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E5439_EDDF3970.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5" r:id="rId5"/>
    <p:sldMasterId id="2147483756" r:id="rId6"/>
    <p:sldMasterId id="2147483769" r:id="rId7"/>
    <p:sldMasterId id="2147483822" r:id="rId8"/>
    <p:sldMasterId id="2147483824" r:id="rId9"/>
    <p:sldMasterId id="2147483827" r:id="rId10"/>
  </p:sldMasterIdLst>
  <p:notesMasterIdLst>
    <p:notesMasterId r:id="rId53"/>
  </p:notesMasterIdLst>
  <p:sldIdLst>
    <p:sldId id="359" r:id="rId11"/>
    <p:sldId id="2147374066" r:id="rId12"/>
    <p:sldId id="2147374065" r:id="rId13"/>
    <p:sldId id="2147374004" r:id="rId14"/>
    <p:sldId id="270" r:id="rId15"/>
    <p:sldId id="2147374092" r:id="rId16"/>
    <p:sldId id="2147374044" r:id="rId17"/>
    <p:sldId id="2147374072" r:id="rId18"/>
    <p:sldId id="2147374047" r:id="rId19"/>
    <p:sldId id="2147374010" r:id="rId20"/>
    <p:sldId id="352" r:id="rId21"/>
    <p:sldId id="2147374074" r:id="rId22"/>
    <p:sldId id="272" r:id="rId23"/>
    <p:sldId id="314" r:id="rId24"/>
    <p:sldId id="2147374094" r:id="rId25"/>
    <p:sldId id="2147374068" r:id="rId26"/>
    <p:sldId id="2147374081" r:id="rId27"/>
    <p:sldId id="2147374095" r:id="rId28"/>
    <p:sldId id="2147374091" r:id="rId29"/>
    <p:sldId id="2147374097" r:id="rId30"/>
    <p:sldId id="2147374034" r:id="rId31"/>
    <p:sldId id="2147374039" r:id="rId32"/>
    <p:sldId id="268" r:id="rId33"/>
    <p:sldId id="2147374096" r:id="rId34"/>
    <p:sldId id="2147374136" r:id="rId35"/>
    <p:sldId id="2147374098" r:id="rId36"/>
    <p:sldId id="2147374137" r:id="rId37"/>
    <p:sldId id="2147374138" r:id="rId38"/>
    <p:sldId id="2147374099" r:id="rId39"/>
    <p:sldId id="2147374140" r:id="rId40"/>
    <p:sldId id="2147374059" r:id="rId41"/>
    <p:sldId id="2147374134" r:id="rId42"/>
    <p:sldId id="2147373963" r:id="rId43"/>
    <p:sldId id="2147374139" r:id="rId44"/>
    <p:sldId id="2147374148" r:id="rId45"/>
    <p:sldId id="2147374142" r:id="rId46"/>
    <p:sldId id="2147374143" r:id="rId47"/>
    <p:sldId id="2147374144" r:id="rId48"/>
    <p:sldId id="2147374145" r:id="rId49"/>
    <p:sldId id="2147374146" r:id="rId50"/>
    <p:sldId id="2147373932" r:id="rId51"/>
    <p:sldId id="301" r:id="rId5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letusosa" id="{30DC992F-798C-4CF7-BDDF-E567BD8861E8}">
          <p14:sldIdLst>
            <p14:sldId id="359"/>
            <p14:sldId id="2147374066"/>
            <p14:sldId id="2147374065"/>
            <p14:sldId id="2147374004"/>
            <p14:sldId id="270"/>
            <p14:sldId id="2147374092"/>
            <p14:sldId id="2147374044"/>
            <p14:sldId id="2147374072"/>
            <p14:sldId id="2147374047"/>
            <p14:sldId id="2147374010"/>
            <p14:sldId id="352"/>
            <p14:sldId id="2147374074"/>
            <p14:sldId id="272"/>
            <p14:sldId id="314"/>
            <p14:sldId id="2147374094"/>
            <p14:sldId id="2147374068"/>
            <p14:sldId id="2147374081"/>
            <p14:sldId id="2147374095"/>
            <p14:sldId id="2147374091"/>
            <p14:sldId id="2147374097"/>
            <p14:sldId id="2147374034"/>
            <p14:sldId id="2147374039"/>
            <p14:sldId id="268"/>
            <p14:sldId id="2147374096"/>
            <p14:sldId id="2147374136"/>
            <p14:sldId id="2147374098"/>
            <p14:sldId id="2147374137"/>
            <p14:sldId id="2147374138"/>
            <p14:sldId id="2147374099"/>
            <p14:sldId id="2147374140"/>
            <p14:sldId id="2147374059"/>
            <p14:sldId id="2147374134"/>
            <p14:sldId id="2147373963"/>
            <p14:sldId id="2147374139"/>
            <p14:sldId id="2147374148"/>
            <p14:sldId id="2147374142"/>
            <p14:sldId id="2147374143"/>
            <p14:sldId id="2147374144"/>
            <p14:sldId id="2147374145"/>
            <p14:sldId id="2147374146"/>
            <p14:sldId id="2147373932"/>
            <p14:sldId id="301"/>
          </p14:sldIdLst>
        </p14:section>
        <p14:section name="ENG" id="{81AE57D9-321D-4564-851D-2912001012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3CF6A5-FE3E-5219-2D12-6AED67B8F024}" name="Alaluusua Teemu" initials="TA" userId="S::teemu.alaluusua@aalto.fi::1d5d47e3-80c6-42e2-b5c7-2482702c28fd" providerId="AD"/>
  <p188:author id="{795746F8-6FE7-E238-F541-3C653AF7E878}" name="Teemu Alaluusua" initials="TA" userId="S::teemu.alaluusua@condigi.fi::524651f4-fac4-4c22-96ea-9436254bd9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E5D3E"/>
    <a:srgbClr val="E8EFFC"/>
    <a:srgbClr val="FFFFFF"/>
    <a:srgbClr val="FEB81C"/>
    <a:srgbClr val="567AAE"/>
    <a:srgbClr val="48CCB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142"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microsoft.com/office/2018/10/relationships/authors" Targe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isalo Nina" userId="57f22f25-5764-4772-9372-35c4e0dbe137" providerId="ADAL" clId="{A1777606-9ABD-4C83-BCAF-F2AE85BC3461}"/>
    <pc:docChg chg="delSld modSection">
      <pc:chgData name="Loisalo Nina" userId="57f22f25-5764-4772-9372-35c4e0dbe137" providerId="ADAL" clId="{A1777606-9ABD-4C83-BCAF-F2AE85BC3461}" dt="2025-04-08T10:46:37.876" v="0" actId="47"/>
      <pc:docMkLst>
        <pc:docMk/>
      </pc:docMkLst>
      <pc:sldChg chg="del">
        <pc:chgData name="Loisalo Nina" userId="57f22f25-5764-4772-9372-35c4e0dbe137" providerId="ADAL" clId="{A1777606-9ABD-4C83-BCAF-F2AE85BC3461}" dt="2025-04-08T10:46:37.876" v="0" actId="47"/>
        <pc:sldMkLst>
          <pc:docMk/>
          <pc:sldMk cId="1704041211" sldId="260"/>
        </pc:sldMkLst>
      </pc:sldChg>
      <pc:sldChg chg="del">
        <pc:chgData name="Loisalo Nina" userId="57f22f25-5764-4772-9372-35c4e0dbe137" providerId="ADAL" clId="{A1777606-9ABD-4C83-BCAF-F2AE85BC3461}" dt="2025-04-08T10:46:37.876" v="0" actId="47"/>
        <pc:sldMkLst>
          <pc:docMk/>
          <pc:sldMk cId="2336996902" sldId="2147373935"/>
        </pc:sldMkLst>
      </pc:sldChg>
      <pc:sldChg chg="del">
        <pc:chgData name="Loisalo Nina" userId="57f22f25-5764-4772-9372-35c4e0dbe137" providerId="ADAL" clId="{A1777606-9ABD-4C83-BCAF-F2AE85BC3461}" dt="2025-04-08T10:46:37.876" v="0" actId="47"/>
        <pc:sldMkLst>
          <pc:docMk/>
          <pc:sldMk cId="632446800" sldId="2147373970"/>
        </pc:sldMkLst>
      </pc:sldChg>
      <pc:sldChg chg="del">
        <pc:chgData name="Loisalo Nina" userId="57f22f25-5764-4772-9372-35c4e0dbe137" providerId="ADAL" clId="{A1777606-9ABD-4C83-BCAF-F2AE85BC3461}" dt="2025-04-08T10:46:37.876" v="0" actId="47"/>
        <pc:sldMkLst>
          <pc:docMk/>
          <pc:sldMk cId="2756930313" sldId="2147373982"/>
        </pc:sldMkLst>
      </pc:sldChg>
      <pc:sldChg chg="del">
        <pc:chgData name="Loisalo Nina" userId="57f22f25-5764-4772-9372-35c4e0dbe137" providerId="ADAL" clId="{A1777606-9ABD-4C83-BCAF-F2AE85BC3461}" dt="2025-04-08T10:46:37.876" v="0" actId="47"/>
        <pc:sldMkLst>
          <pc:docMk/>
          <pc:sldMk cId="2211956329" sldId="2147373984"/>
        </pc:sldMkLst>
      </pc:sldChg>
      <pc:sldChg chg="del">
        <pc:chgData name="Loisalo Nina" userId="57f22f25-5764-4772-9372-35c4e0dbe137" providerId="ADAL" clId="{A1777606-9ABD-4C83-BCAF-F2AE85BC3461}" dt="2025-04-08T10:46:37.876" v="0" actId="47"/>
        <pc:sldMkLst>
          <pc:docMk/>
          <pc:sldMk cId="349555124" sldId="2147373985"/>
        </pc:sldMkLst>
      </pc:sldChg>
      <pc:sldChg chg="del">
        <pc:chgData name="Loisalo Nina" userId="57f22f25-5764-4772-9372-35c4e0dbe137" providerId="ADAL" clId="{A1777606-9ABD-4C83-BCAF-F2AE85BC3461}" dt="2025-04-08T10:46:37.876" v="0" actId="47"/>
        <pc:sldMkLst>
          <pc:docMk/>
          <pc:sldMk cId="306019383" sldId="2147374036"/>
        </pc:sldMkLst>
      </pc:sldChg>
      <pc:sldChg chg="del">
        <pc:chgData name="Loisalo Nina" userId="57f22f25-5764-4772-9372-35c4e0dbe137" providerId="ADAL" clId="{A1777606-9ABD-4C83-BCAF-F2AE85BC3461}" dt="2025-04-08T10:46:37.876" v="0" actId="47"/>
        <pc:sldMkLst>
          <pc:docMk/>
          <pc:sldMk cId="566682739" sldId="2147374038"/>
        </pc:sldMkLst>
      </pc:sldChg>
      <pc:sldChg chg="del">
        <pc:chgData name="Loisalo Nina" userId="57f22f25-5764-4772-9372-35c4e0dbe137" providerId="ADAL" clId="{A1777606-9ABD-4C83-BCAF-F2AE85BC3461}" dt="2025-04-08T10:46:37.876" v="0" actId="47"/>
        <pc:sldMkLst>
          <pc:docMk/>
          <pc:sldMk cId="2636643668" sldId="2147374040"/>
        </pc:sldMkLst>
      </pc:sldChg>
      <pc:sldChg chg="del">
        <pc:chgData name="Loisalo Nina" userId="57f22f25-5764-4772-9372-35c4e0dbe137" providerId="ADAL" clId="{A1777606-9ABD-4C83-BCAF-F2AE85BC3461}" dt="2025-04-08T10:46:37.876" v="0" actId="47"/>
        <pc:sldMkLst>
          <pc:docMk/>
          <pc:sldMk cId="2292561945" sldId="2147374041"/>
        </pc:sldMkLst>
      </pc:sldChg>
      <pc:sldChg chg="del">
        <pc:chgData name="Loisalo Nina" userId="57f22f25-5764-4772-9372-35c4e0dbe137" providerId="ADAL" clId="{A1777606-9ABD-4C83-BCAF-F2AE85BC3461}" dt="2025-04-08T10:46:37.876" v="0" actId="47"/>
        <pc:sldMkLst>
          <pc:docMk/>
          <pc:sldMk cId="1657049928" sldId="2147374055"/>
        </pc:sldMkLst>
      </pc:sldChg>
      <pc:sldChg chg="del">
        <pc:chgData name="Loisalo Nina" userId="57f22f25-5764-4772-9372-35c4e0dbe137" providerId="ADAL" clId="{A1777606-9ABD-4C83-BCAF-F2AE85BC3461}" dt="2025-04-08T10:46:37.876" v="0" actId="47"/>
        <pc:sldMkLst>
          <pc:docMk/>
          <pc:sldMk cId="1087519764" sldId="2147374101"/>
        </pc:sldMkLst>
      </pc:sldChg>
      <pc:sldChg chg="del">
        <pc:chgData name="Loisalo Nina" userId="57f22f25-5764-4772-9372-35c4e0dbe137" providerId="ADAL" clId="{A1777606-9ABD-4C83-BCAF-F2AE85BC3461}" dt="2025-04-08T10:46:37.876" v="0" actId="47"/>
        <pc:sldMkLst>
          <pc:docMk/>
          <pc:sldMk cId="66804413" sldId="2147374102"/>
        </pc:sldMkLst>
      </pc:sldChg>
      <pc:sldChg chg="del">
        <pc:chgData name="Loisalo Nina" userId="57f22f25-5764-4772-9372-35c4e0dbe137" providerId="ADAL" clId="{A1777606-9ABD-4C83-BCAF-F2AE85BC3461}" dt="2025-04-08T10:46:37.876" v="0" actId="47"/>
        <pc:sldMkLst>
          <pc:docMk/>
          <pc:sldMk cId="3362438193" sldId="2147374103"/>
        </pc:sldMkLst>
      </pc:sldChg>
      <pc:sldChg chg="del">
        <pc:chgData name="Loisalo Nina" userId="57f22f25-5764-4772-9372-35c4e0dbe137" providerId="ADAL" clId="{A1777606-9ABD-4C83-BCAF-F2AE85BC3461}" dt="2025-04-08T10:46:37.876" v="0" actId="47"/>
        <pc:sldMkLst>
          <pc:docMk/>
          <pc:sldMk cId="3374579526" sldId="2147374104"/>
        </pc:sldMkLst>
      </pc:sldChg>
      <pc:sldChg chg="del">
        <pc:chgData name="Loisalo Nina" userId="57f22f25-5764-4772-9372-35c4e0dbe137" providerId="ADAL" clId="{A1777606-9ABD-4C83-BCAF-F2AE85BC3461}" dt="2025-04-08T10:46:37.876" v="0" actId="47"/>
        <pc:sldMkLst>
          <pc:docMk/>
          <pc:sldMk cId="2987791606" sldId="2147374105"/>
        </pc:sldMkLst>
      </pc:sldChg>
      <pc:sldChg chg="del">
        <pc:chgData name="Loisalo Nina" userId="57f22f25-5764-4772-9372-35c4e0dbe137" providerId="ADAL" clId="{A1777606-9ABD-4C83-BCAF-F2AE85BC3461}" dt="2025-04-08T10:46:37.876" v="0" actId="47"/>
        <pc:sldMkLst>
          <pc:docMk/>
          <pc:sldMk cId="2906841808" sldId="2147374106"/>
        </pc:sldMkLst>
      </pc:sldChg>
      <pc:sldChg chg="del">
        <pc:chgData name="Loisalo Nina" userId="57f22f25-5764-4772-9372-35c4e0dbe137" providerId="ADAL" clId="{A1777606-9ABD-4C83-BCAF-F2AE85BC3461}" dt="2025-04-08T10:46:37.876" v="0" actId="47"/>
        <pc:sldMkLst>
          <pc:docMk/>
          <pc:sldMk cId="2666044980" sldId="2147374107"/>
        </pc:sldMkLst>
      </pc:sldChg>
      <pc:sldChg chg="del">
        <pc:chgData name="Loisalo Nina" userId="57f22f25-5764-4772-9372-35c4e0dbe137" providerId="ADAL" clId="{A1777606-9ABD-4C83-BCAF-F2AE85BC3461}" dt="2025-04-08T10:46:37.876" v="0" actId="47"/>
        <pc:sldMkLst>
          <pc:docMk/>
          <pc:sldMk cId="1153236132" sldId="2147374108"/>
        </pc:sldMkLst>
      </pc:sldChg>
      <pc:sldChg chg="del">
        <pc:chgData name="Loisalo Nina" userId="57f22f25-5764-4772-9372-35c4e0dbe137" providerId="ADAL" clId="{A1777606-9ABD-4C83-BCAF-F2AE85BC3461}" dt="2025-04-08T10:46:37.876" v="0" actId="47"/>
        <pc:sldMkLst>
          <pc:docMk/>
          <pc:sldMk cId="1896724978" sldId="2147374109"/>
        </pc:sldMkLst>
      </pc:sldChg>
      <pc:sldChg chg="del">
        <pc:chgData name="Loisalo Nina" userId="57f22f25-5764-4772-9372-35c4e0dbe137" providerId="ADAL" clId="{A1777606-9ABD-4C83-BCAF-F2AE85BC3461}" dt="2025-04-08T10:46:37.876" v="0" actId="47"/>
        <pc:sldMkLst>
          <pc:docMk/>
          <pc:sldMk cId="149989103" sldId="2147374110"/>
        </pc:sldMkLst>
      </pc:sldChg>
      <pc:sldChg chg="del">
        <pc:chgData name="Loisalo Nina" userId="57f22f25-5764-4772-9372-35c4e0dbe137" providerId="ADAL" clId="{A1777606-9ABD-4C83-BCAF-F2AE85BC3461}" dt="2025-04-08T10:46:37.876" v="0" actId="47"/>
        <pc:sldMkLst>
          <pc:docMk/>
          <pc:sldMk cId="3344737209" sldId="2147374112"/>
        </pc:sldMkLst>
      </pc:sldChg>
      <pc:sldChg chg="del">
        <pc:chgData name="Loisalo Nina" userId="57f22f25-5764-4772-9372-35c4e0dbe137" providerId="ADAL" clId="{A1777606-9ABD-4C83-BCAF-F2AE85BC3461}" dt="2025-04-08T10:46:37.876" v="0" actId="47"/>
        <pc:sldMkLst>
          <pc:docMk/>
          <pc:sldMk cId="1366740709" sldId="2147374113"/>
        </pc:sldMkLst>
      </pc:sldChg>
      <pc:sldChg chg="del">
        <pc:chgData name="Loisalo Nina" userId="57f22f25-5764-4772-9372-35c4e0dbe137" providerId="ADAL" clId="{A1777606-9ABD-4C83-BCAF-F2AE85BC3461}" dt="2025-04-08T10:46:37.876" v="0" actId="47"/>
        <pc:sldMkLst>
          <pc:docMk/>
          <pc:sldMk cId="4107736324" sldId="2147374114"/>
        </pc:sldMkLst>
      </pc:sldChg>
      <pc:sldChg chg="del">
        <pc:chgData name="Loisalo Nina" userId="57f22f25-5764-4772-9372-35c4e0dbe137" providerId="ADAL" clId="{A1777606-9ABD-4C83-BCAF-F2AE85BC3461}" dt="2025-04-08T10:46:37.876" v="0" actId="47"/>
        <pc:sldMkLst>
          <pc:docMk/>
          <pc:sldMk cId="302963509" sldId="2147374116"/>
        </pc:sldMkLst>
      </pc:sldChg>
      <pc:sldChg chg="del">
        <pc:chgData name="Loisalo Nina" userId="57f22f25-5764-4772-9372-35c4e0dbe137" providerId="ADAL" clId="{A1777606-9ABD-4C83-BCAF-F2AE85BC3461}" dt="2025-04-08T10:46:37.876" v="0" actId="47"/>
        <pc:sldMkLst>
          <pc:docMk/>
          <pc:sldMk cId="3583219965" sldId="2147374118"/>
        </pc:sldMkLst>
      </pc:sldChg>
      <pc:sldChg chg="del">
        <pc:chgData name="Loisalo Nina" userId="57f22f25-5764-4772-9372-35c4e0dbe137" providerId="ADAL" clId="{A1777606-9ABD-4C83-BCAF-F2AE85BC3461}" dt="2025-04-08T10:46:37.876" v="0" actId="47"/>
        <pc:sldMkLst>
          <pc:docMk/>
          <pc:sldMk cId="2066418404" sldId="2147374119"/>
        </pc:sldMkLst>
      </pc:sldChg>
      <pc:sldChg chg="del">
        <pc:chgData name="Loisalo Nina" userId="57f22f25-5764-4772-9372-35c4e0dbe137" providerId="ADAL" clId="{A1777606-9ABD-4C83-BCAF-F2AE85BC3461}" dt="2025-04-08T10:46:37.876" v="0" actId="47"/>
        <pc:sldMkLst>
          <pc:docMk/>
          <pc:sldMk cId="4155660073" sldId="2147374120"/>
        </pc:sldMkLst>
      </pc:sldChg>
      <pc:sldChg chg="del">
        <pc:chgData name="Loisalo Nina" userId="57f22f25-5764-4772-9372-35c4e0dbe137" providerId="ADAL" clId="{A1777606-9ABD-4C83-BCAF-F2AE85BC3461}" dt="2025-04-08T10:46:37.876" v="0" actId="47"/>
        <pc:sldMkLst>
          <pc:docMk/>
          <pc:sldMk cId="773042679" sldId="2147374121"/>
        </pc:sldMkLst>
      </pc:sldChg>
      <pc:sldChg chg="del">
        <pc:chgData name="Loisalo Nina" userId="57f22f25-5764-4772-9372-35c4e0dbe137" providerId="ADAL" clId="{A1777606-9ABD-4C83-BCAF-F2AE85BC3461}" dt="2025-04-08T10:46:37.876" v="0" actId="47"/>
        <pc:sldMkLst>
          <pc:docMk/>
          <pc:sldMk cId="639801792" sldId="2147374122"/>
        </pc:sldMkLst>
      </pc:sldChg>
      <pc:sldChg chg="del">
        <pc:chgData name="Loisalo Nina" userId="57f22f25-5764-4772-9372-35c4e0dbe137" providerId="ADAL" clId="{A1777606-9ABD-4C83-BCAF-F2AE85BC3461}" dt="2025-04-08T10:46:37.876" v="0" actId="47"/>
        <pc:sldMkLst>
          <pc:docMk/>
          <pc:sldMk cId="2498566827" sldId="2147374123"/>
        </pc:sldMkLst>
      </pc:sldChg>
      <pc:sldChg chg="del">
        <pc:chgData name="Loisalo Nina" userId="57f22f25-5764-4772-9372-35c4e0dbe137" providerId="ADAL" clId="{A1777606-9ABD-4C83-BCAF-F2AE85BC3461}" dt="2025-04-08T10:46:37.876" v="0" actId="47"/>
        <pc:sldMkLst>
          <pc:docMk/>
          <pc:sldMk cId="1788675028" sldId="2147374124"/>
        </pc:sldMkLst>
      </pc:sldChg>
      <pc:sldChg chg="del">
        <pc:chgData name="Loisalo Nina" userId="57f22f25-5764-4772-9372-35c4e0dbe137" providerId="ADAL" clId="{A1777606-9ABD-4C83-BCAF-F2AE85BC3461}" dt="2025-04-08T10:46:37.876" v="0" actId="47"/>
        <pc:sldMkLst>
          <pc:docMk/>
          <pc:sldMk cId="2350521370" sldId="2147374125"/>
        </pc:sldMkLst>
      </pc:sldChg>
      <pc:sldChg chg="del">
        <pc:chgData name="Loisalo Nina" userId="57f22f25-5764-4772-9372-35c4e0dbe137" providerId="ADAL" clId="{A1777606-9ABD-4C83-BCAF-F2AE85BC3461}" dt="2025-04-08T10:46:37.876" v="0" actId="47"/>
        <pc:sldMkLst>
          <pc:docMk/>
          <pc:sldMk cId="2118134557" sldId="2147374133"/>
        </pc:sldMkLst>
      </pc:sldChg>
      <pc:sldChg chg="del">
        <pc:chgData name="Loisalo Nina" userId="57f22f25-5764-4772-9372-35c4e0dbe137" providerId="ADAL" clId="{A1777606-9ABD-4C83-BCAF-F2AE85BC3461}" dt="2025-04-08T10:46:37.876" v="0" actId="47"/>
        <pc:sldMkLst>
          <pc:docMk/>
          <pc:sldMk cId="791159566" sldId="2147374147"/>
        </pc:sldMkLst>
      </pc:sldChg>
      <pc:sldChg chg="del">
        <pc:chgData name="Loisalo Nina" userId="57f22f25-5764-4772-9372-35c4e0dbe137" providerId="ADAL" clId="{A1777606-9ABD-4C83-BCAF-F2AE85BC3461}" dt="2025-04-08T10:46:37.876" v="0" actId="47"/>
        <pc:sldMkLst>
          <pc:docMk/>
          <pc:sldMk cId="352654696" sldId="2147374149"/>
        </pc:sldMkLst>
      </pc:sldChg>
      <pc:sldChg chg="del">
        <pc:chgData name="Loisalo Nina" userId="57f22f25-5764-4772-9372-35c4e0dbe137" providerId="ADAL" clId="{A1777606-9ABD-4C83-BCAF-F2AE85BC3461}" dt="2025-04-08T10:46:37.876" v="0" actId="47"/>
        <pc:sldMkLst>
          <pc:docMk/>
          <pc:sldMk cId="2395574310" sldId="2147374150"/>
        </pc:sldMkLst>
      </pc:sldChg>
      <pc:sldChg chg="del">
        <pc:chgData name="Loisalo Nina" userId="57f22f25-5764-4772-9372-35c4e0dbe137" providerId="ADAL" clId="{A1777606-9ABD-4C83-BCAF-F2AE85BC3461}" dt="2025-04-08T10:46:37.876" v="0" actId="47"/>
        <pc:sldMkLst>
          <pc:docMk/>
          <pc:sldMk cId="3986965658" sldId="2147374151"/>
        </pc:sldMkLst>
      </pc:sldChg>
      <pc:sldChg chg="del">
        <pc:chgData name="Loisalo Nina" userId="57f22f25-5764-4772-9372-35c4e0dbe137" providerId="ADAL" clId="{A1777606-9ABD-4C83-BCAF-F2AE85BC3461}" dt="2025-04-08T10:46:37.876" v="0" actId="47"/>
        <pc:sldMkLst>
          <pc:docMk/>
          <pc:sldMk cId="3773367419" sldId="2147374152"/>
        </pc:sldMkLst>
      </pc:sldChg>
      <pc:sldChg chg="del">
        <pc:chgData name="Loisalo Nina" userId="57f22f25-5764-4772-9372-35c4e0dbe137" providerId="ADAL" clId="{A1777606-9ABD-4C83-BCAF-F2AE85BC3461}" dt="2025-04-08T10:46:37.876" v="0" actId="47"/>
        <pc:sldMkLst>
          <pc:docMk/>
          <pc:sldMk cId="3407968875" sldId="2147374153"/>
        </pc:sldMkLst>
      </pc:sldChg>
      <pc:sldChg chg="del">
        <pc:chgData name="Loisalo Nina" userId="57f22f25-5764-4772-9372-35c4e0dbe137" providerId="ADAL" clId="{A1777606-9ABD-4C83-BCAF-F2AE85BC3461}" dt="2025-04-08T10:46:37.876" v="0" actId="47"/>
        <pc:sldMkLst>
          <pc:docMk/>
          <pc:sldMk cId="1311110471" sldId="2147374154"/>
        </pc:sldMkLst>
      </pc:sldChg>
      <pc:sldChg chg="del">
        <pc:chgData name="Loisalo Nina" userId="57f22f25-5764-4772-9372-35c4e0dbe137" providerId="ADAL" clId="{A1777606-9ABD-4C83-BCAF-F2AE85BC3461}" dt="2025-04-08T10:46:37.876" v="0" actId="47"/>
        <pc:sldMkLst>
          <pc:docMk/>
          <pc:sldMk cId="3360656851" sldId="2147374155"/>
        </pc:sldMkLst>
      </pc:sldChg>
      <pc:sldChg chg="del">
        <pc:chgData name="Loisalo Nina" userId="57f22f25-5764-4772-9372-35c4e0dbe137" providerId="ADAL" clId="{A1777606-9ABD-4C83-BCAF-F2AE85BC3461}" dt="2025-04-08T10:46:37.876" v="0" actId="47"/>
        <pc:sldMkLst>
          <pc:docMk/>
          <pc:sldMk cId="249647300" sldId="2147374156"/>
        </pc:sldMkLst>
      </pc:sldChg>
      <pc:sldChg chg="del">
        <pc:chgData name="Loisalo Nina" userId="57f22f25-5764-4772-9372-35c4e0dbe137" providerId="ADAL" clId="{A1777606-9ABD-4C83-BCAF-F2AE85BC3461}" dt="2025-04-08T10:46:37.876" v="0" actId="47"/>
        <pc:sldMkLst>
          <pc:docMk/>
          <pc:sldMk cId="246337000" sldId="2147374157"/>
        </pc:sldMkLst>
      </pc:sldChg>
      <pc:sldChg chg="del">
        <pc:chgData name="Loisalo Nina" userId="57f22f25-5764-4772-9372-35c4e0dbe137" providerId="ADAL" clId="{A1777606-9ABD-4C83-BCAF-F2AE85BC3461}" dt="2025-04-08T10:46:37.876" v="0" actId="47"/>
        <pc:sldMkLst>
          <pc:docMk/>
          <pc:sldMk cId="2268395920" sldId="214737415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i-FI"/>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i-FI" sz="2000" b="1"/>
              <a:t>Häiriöiden määrä rungon asennusvaiheessa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i-FI"/>
        </a:p>
      </c:txPr>
    </c:title>
    <c:autoTitleDeleted val="0"/>
    <c:plotArea>
      <c:layout/>
      <c:barChart>
        <c:barDir val="col"/>
        <c:grouping val="stacked"/>
        <c:varyColors val="0"/>
        <c:ser>
          <c:idx val="0"/>
          <c:order val="0"/>
          <c:tx>
            <c:strRef>
              <c:f>Taul1!$B$1</c:f>
              <c:strCache>
                <c:ptCount val="1"/>
                <c:pt idx="0">
                  <c:v>Vakava</c:v>
                </c:pt>
              </c:strCache>
            </c:strRef>
          </c:tx>
          <c:spPr>
            <a:solidFill>
              <a:srgbClr val="FF5050"/>
            </a:solidFill>
            <a:ln>
              <a:noFill/>
            </a:ln>
            <a:effectLst/>
          </c:spPr>
          <c:invertIfNegative val="0"/>
          <c:cat>
            <c:strRef>
              <c:f>Taul1!$A$2:$A$9</c:f>
              <c:strCache>
                <c:ptCount val="8"/>
                <c:pt idx="0">
                  <c:v>Suunnittelu</c:v>
                </c:pt>
                <c:pt idx="1">
                  <c:v>Elementin valmistus</c:v>
                </c:pt>
                <c:pt idx="2">
                  <c:v>Elementin kuljetus työmaalle</c:v>
                </c:pt>
                <c:pt idx="3">
                  <c:v>Muut toimitukset</c:v>
                </c:pt>
                <c:pt idx="4">
                  <c:v>Työmaan logistiikka</c:v>
                </c:pt>
                <c:pt idx="5">
                  <c:v>Mittaukset</c:v>
                </c:pt>
                <c:pt idx="6">
                  <c:v>Nosturit ja nostot</c:v>
                </c:pt>
                <c:pt idx="7">
                  <c:v>Elementin asennus työmaalla</c:v>
                </c:pt>
              </c:strCache>
            </c:strRef>
          </c:cat>
          <c:val>
            <c:numRef>
              <c:f>Taul1!$B$2:$B$9</c:f>
              <c:numCache>
                <c:formatCode>General</c:formatCode>
                <c:ptCount val="8"/>
                <c:pt idx="0">
                  <c:v>4</c:v>
                </c:pt>
                <c:pt idx="1">
                  <c:v>9</c:v>
                </c:pt>
                <c:pt idx="2">
                  <c:v>10</c:v>
                </c:pt>
                <c:pt idx="3">
                  <c:v>5</c:v>
                </c:pt>
                <c:pt idx="4">
                  <c:v>0</c:v>
                </c:pt>
                <c:pt idx="5">
                  <c:v>0</c:v>
                </c:pt>
                <c:pt idx="6">
                  <c:v>5</c:v>
                </c:pt>
                <c:pt idx="7">
                  <c:v>2</c:v>
                </c:pt>
              </c:numCache>
            </c:numRef>
          </c:val>
          <c:extLst>
            <c:ext xmlns:c16="http://schemas.microsoft.com/office/drawing/2014/chart" uri="{C3380CC4-5D6E-409C-BE32-E72D297353CC}">
              <c16:uniqueId val="{00000000-564F-4F2A-A5BE-29F7A2924E7C}"/>
            </c:ext>
          </c:extLst>
        </c:ser>
        <c:ser>
          <c:idx val="1"/>
          <c:order val="1"/>
          <c:tx>
            <c:strRef>
              <c:f>Taul1!$C$1</c:f>
              <c:strCache>
                <c:ptCount val="1"/>
                <c:pt idx="0">
                  <c:v>Haitallinen</c:v>
                </c:pt>
              </c:strCache>
            </c:strRef>
          </c:tx>
          <c:spPr>
            <a:solidFill>
              <a:srgbClr val="FFC000"/>
            </a:solidFill>
            <a:ln>
              <a:noFill/>
            </a:ln>
            <a:effectLst/>
          </c:spPr>
          <c:invertIfNegative val="0"/>
          <c:cat>
            <c:strRef>
              <c:f>Taul1!$A$2:$A$9</c:f>
              <c:strCache>
                <c:ptCount val="8"/>
                <c:pt idx="0">
                  <c:v>Suunnittelu</c:v>
                </c:pt>
                <c:pt idx="1">
                  <c:v>Elementin valmistus</c:v>
                </c:pt>
                <c:pt idx="2">
                  <c:v>Elementin kuljetus työmaalle</c:v>
                </c:pt>
                <c:pt idx="3">
                  <c:v>Muut toimitukset</c:v>
                </c:pt>
                <c:pt idx="4">
                  <c:v>Työmaan logistiikka</c:v>
                </c:pt>
                <c:pt idx="5">
                  <c:v>Mittaukset</c:v>
                </c:pt>
                <c:pt idx="6">
                  <c:v>Nosturit ja nostot</c:v>
                </c:pt>
                <c:pt idx="7">
                  <c:v>Elementin asennus työmaalla</c:v>
                </c:pt>
              </c:strCache>
            </c:strRef>
          </c:cat>
          <c:val>
            <c:numRef>
              <c:f>Taul1!$C$2:$C$9</c:f>
              <c:numCache>
                <c:formatCode>General</c:formatCode>
                <c:ptCount val="8"/>
                <c:pt idx="0">
                  <c:v>9</c:v>
                </c:pt>
                <c:pt idx="1">
                  <c:v>11</c:v>
                </c:pt>
                <c:pt idx="2">
                  <c:v>13</c:v>
                </c:pt>
                <c:pt idx="3">
                  <c:v>3</c:v>
                </c:pt>
                <c:pt idx="4">
                  <c:v>5</c:v>
                </c:pt>
                <c:pt idx="5">
                  <c:v>1</c:v>
                </c:pt>
                <c:pt idx="6">
                  <c:v>0</c:v>
                </c:pt>
                <c:pt idx="7">
                  <c:v>4</c:v>
                </c:pt>
              </c:numCache>
            </c:numRef>
          </c:val>
          <c:extLst>
            <c:ext xmlns:c16="http://schemas.microsoft.com/office/drawing/2014/chart" uri="{C3380CC4-5D6E-409C-BE32-E72D297353CC}">
              <c16:uniqueId val="{00000001-564F-4F2A-A5BE-29F7A2924E7C}"/>
            </c:ext>
          </c:extLst>
        </c:ser>
        <c:ser>
          <c:idx val="2"/>
          <c:order val="2"/>
          <c:tx>
            <c:strRef>
              <c:f>Taul1!$D$1</c:f>
              <c:strCache>
                <c:ptCount val="1"/>
                <c:pt idx="0">
                  <c:v>Vähäinen</c:v>
                </c:pt>
              </c:strCache>
            </c:strRef>
          </c:tx>
          <c:spPr>
            <a:solidFill>
              <a:srgbClr val="92D050"/>
            </a:solidFill>
            <a:ln>
              <a:noFill/>
            </a:ln>
            <a:effectLst/>
          </c:spPr>
          <c:invertIfNegative val="0"/>
          <c:cat>
            <c:strRef>
              <c:f>Taul1!$A$2:$A$9</c:f>
              <c:strCache>
                <c:ptCount val="8"/>
                <c:pt idx="0">
                  <c:v>Suunnittelu</c:v>
                </c:pt>
                <c:pt idx="1">
                  <c:v>Elementin valmistus</c:v>
                </c:pt>
                <c:pt idx="2">
                  <c:v>Elementin kuljetus työmaalle</c:v>
                </c:pt>
                <c:pt idx="3">
                  <c:v>Muut toimitukset</c:v>
                </c:pt>
                <c:pt idx="4">
                  <c:v>Työmaan logistiikka</c:v>
                </c:pt>
                <c:pt idx="5">
                  <c:v>Mittaukset</c:v>
                </c:pt>
                <c:pt idx="6">
                  <c:v>Nosturit ja nostot</c:v>
                </c:pt>
                <c:pt idx="7">
                  <c:v>Elementin asennus työmaalla</c:v>
                </c:pt>
              </c:strCache>
            </c:strRef>
          </c:cat>
          <c:val>
            <c:numRef>
              <c:f>Taul1!$D$2:$D$9</c:f>
              <c:numCache>
                <c:formatCode>General</c:formatCode>
                <c:ptCount val="8"/>
                <c:pt idx="0">
                  <c:v>8</c:v>
                </c:pt>
                <c:pt idx="1">
                  <c:v>22</c:v>
                </c:pt>
                <c:pt idx="2">
                  <c:v>15</c:v>
                </c:pt>
                <c:pt idx="3">
                  <c:v>0</c:v>
                </c:pt>
                <c:pt idx="4">
                  <c:v>5</c:v>
                </c:pt>
                <c:pt idx="5">
                  <c:v>2</c:v>
                </c:pt>
                <c:pt idx="6">
                  <c:v>2</c:v>
                </c:pt>
                <c:pt idx="7">
                  <c:v>12</c:v>
                </c:pt>
              </c:numCache>
            </c:numRef>
          </c:val>
          <c:extLst>
            <c:ext xmlns:c16="http://schemas.microsoft.com/office/drawing/2014/chart" uri="{C3380CC4-5D6E-409C-BE32-E72D297353CC}">
              <c16:uniqueId val="{00000002-564F-4F2A-A5BE-29F7A2924E7C}"/>
            </c:ext>
          </c:extLst>
        </c:ser>
        <c:dLbls>
          <c:showLegendKey val="0"/>
          <c:showVal val="0"/>
          <c:showCatName val="0"/>
          <c:showSerName val="0"/>
          <c:showPercent val="0"/>
          <c:showBubbleSize val="0"/>
        </c:dLbls>
        <c:gapWidth val="150"/>
        <c:overlap val="100"/>
        <c:axId val="767364960"/>
        <c:axId val="767366400"/>
      </c:barChart>
      <c:catAx>
        <c:axId val="76736496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i-FI"/>
                  <a:t>Vika kohteessa</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i-FI"/>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i-FI"/>
          </a:p>
        </c:txPr>
        <c:crossAx val="767366400"/>
        <c:crosses val="autoZero"/>
        <c:auto val="1"/>
        <c:lblAlgn val="ctr"/>
        <c:lblOffset val="100"/>
        <c:noMultiLvlLbl val="0"/>
      </c:catAx>
      <c:valAx>
        <c:axId val="767366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i-FI"/>
                  <a:t>Lukumäärä</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i-FI"/>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i-FI"/>
          </a:p>
        </c:txPr>
        <c:crossAx val="76736496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fi-FI"/>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i-FI"/>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E5439_EDDF3970.xml><?xml version="1.0" encoding="utf-8"?>
<p188:cmLst xmlns:a="http://schemas.openxmlformats.org/drawingml/2006/main" xmlns:r="http://schemas.openxmlformats.org/officeDocument/2006/relationships" xmlns:p188="http://schemas.microsoft.com/office/powerpoint/2018/8/main">
  <p188:cm id="{79BBE047-5413-45F4-94E7-103B4FC3F323}" authorId="{795746F8-6FE7-E238-F541-3C653AF7E878}" created="2024-10-20T18:18:53.092">
    <pc:sldMkLst xmlns:pc="http://schemas.microsoft.com/office/powerpoint/2013/main/command">
      <pc:docMk/>
      <pc:sldMk cId="2407912388" sldId="2147373962"/>
    </pc:sldMkLst>
    <p188:txBody>
      <a:bodyPr/>
      <a:lstStyle/>
      <a:p>
        <a:r>
          <a:rPr lang="fi-FI"/>
          <a:t>GS1 Digital Link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081672-DD48-4ECA-B1DC-12016E4FC0CF}" type="datetimeFigureOut">
              <a:rPr lang="fi-FI" smtClean="0"/>
              <a:t>1.10.2025</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81457-4DBE-4B9C-AD43-D0BC945FC652}" type="slidenum">
              <a:rPr lang="fi-FI" smtClean="0"/>
              <a:t>‹#›</a:t>
            </a:fld>
            <a:endParaRPr lang="fi-FI"/>
          </a:p>
        </p:txBody>
      </p:sp>
    </p:spTree>
    <p:extLst>
      <p:ext uri="{BB962C8B-B14F-4D97-AF65-F5344CB8AC3E}">
        <p14:creationId xmlns:p14="http://schemas.microsoft.com/office/powerpoint/2010/main" val="3896080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a:t>BETK </a:t>
            </a:r>
            <a:r>
              <a:rPr lang="fi-FI" err="1"/>
              <a:t>kalvostoBETK</a:t>
            </a:r>
            <a:r>
              <a:rPr lang="fi-FI"/>
              <a:t> kalvosto</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364927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a:t>Digital </a:t>
            </a:r>
            <a:r>
              <a:rPr lang="fi-FI" err="1"/>
              <a:t>supply</a:t>
            </a:r>
            <a:r>
              <a:rPr lang="fi-FI"/>
              <a:t> </a:t>
            </a:r>
            <a:r>
              <a:rPr lang="fi-FI" err="1"/>
              <a:t>chain</a:t>
            </a:r>
            <a:r>
              <a:rPr lang="fi-FI"/>
              <a:t> management </a:t>
            </a:r>
            <a:r>
              <a:rPr lang="fi-FI" err="1"/>
              <a:t>consist</a:t>
            </a:r>
            <a:r>
              <a:rPr lang="fi-FI"/>
              <a:t> of </a:t>
            </a:r>
            <a:r>
              <a:rPr lang="fi-FI" err="1"/>
              <a:t>information</a:t>
            </a:r>
            <a:r>
              <a:rPr lang="fi-FI"/>
              <a:t> </a:t>
            </a:r>
            <a:r>
              <a:rPr lang="fi-FI" err="1"/>
              <a:t>identification</a:t>
            </a:r>
            <a:r>
              <a:rPr lang="fi-FI"/>
              <a:t>, data </a:t>
            </a:r>
            <a:r>
              <a:rPr lang="fi-FI" err="1"/>
              <a:t>capture</a:t>
            </a:r>
            <a:r>
              <a:rPr lang="fi-FI"/>
              <a:t>, and </a:t>
            </a:r>
            <a:r>
              <a:rPr lang="fi-FI" err="1"/>
              <a:t>information</a:t>
            </a:r>
            <a:r>
              <a:rPr lang="fi-FI"/>
              <a:t> </a:t>
            </a:r>
            <a:r>
              <a:rPr lang="fi-FI" err="1"/>
              <a:t>sharing</a:t>
            </a:r>
            <a:r>
              <a:rPr lang="fi-FI"/>
              <a:t>.</a:t>
            </a:r>
          </a:p>
          <a:p>
            <a:endParaRPr lang="fi-FI"/>
          </a:p>
          <a:p>
            <a:r>
              <a:rPr lang="en-US"/>
              <a:t>For information identification point of view, it is important to use globally used identification keys to identify physical and digital objects, documents, physical locations etc.</a:t>
            </a:r>
          </a:p>
          <a:p>
            <a:endParaRPr lang="en-US"/>
          </a:p>
          <a:p>
            <a:r>
              <a:rPr lang="en-US"/>
              <a:t>Data Capture (AIDC) refers to the methods of automatically identifying objects, collecting data about them, and entering that data directly into computer systems (i.e., without human involvement).”</a:t>
            </a:r>
          </a:p>
          <a:p>
            <a:endParaRPr lang="en-US"/>
          </a:p>
          <a:p>
            <a:r>
              <a:rPr lang="en-US"/>
              <a:t>Open information sharing solutions </a:t>
            </a:r>
            <a:r>
              <a:rPr lang="en-US" b="0" i="0">
                <a:solidFill>
                  <a:srgbClr val="FFFFFF"/>
                </a:solidFill>
                <a:effectLst/>
                <a:latin typeface="Gotham SSm A"/>
              </a:rPr>
              <a:t>help the parties involved in supply chains to share and receive information efficiently and securely about products, deliveries and locations, and more.</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8375-9A8E-4252-B744-E6A9B1D534E7}" type="slidenum">
              <a:rPr kumimoji="0" lang="fi-FI"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204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DA145-FDF2-A4AE-B169-69903DA8E0D6}"/>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D3EED4F3-BBC2-B10E-623D-FA3B64BC6AF5}"/>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B412BE54-9127-638B-D5C5-CF7B24E2835B}"/>
              </a:ext>
            </a:extLst>
          </p:cNvPr>
          <p:cNvSpPr>
            <a:spLocks noGrp="1"/>
          </p:cNvSpPr>
          <p:nvPr>
            <p:ph type="body" idx="1"/>
          </p:nvPr>
        </p:nvSpPr>
        <p:spPr/>
        <p:txBody>
          <a:bodyPr/>
          <a:lstStyle/>
          <a:p>
            <a:endParaRPr lang="fi-FI"/>
          </a:p>
        </p:txBody>
      </p:sp>
      <p:sp>
        <p:nvSpPr>
          <p:cNvPr id="4" name="Dian numeron paikkamerkki 3">
            <a:extLst>
              <a:ext uri="{FF2B5EF4-FFF2-40B4-BE49-F238E27FC236}">
                <a16:creationId xmlns:a16="http://schemas.microsoft.com/office/drawing/2014/main" id="{4F3B87CA-3FCE-4176-84C3-6720B5EBAC36}"/>
              </a:ext>
            </a:extLst>
          </p:cNvPr>
          <p:cNvSpPr>
            <a:spLocks noGrp="1"/>
          </p:cNvSpPr>
          <p:nvPr>
            <p:ph type="sldNum" sz="quarter" idx="5"/>
          </p:nvPr>
        </p:nvSpPr>
        <p:spPr/>
        <p:txBody>
          <a:bodyPr/>
          <a:lstStyle/>
          <a:p>
            <a:pPr marL="0" marR="0" lvl="0" indent="0" algn="r" defTabSz="3931646" rtl="0" eaLnBrk="1" fontAlgn="auto" latinLnBrk="0" hangingPunct="1">
              <a:lnSpc>
                <a:spcPct val="100000"/>
              </a:lnSpc>
              <a:spcBef>
                <a:spcPts val="0"/>
              </a:spcBef>
              <a:spcAft>
                <a:spcPts val="0"/>
              </a:spcAft>
              <a:buClrTx/>
              <a:buSzTx/>
              <a:buFontTx/>
              <a:buNone/>
              <a:tabLst/>
              <a:defRPr/>
            </a:pPr>
            <a:fld id="{3957827B-7B53-421C-A7C1-0C49CF26B61E}" type="slidenum">
              <a:rPr kumimoji="0" lang="fi-FI"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pPr marL="0" marR="0" lvl="0" indent="0" algn="r" defTabSz="3931646" rtl="0" eaLnBrk="1" fontAlgn="auto" latinLnBrk="0" hangingPunct="1">
                <a:lnSpc>
                  <a:spcPct val="100000"/>
                </a:lnSpc>
                <a:spcBef>
                  <a:spcPts val="0"/>
                </a:spcBef>
                <a:spcAft>
                  <a:spcPts val="0"/>
                </a:spcAft>
                <a:buClrTx/>
                <a:buSzTx/>
                <a:buFontTx/>
                <a:buNone/>
                <a:tabLst/>
                <a:defRPr/>
              </a:pPr>
              <a:t>21</a:t>
            </a:fld>
            <a:endParaRPr kumimoji="0" lang="fi-FI"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65744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a:t>From interoperability point of view, it is important to be aware of existing de facto standards, implementation guidelines, legislation for design process, product data process, supply chain management, information sharing. Here is listed a some of those existing ones that we are considering at our development work.</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602782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00CB3-363C-38E0-010B-287C50F9B37B}"/>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9CFEFE7B-4188-B41B-19B4-9DB394914703}"/>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8E5D8716-C18A-88DC-2739-22D8FB9F0311}"/>
              </a:ext>
            </a:extLst>
          </p:cNvPr>
          <p:cNvSpPr>
            <a:spLocks noGrp="1"/>
          </p:cNvSpPr>
          <p:nvPr>
            <p:ph type="body" idx="1"/>
          </p:nvPr>
        </p:nvSpPr>
        <p:spPr/>
        <p:txBody>
          <a:bodyPr/>
          <a:lstStyle/>
          <a:p>
            <a:endParaRPr lang="fi-FI"/>
          </a:p>
        </p:txBody>
      </p:sp>
      <p:sp>
        <p:nvSpPr>
          <p:cNvPr id="4" name="Dian numeron paikkamerkki 3">
            <a:extLst>
              <a:ext uri="{FF2B5EF4-FFF2-40B4-BE49-F238E27FC236}">
                <a16:creationId xmlns:a16="http://schemas.microsoft.com/office/drawing/2014/main" id="{39942166-9FE6-4E6C-ADF4-3ABC1EDF0B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222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7AF52-048E-6746-6B2E-6E474F248A05}"/>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9C36FD6C-1C30-D0E9-C458-BF459BCB6531}"/>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F7C516E3-A1ED-5CC5-641F-94D5E779E80D}"/>
              </a:ext>
            </a:extLst>
          </p:cNvPr>
          <p:cNvSpPr>
            <a:spLocks noGrp="1"/>
          </p:cNvSpPr>
          <p:nvPr>
            <p:ph type="body" idx="1"/>
          </p:nvPr>
        </p:nvSpPr>
        <p:spPr/>
        <p:txBody>
          <a:bodyPr/>
          <a:lstStyle/>
          <a:p>
            <a:endParaRPr lang="fi-FI"/>
          </a:p>
        </p:txBody>
      </p:sp>
      <p:sp>
        <p:nvSpPr>
          <p:cNvPr id="4" name="Dian numeron paikkamerkki 3">
            <a:extLst>
              <a:ext uri="{FF2B5EF4-FFF2-40B4-BE49-F238E27FC236}">
                <a16:creationId xmlns:a16="http://schemas.microsoft.com/office/drawing/2014/main" id="{32EC16C4-93A0-A663-C7C0-B5175EAA94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C5562-56FC-4AC7-81B6-D0D29834CF8F}" type="slidenum">
              <a:rPr kumimoji="0" lang="fi-FI"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2505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a:t>BETK-työryhmän tehtävänä on laatia vakioitu RAK-suunnittelukoodisto ja tietosisältömäärittely betonielementtitoimitusketjun osalta, joka julkaistaan koodistot.suomi.fi ja Building Smart Data Dictionary-sivustoilla.</a:t>
            </a:r>
          </a:p>
          <a:p>
            <a:endParaRPr lang="fi-FI"/>
          </a:p>
          <a:p>
            <a:r>
              <a:rPr lang="fi-FI"/>
              <a:t>Rakennetietomallien osalta BEC-tietokentät ovat vakiintuneet alan </a:t>
            </a:r>
          </a:p>
          <a:p>
            <a:r>
              <a:rPr lang="fi-FI"/>
              <a:t>epäviralliseksi standardiksi Suomessa, ja tietomallintamisen tilaaja </a:t>
            </a:r>
          </a:p>
          <a:p>
            <a:r>
              <a:rPr lang="fi-FI"/>
              <a:t>voi luottaa saavansa rakennetietomallit BEC-tietosisällöllä melko </a:t>
            </a:r>
          </a:p>
          <a:p>
            <a:r>
              <a:rPr lang="fi-FI"/>
              <a:t>luotettavasti kaikilta tietomallintavilta </a:t>
            </a:r>
          </a:p>
          <a:p>
            <a:r>
              <a:rPr lang="fi-FI"/>
              <a:t>rakennesuunnittelutoimistoilta.  On kuitenkin huomattava, että </a:t>
            </a:r>
          </a:p>
          <a:p>
            <a:r>
              <a:rPr lang="fi-FI"/>
              <a:t>BEC-tietokenttien tietosisältöä ei ole varsinaisesti vakioitu, minkä </a:t>
            </a:r>
          </a:p>
          <a:p>
            <a:r>
              <a:rPr lang="fi-FI"/>
              <a:t>vuoksi muun muassa koneluettavuus on heikkoa. BEC toimii kuitenkin erinomaisena esimerkkinä, </a:t>
            </a:r>
          </a:p>
          <a:p>
            <a:r>
              <a:rPr lang="fi-FI"/>
              <a:t>kuinka vakiointi, vaikka vajavaisenakin, helpottaa yhteistyötä ja </a:t>
            </a:r>
          </a:p>
          <a:p>
            <a:r>
              <a:rPr lang="fi-FI"/>
              <a:t>kasvattaa toiminnan tehokkuutta. </a:t>
            </a:r>
          </a:p>
          <a:p>
            <a:endParaRPr lang="fi-FI"/>
          </a:p>
          <a:p>
            <a:endParaRPr lang="fi-FI"/>
          </a:p>
          <a:p>
            <a:r>
              <a:rPr lang="fi-FI"/>
              <a:t>Rakennusalalla nousseet uudet käyttötapaukset rakennuksen </a:t>
            </a:r>
          </a:p>
          <a:p>
            <a:r>
              <a:rPr lang="fi-FI"/>
              <a:t>elinkaaren aikana, erityisesti hankinta-valmistus-toimitus-asennus </a:t>
            </a:r>
          </a:p>
          <a:p>
            <a:r>
              <a:rPr lang="fi-FI"/>
              <a:t>-vaiheissa edellyttävät tietomalleilta tietosisältöjen vakiointia ja </a:t>
            </a:r>
          </a:p>
          <a:p>
            <a:r>
              <a:rPr lang="fi-FI"/>
              <a:t>uudenlaisia tietosisältöjä, mikä on todettu useaan kertaan mm. </a:t>
            </a:r>
          </a:p>
          <a:p>
            <a:r>
              <a:rPr lang="fi-FI"/>
              <a:t>Aalto yliopiston Building2030 tutkimushankkeessa, </a:t>
            </a:r>
          </a:p>
          <a:p>
            <a:r>
              <a:rPr lang="fi-FI"/>
              <a:t>Rakennusteollisuus Ry:n Betonielementti toimitusketju sekä </a:t>
            </a:r>
          </a:p>
          <a:p>
            <a:r>
              <a:rPr lang="fi-FI"/>
              <a:t>Talotekniikan toimitusketjun digitalisointi -projekteissa. Lisäksi </a:t>
            </a:r>
          </a:p>
          <a:p>
            <a:r>
              <a:rPr lang="fi-FI"/>
              <a:t>uuden Rakentamislain vaatimat tietomallimuotoiset suunnitelmat, </a:t>
            </a:r>
          </a:p>
          <a:p>
            <a:r>
              <a:rPr lang="fi-FI"/>
              <a:t>rakennusvalvonnan vaatimien tietomallien koneluettavuus ja </a:t>
            </a:r>
          </a:p>
          <a:p>
            <a:r>
              <a:rPr lang="fi-FI"/>
              <a:t>automaattinen tarkistaminen ja toteumamallien hyödyntäminen </a:t>
            </a:r>
          </a:p>
          <a:p>
            <a:r>
              <a:rPr lang="fi-FI"/>
              <a:t>edellyttävät tietomallien vakiointia.</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34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34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352959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a:t>From an identification and data capture point of view, it is important to have a standard way of working, to have interoperability, regardless of who is sending and who is receiving the information. </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66991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sz="1200"/>
              <a:t>Iso osa toimitusketjun tiedonvaihdosta käydään vieläkin sähköpostitse tai puhelimitse aiheuttaen tehottomuutta (</a:t>
            </a:r>
            <a:r>
              <a:rPr lang="fi-FI" sz="1200" err="1"/>
              <a:t>sposteja</a:t>
            </a:r>
            <a:r>
              <a:rPr lang="fi-FI" sz="1200"/>
              <a:t> hukkuu, tietoja näppäillään uudelleen, enemmän virheitä, ei automatiikkaa). </a:t>
            </a:r>
            <a:br>
              <a:rPr lang="fi-FI" sz="1200"/>
            </a:br>
            <a:r>
              <a:rPr lang="fi-FI" sz="1200"/>
              <a:t>Myös tärkeiden toimitusketjussa jaettavien tietojen, kuten tuotetietojen ja tilausten saapumisaikojen, kerääminen, analysoiminen ja esittäminen on epäjohdonmukaista ja raskasta, ellei jopa mahdotonta, koska informaatiota ei välitetä rakenteellisessa, helposti käsiteltävässä muodossa.</a:t>
            </a:r>
            <a:br>
              <a:rPr lang="fi-FI" sz="1200"/>
            </a:br>
            <a:br>
              <a:rPr lang="fi-FI" sz="1800"/>
            </a:br>
            <a:r>
              <a:rPr lang="fi-FI" sz="1200" err="1"/>
              <a:t>Peppol</a:t>
            </a:r>
            <a:r>
              <a:rPr lang="fi-FI" sz="1200"/>
              <a:t> on kansainvälinen verkosto, jonka kautta voi välittää esimerkiksi </a:t>
            </a:r>
            <a:r>
              <a:rPr lang="fi-FI" sz="1200" err="1"/>
              <a:t>Peppolin</a:t>
            </a:r>
            <a:r>
              <a:rPr lang="fi-FI" sz="1200"/>
              <a:t> mukaisia katalogeja, tilauksia, tilausvahvistuksia, laskuja ja logistiikan dokumentteja. </a:t>
            </a:r>
            <a:br>
              <a:rPr lang="fi-FI" sz="1200"/>
            </a:br>
            <a:br>
              <a:rPr lang="fi-FI" sz="1200"/>
            </a:br>
            <a:r>
              <a:rPr lang="fi-FI" sz="1200"/>
              <a:t>Periaatteena: ei kahdenvälisiä sovituksia vaan mahdollisimman yleiskäyttöinen, verkostomainen toteutus. Liity kerran tavoita kaikki. </a:t>
            </a:r>
            <a:r>
              <a:rPr lang="fi-FI" sz="1200" err="1"/>
              <a:t>Peppolissa</a:t>
            </a:r>
            <a:r>
              <a:rPr lang="fi-FI" sz="1200"/>
              <a:t> ei tarvitse ottaa käyttöön kaikkea, voi ottaa käyttöön vain sen mitä tarvitsee.</a:t>
            </a:r>
            <a:br>
              <a:rPr lang="fi-FI" sz="1200"/>
            </a:br>
            <a:r>
              <a:rPr lang="fi-FI" sz="1200"/>
              <a:t>Loppukäyttäjä (organisaatio) liittyy </a:t>
            </a:r>
            <a:r>
              <a:rPr lang="fi-FI" sz="1200" err="1"/>
              <a:t>Peppol</a:t>
            </a:r>
            <a:r>
              <a:rPr lang="fi-FI" sz="1200"/>
              <a:t>-verkostoon sertifioidun </a:t>
            </a:r>
            <a:r>
              <a:rPr lang="fi-FI" sz="1200" err="1"/>
              <a:t>Peppol</a:t>
            </a:r>
            <a:r>
              <a:rPr lang="fi-FI" sz="1200"/>
              <a:t>-palveluntarjoajien välityksellä.</a:t>
            </a:r>
            <a:br>
              <a:rPr lang="fi-FI" sz="1200"/>
            </a:br>
            <a:br>
              <a:rPr lang="fi-FI" sz="1200"/>
            </a:br>
            <a:r>
              <a:rPr lang="fi-FI" sz="1200"/>
              <a:t>Suomessa </a:t>
            </a:r>
            <a:r>
              <a:rPr lang="fi-FI" sz="1200" err="1"/>
              <a:t>Peppolin</a:t>
            </a:r>
            <a:r>
              <a:rPr lang="fi-FI" sz="1200"/>
              <a:t> rinnalla toimii kansallinen verkkolaskuverkko, jota verkkolaskupalveluntarjoajat / verkkolaskuoperaattorit ylläpitävät. Moni suomalainen verkkolaskuoperaattori on myös sertifioitu </a:t>
            </a:r>
            <a:r>
              <a:rPr lang="fi-FI" sz="1200" err="1"/>
              <a:t>Peppol</a:t>
            </a:r>
            <a:r>
              <a:rPr lang="fi-FI" sz="1200"/>
              <a:t>-palveluntarjoaja.</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8375-9A8E-4252-B744-E6A9B1D534E7}" type="slidenum">
              <a:rPr kumimoji="0" lang="fi-FI"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831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err="1"/>
              <a:t>We</a:t>
            </a:r>
            <a:r>
              <a:rPr lang="fi-FI"/>
              <a:t> </a:t>
            </a:r>
            <a:r>
              <a:rPr lang="fi-FI" err="1"/>
              <a:t>have</a:t>
            </a:r>
            <a:r>
              <a:rPr lang="fi-FI"/>
              <a:t> </a:t>
            </a:r>
            <a:r>
              <a:rPr lang="fi-FI" err="1"/>
              <a:t>relaesed</a:t>
            </a:r>
            <a:r>
              <a:rPr lang="fi-FI"/>
              <a:t> some </a:t>
            </a:r>
            <a:r>
              <a:rPr lang="fi-FI" err="1"/>
              <a:t>results</a:t>
            </a:r>
            <a:r>
              <a:rPr lang="fi-FI"/>
              <a:t> </a:t>
            </a:r>
            <a:r>
              <a:rPr lang="fi-FI" err="1"/>
              <a:t>from</a:t>
            </a:r>
            <a:r>
              <a:rPr lang="fi-FI"/>
              <a:t> </a:t>
            </a:r>
            <a:r>
              <a:rPr lang="fi-FI" err="1"/>
              <a:t>our</a:t>
            </a:r>
            <a:r>
              <a:rPr lang="fi-FI"/>
              <a:t> </a:t>
            </a:r>
            <a:r>
              <a:rPr lang="fi-FI" err="1"/>
              <a:t>development</a:t>
            </a:r>
            <a:r>
              <a:rPr lang="fi-FI"/>
              <a:t> </a:t>
            </a:r>
            <a:r>
              <a:rPr lang="fi-FI" err="1"/>
              <a:t>project</a:t>
            </a:r>
            <a:r>
              <a:rPr lang="fi-FI"/>
              <a:t> to </a:t>
            </a:r>
            <a:r>
              <a:rPr lang="fi-FI" err="1"/>
              <a:t>our</a:t>
            </a:r>
            <a:r>
              <a:rPr lang="fi-FI"/>
              <a:t> </a:t>
            </a:r>
            <a:r>
              <a:rPr lang="fi-FI" err="1"/>
              <a:t>website</a:t>
            </a:r>
            <a:r>
              <a:rPr lang="fi-FI"/>
              <a:t>. </a:t>
            </a:r>
            <a:r>
              <a:rPr lang="fi-FI" err="1"/>
              <a:t>We</a:t>
            </a:r>
            <a:r>
              <a:rPr lang="fi-FI"/>
              <a:t> </a:t>
            </a:r>
            <a:r>
              <a:rPr lang="fi-FI" err="1"/>
              <a:t>have</a:t>
            </a:r>
            <a:r>
              <a:rPr lang="fi-FI"/>
              <a:t> made a </a:t>
            </a:r>
            <a:r>
              <a:rPr lang="fi-FI" err="1"/>
              <a:t>implementation</a:t>
            </a:r>
            <a:r>
              <a:rPr lang="fi-FI"/>
              <a:t> </a:t>
            </a:r>
            <a:r>
              <a:rPr lang="fi-FI" err="1"/>
              <a:t>guideline</a:t>
            </a:r>
            <a:r>
              <a:rPr lang="fi-FI"/>
              <a:t> for </a:t>
            </a:r>
            <a:r>
              <a:rPr lang="fi-FI" err="1"/>
              <a:t>engineer</a:t>
            </a:r>
            <a:r>
              <a:rPr lang="fi-FI"/>
              <a:t> to </a:t>
            </a:r>
            <a:r>
              <a:rPr lang="fi-FI" err="1"/>
              <a:t>order</a:t>
            </a:r>
            <a:r>
              <a:rPr lang="fi-FI"/>
              <a:t> products, Conference </a:t>
            </a:r>
            <a:r>
              <a:rPr lang="fi-FI" err="1"/>
              <a:t>article</a:t>
            </a:r>
            <a:r>
              <a:rPr lang="fi-FI"/>
              <a:t> </a:t>
            </a:r>
            <a:r>
              <a:rPr lang="fi-FI" err="1"/>
              <a:t>about</a:t>
            </a:r>
            <a:r>
              <a:rPr lang="fi-FI"/>
              <a:t> </a:t>
            </a:r>
            <a:r>
              <a:rPr lang="fi-FI" err="1"/>
              <a:t>future</a:t>
            </a:r>
            <a:r>
              <a:rPr lang="fi-FI"/>
              <a:t> </a:t>
            </a:r>
            <a:r>
              <a:rPr lang="fi-FI" err="1"/>
              <a:t>state</a:t>
            </a:r>
            <a:r>
              <a:rPr lang="fi-FI"/>
              <a:t> </a:t>
            </a:r>
            <a:r>
              <a:rPr lang="fi-FI" err="1"/>
              <a:t>construction</a:t>
            </a:r>
            <a:r>
              <a:rPr lang="fi-FI"/>
              <a:t> </a:t>
            </a:r>
            <a:r>
              <a:rPr lang="fi-FI" err="1"/>
              <a:t>production</a:t>
            </a:r>
            <a:r>
              <a:rPr lang="fi-FI"/>
              <a:t> </a:t>
            </a:r>
            <a:r>
              <a:rPr lang="fi-FI" err="1"/>
              <a:t>model</a:t>
            </a:r>
            <a:r>
              <a:rPr lang="fi-FI"/>
              <a:t> data </a:t>
            </a:r>
            <a:r>
              <a:rPr lang="fi-FI" err="1"/>
              <a:t>flow</a:t>
            </a:r>
            <a:r>
              <a:rPr lang="fi-FI"/>
              <a:t> </a:t>
            </a:r>
            <a:r>
              <a:rPr lang="fi-FI" err="1"/>
              <a:t>architecture</a:t>
            </a:r>
            <a:r>
              <a:rPr lang="fi-FI"/>
              <a:t>. </a:t>
            </a:r>
            <a:r>
              <a:rPr lang="fi-FI" err="1"/>
              <a:t>The</a:t>
            </a:r>
            <a:r>
              <a:rPr lang="fi-FI"/>
              <a:t> </a:t>
            </a:r>
            <a:r>
              <a:rPr lang="fi-FI" err="1"/>
              <a:t>Future</a:t>
            </a:r>
            <a:r>
              <a:rPr lang="fi-FI"/>
              <a:t> </a:t>
            </a:r>
            <a:r>
              <a:rPr lang="fi-FI" err="1"/>
              <a:t>state</a:t>
            </a:r>
            <a:r>
              <a:rPr lang="fi-FI"/>
              <a:t> data </a:t>
            </a:r>
            <a:r>
              <a:rPr lang="fi-FI" err="1"/>
              <a:t>flow</a:t>
            </a:r>
            <a:r>
              <a:rPr lang="fi-FI"/>
              <a:t> </a:t>
            </a:r>
            <a:r>
              <a:rPr lang="fi-FI" err="1"/>
              <a:t>architecture</a:t>
            </a:r>
            <a:r>
              <a:rPr lang="fi-FI"/>
              <a:t> is </a:t>
            </a:r>
            <a:r>
              <a:rPr lang="fi-FI" err="1"/>
              <a:t>also</a:t>
            </a:r>
            <a:r>
              <a:rPr lang="fi-FI"/>
              <a:t> </a:t>
            </a:r>
            <a:r>
              <a:rPr lang="fi-FI" err="1"/>
              <a:t>available</a:t>
            </a:r>
            <a:r>
              <a:rPr lang="fi-FI"/>
              <a:t>.</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903466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a:t>To </a:t>
            </a:r>
            <a:r>
              <a:rPr lang="fi-FI" err="1"/>
              <a:t>understand</a:t>
            </a:r>
            <a:r>
              <a:rPr lang="fi-FI"/>
              <a:t> </a:t>
            </a:r>
            <a:r>
              <a:rPr lang="fi-FI" err="1"/>
              <a:t>the</a:t>
            </a:r>
            <a:r>
              <a:rPr lang="fi-FI"/>
              <a:t> </a:t>
            </a:r>
            <a:r>
              <a:rPr lang="fi-FI" err="1"/>
              <a:t>logic</a:t>
            </a:r>
            <a:r>
              <a:rPr lang="fi-FI"/>
              <a:t> </a:t>
            </a:r>
            <a:r>
              <a:rPr lang="fi-FI" err="1"/>
              <a:t>behind</a:t>
            </a:r>
            <a:r>
              <a:rPr lang="fi-FI"/>
              <a:t> of a GS1 </a:t>
            </a:r>
            <a:r>
              <a:rPr lang="fi-FI" err="1"/>
              <a:t>three</a:t>
            </a:r>
            <a:r>
              <a:rPr lang="fi-FI"/>
              <a:t> </a:t>
            </a:r>
            <a:r>
              <a:rPr lang="fi-FI" err="1"/>
              <a:t>level</a:t>
            </a:r>
            <a:r>
              <a:rPr lang="fi-FI"/>
              <a:t> </a:t>
            </a:r>
            <a:r>
              <a:rPr lang="fi-FI" err="1"/>
              <a:t>hierachy</a:t>
            </a:r>
            <a:r>
              <a:rPr lang="fi-FI"/>
              <a:t> </a:t>
            </a:r>
            <a:r>
              <a:rPr lang="fi-FI" err="1"/>
              <a:t>levels</a:t>
            </a:r>
            <a:r>
              <a:rPr lang="fi-FI"/>
              <a:t>, </a:t>
            </a:r>
            <a:r>
              <a:rPr lang="fi-FI" err="1"/>
              <a:t>I’m</a:t>
            </a:r>
            <a:r>
              <a:rPr lang="fi-FI"/>
              <a:t> </a:t>
            </a:r>
            <a:r>
              <a:rPr lang="fi-FI" err="1"/>
              <a:t>showing</a:t>
            </a:r>
            <a:r>
              <a:rPr lang="fi-FI"/>
              <a:t> </a:t>
            </a:r>
            <a:r>
              <a:rPr lang="fi-FI" err="1"/>
              <a:t>one</a:t>
            </a:r>
            <a:r>
              <a:rPr lang="fi-FI"/>
              <a:t> </a:t>
            </a:r>
            <a:r>
              <a:rPr lang="fi-FI" err="1"/>
              <a:t>example</a:t>
            </a:r>
            <a:r>
              <a:rPr lang="fi-FI"/>
              <a:t>.</a:t>
            </a:r>
          </a:p>
          <a:p>
            <a:endParaRPr lang="fi-FI"/>
          </a:p>
          <a:p>
            <a:r>
              <a:rPr lang="fi-FI" err="1"/>
              <a:t>Manufacturer</a:t>
            </a:r>
            <a:r>
              <a:rPr lang="fi-FI"/>
              <a:t> </a:t>
            </a:r>
            <a:r>
              <a:rPr lang="fi-FI" err="1"/>
              <a:t>could</a:t>
            </a:r>
            <a:r>
              <a:rPr lang="fi-FI"/>
              <a:t> </a:t>
            </a:r>
            <a:r>
              <a:rPr lang="fi-FI" err="1"/>
              <a:t>give</a:t>
            </a:r>
            <a:r>
              <a:rPr lang="fi-FI"/>
              <a:t> GS1 GTIN </a:t>
            </a:r>
            <a:r>
              <a:rPr lang="fi-FI" err="1"/>
              <a:t>codes</a:t>
            </a:r>
            <a:r>
              <a:rPr lang="fi-FI"/>
              <a:t> to </a:t>
            </a:r>
            <a:r>
              <a:rPr lang="fi-FI" err="1"/>
              <a:t>its</a:t>
            </a:r>
            <a:r>
              <a:rPr lang="fi-FI"/>
              <a:t> </a:t>
            </a:r>
            <a:r>
              <a:rPr lang="fi-FI" err="1"/>
              <a:t>basic</a:t>
            </a:r>
            <a:r>
              <a:rPr lang="fi-FI"/>
              <a:t> products.</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422944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C533A-14CD-D93B-B7A3-B86F102AA146}"/>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E83A8C4D-FBFA-6BBC-3AEF-5D82D43BC5B2}"/>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CF5DC5F7-87F7-A485-DCD9-A2E070203240}"/>
              </a:ext>
            </a:extLst>
          </p:cNvPr>
          <p:cNvSpPr>
            <a:spLocks noGrp="1"/>
          </p:cNvSpPr>
          <p:nvPr>
            <p:ph type="body" idx="1"/>
          </p:nvPr>
        </p:nvSpPr>
        <p:spPr/>
        <p:txBody>
          <a:bodyPr/>
          <a:lstStyle/>
          <a:p>
            <a:pPr algn="ctr"/>
            <a:r>
              <a:rPr lang="en-US" b="0" i="0" err="1">
                <a:solidFill>
                  <a:srgbClr val="1C1C1C"/>
                </a:solidFill>
                <a:effectLst/>
                <a:latin typeface="Inter"/>
              </a:rPr>
              <a:t>RT:n</a:t>
            </a:r>
            <a:r>
              <a:rPr lang="en-US" b="0" i="0">
                <a:solidFill>
                  <a:srgbClr val="1C1C1C"/>
                </a:solidFill>
                <a:effectLst/>
                <a:latin typeface="Inter"/>
              </a:rPr>
              <a:t> </a:t>
            </a:r>
            <a:r>
              <a:rPr lang="en-US" b="0" i="0" err="1">
                <a:solidFill>
                  <a:srgbClr val="1C1C1C"/>
                </a:solidFill>
                <a:effectLst/>
                <a:latin typeface="Inter"/>
              </a:rPr>
              <a:t>tuotetiedon</a:t>
            </a:r>
            <a:r>
              <a:rPr lang="en-US" b="0" i="0">
                <a:solidFill>
                  <a:srgbClr val="1C1C1C"/>
                </a:solidFill>
                <a:effectLst/>
                <a:latin typeface="Inter"/>
              </a:rPr>
              <a:t> ja </a:t>
            </a:r>
            <a:r>
              <a:rPr lang="en-US" b="0" i="0" err="1">
                <a:solidFill>
                  <a:srgbClr val="1C1C1C"/>
                </a:solidFill>
                <a:effectLst/>
                <a:latin typeface="Inter"/>
              </a:rPr>
              <a:t>toimitusketjun</a:t>
            </a:r>
            <a:r>
              <a:rPr lang="en-US" b="0" i="0">
                <a:solidFill>
                  <a:srgbClr val="1C1C1C"/>
                </a:solidFill>
                <a:effectLst/>
                <a:latin typeface="Inter"/>
              </a:rPr>
              <a:t> </a:t>
            </a:r>
            <a:r>
              <a:rPr lang="en-US" b="0" i="0" err="1">
                <a:solidFill>
                  <a:srgbClr val="1C1C1C"/>
                </a:solidFill>
                <a:effectLst/>
                <a:latin typeface="Inter"/>
              </a:rPr>
              <a:t>digitaalisen</a:t>
            </a:r>
            <a:r>
              <a:rPr lang="en-US" b="0" i="0">
                <a:solidFill>
                  <a:srgbClr val="1C1C1C"/>
                </a:solidFill>
                <a:effectLst/>
                <a:latin typeface="Inter"/>
              </a:rPr>
              <a:t> </a:t>
            </a:r>
            <a:r>
              <a:rPr lang="en-US" b="0" i="0" err="1">
                <a:solidFill>
                  <a:srgbClr val="1C1C1C"/>
                </a:solidFill>
                <a:effectLst/>
                <a:latin typeface="Inter"/>
              </a:rPr>
              <a:t>hallinnan</a:t>
            </a:r>
            <a:r>
              <a:rPr lang="en-US" b="0" i="0">
                <a:solidFill>
                  <a:srgbClr val="1C1C1C"/>
                </a:solidFill>
                <a:effectLst/>
                <a:latin typeface="Inter"/>
              </a:rPr>
              <a:t> </a:t>
            </a:r>
            <a:r>
              <a:rPr lang="en-US" b="0" i="0" err="1">
                <a:solidFill>
                  <a:srgbClr val="1C1C1C"/>
                </a:solidFill>
                <a:effectLst/>
                <a:latin typeface="Inter"/>
              </a:rPr>
              <a:t>kehityshankkeessa</a:t>
            </a:r>
            <a:r>
              <a:rPr lang="en-US" b="0" i="0">
                <a:solidFill>
                  <a:srgbClr val="1C1C1C"/>
                </a:solidFill>
                <a:effectLst/>
                <a:latin typeface="Inter"/>
              </a:rPr>
              <a:t> </a:t>
            </a:r>
            <a:r>
              <a:rPr lang="en-US" b="0" i="0" err="1">
                <a:solidFill>
                  <a:srgbClr val="1C1C1C"/>
                </a:solidFill>
                <a:effectLst/>
                <a:latin typeface="Inter"/>
              </a:rPr>
              <a:t>kartoitettuja</a:t>
            </a:r>
            <a:r>
              <a:rPr lang="en-US" b="0" i="0">
                <a:solidFill>
                  <a:srgbClr val="1C1C1C"/>
                </a:solidFill>
                <a:effectLst/>
                <a:latin typeface="Inter"/>
              </a:rPr>
              <a:t> ja </a:t>
            </a:r>
            <a:r>
              <a:rPr lang="en-US" b="0" i="0" err="1">
                <a:solidFill>
                  <a:srgbClr val="1C1C1C"/>
                </a:solidFill>
                <a:effectLst/>
                <a:latin typeface="Inter"/>
              </a:rPr>
              <a:t>esiin</a:t>
            </a:r>
            <a:r>
              <a:rPr lang="en-US" b="0" i="0">
                <a:solidFill>
                  <a:srgbClr val="1C1C1C"/>
                </a:solidFill>
                <a:effectLst/>
                <a:latin typeface="Inter"/>
              </a:rPr>
              <a:t> </a:t>
            </a:r>
            <a:r>
              <a:rPr lang="en-US" b="0" i="0" err="1">
                <a:solidFill>
                  <a:srgbClr val="1C1C1C"/>
                </a:solidFill>
                <a:effectLst/>
                <a:latin typeface="Inter"/>
              </a:rPr>
              <a:t>tulleita</a:t>
            </a:r>
            <a:r>
              <a:rPr lang="en-US" b="0" i="0">
                <a:solidFill>
                  <a:srgbClr val="1C1C1C"/>
                </a:solidFill>
                <a:effectLst/>
                <a:latin typeface="Inter"/>
              </a:rPr>
              <a:t> </a:t>
            </a:r>
            <a:r>
              <a:rPr lang="en-US" b="0" i="0" err="1">
                <a:solidFill>
                  <a:srgbClr val="1C1C1C"/>
                </a:solidFill>
                <a:effectLst/>
                <a:latin typeface="Inter"/>
              </a:rPr>
              <a:t>haasteita</a:t>
            </a:r>
            <a:r>
              <a:rPr lang="en-US" b="0" i="0">
                <a:solidFill>
                  <a:srgbClr val="1C1C1C"/>
                </a:solidFill>
                <a:effectLst/>
                <a:latin typeface="Inter"/>
              </a:rPr>
              <a:t> </a:t>
            </a:r>
            <a:r>
              <a:rPr lang="en-US" b="0" i="0" err="1">
                <a:solidFill>
                  <a:srgbClr val="1C1C1C"/>
                </a:solidFill>
                <a:effectLst/>
                <a:latin typeface="Inter"/>
              </a:rPr>
              <a:t>rakennusalan</a:t>
            </a:r>
            <a:r>
              <a:rPr lang="en-US" b="0" i="0">
                <a:solidFill>
                  <a:srgbClr val="1C1C1C"/>
                </a:solidFill>
                <a:effectLst/>
                <a:latin typeface="Inter"/>
              </a:rPr>
              <a:t> </a:t>
            </a:r>
            <a:r>
              <a:rPr lang="en-US" b="0" i="0" err="1">
                <a:solidFill>
                  <a:srgbClr val="1C1C1C"/>
                </a:solidFill>
                <a:effectLst/>
                <a:latin typeface="Inter"/>
              </a:rPr>
              <a:t>tiedon</a:t>
            </a:r>
            <a:r>
              <a:rPr lang="en-US" b="0" i="0">
                <a:solidFill>
                  <a:srgbClr val="1C1C1C"/>
                </a:solidFill>
                <a:effectLst/>
                <a:latin typeface="Inter"/>
              </a:rPr>
              <a:t> </a:t>
            </a:r>
            <a:r>
              <a:rPr lang="en-US" b="0" i="0" err="1">
                <a:solidFill>
                  <a:srgbClr val="1C1C1C"/>
                </a:solidFill>
                <a:effectLst/>
                <a:latin typeface="Inter"/>
              </a:rPr>
              <a:t>virtauksen</a:t>
            </a:r>
            <a:r>
              <a:rPr lang="en-US" b="0" i="0">
                <a:solidFill>
                  <a:srgbClr val="1C1C1C"/>
                </a:solidFill>
                <a:effectLst/>
                <a:latin typeface="Inter"/>
              </a:rPr>
              <a:t> </a:t>
            </a:r>
            <a:r>
              <a:rPr lang="en-US" b="0" i="0" err="1">
                <a:solidFill>
                  <a:srgbClr val="1C1C1C"/>
                </a:solidFill>
                <a:effectLst/>
                <a:latin typeface="Inter"/>
              </a:rPr>
              <a:t>näkökulmasta</a:t>
            </a:r>
            <a:endParaRPr lang="en-US" b="0" i="0">
              <a:solidFill>
                <a:srgbClr val="1C1C1C"/>
              </a:solidFill>
              <a:effectLst/>
              <a:latin typeface="Inter"/>
            </a:endParaRPr>
          </a:p>
          <a:p>
            <a:pPr algn="ctr"/>
            <a:endParaRPr lang="en-US" b="0" i="0">
              <a:solidFill>
                <a:srgbClr val="1C1C1C"/>
              </a:solidFill>
              <a:effectLst/>
              <a:latin typeface="Int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i-FI"/>
              <a:t>Rakennusalalla on ollut vuosikausia avoimuuteen ja </a:t>
            </a:r>
            <a:r>
              <a:rPr lang="fi-FI" err="1"/>
              <a:t>yhteentoimivuuteen</a:t>
            </a:r>
            <a:r>
              <a:rPr lang="fi-FI"/>
              <a:t> liittyviä haasteita. Rakennusalalla eri osapuolet työskentelevät usein siiloissa määrittelemällä kohteita, ominaisuuksia ja käyttötarkoituksia ilman, keskinäistä yhteistyötä. Tämä hajanainen lähestymistapa on estänyt alaa saavuttamasta yhtenäistä digitaalista kehitystä.</a:t>
            </a:r>
          </a:p>
          <a:p>
            <a:pPr algn="ctr"/>
            <a:endParaRPr lang="en-US" b="0" i="0">
              <a:solidFill>
                <a:srgbClr val="1C1C1C"/>
              </a:solidFill>
              <a:effectLst/>
              <a:latin typeface="Inter"/>
            </a:endParaRPr>
          </a:p>
        </p:txBody>
      </p:sp>
      <p:sp>
        <p:nvSpPr>
          <p:cNvPr id="4" name="Dian numeron paikkamerkki 3">
            <a:extLst>
              <a:ext uri="{FF2B5EF4-FFF2-40B4-BE49-F238E27FC236}">
                <a16:creationId xmlns:a16="http://schemas.microsoft.com/office/drawing/2014/main" id="{0D976969-A1B9-5712-2DD3-4740E84665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997404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a:t>Product variants could have their own MTO variant numbers and each individual element could have its own serial number.</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46754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of the data capture technologies we have defined as a suitable data carrier for </a:t>
            </a:r>
            <a:r>
              <a:rPr lang="en-US" err="1"/>
              <a:t>eto</a:t>
            </a:r>
            <a:r>
              <a:rPr lang="en-US"/>
              <a:t> products is passive ultra high frequency RFID technology, which has the benefits of automated reading transactions to support event data sharing.</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89473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part of our development project, we have been testing passive UHF RFID tags embedded in precast concrete.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a visual demonstration of a process step for sharing event data from precast elements, which is one of our interests related to this development project that we have been testing.</a:t>
            </a:r>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357798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en-US"/>
          </a:p>
          <a:p>
            <a:r>
              <a:rPr lang="en-US"/>
              <a:t>EPCIS (Electronic Product Code Information Services) is a GS1 standard that enables the tracking and sharing of event-based supply chain data. </a:t>
            </a:r>
          </a:p>
          <a:p>
            <a:r>
              <a:rPr lang="en-US"/>
              <a:t>It records what happened, where, when, and why for individual products or shipments, allowing different stakeholders to exchange real-time, standardized information about the movement and status of goods.</a:t>
            </a:r>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9023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8103-CFE2-5E1D-C268-5708C804C1FD}"/>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B6798D3E-2C1B-0189-66A9-513BC46C3BAC}"/>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173DE30B-C358-3D0D-56E4-31BF371966A3}"/>
              </a:ext>
            </a:extLst>
          </p:cNvPr>
          <p:cNvSpPr>
            <a:spLocks noGrp="1"/>
          </p:cNvSpPr>
          <p:nvPr>
            <p:ph type="body" idx="1"/>
          </p:nvPr>
        </p:nvSpPr>
        <p:spPr/>
        <p:txBody>
          <a:bodyPr/>
          <a:lstStyle/>
          <a:p>
            <a:r>
              <a:rPr lang="en-US" sz="1200">
                <a:solidFill>
                  <a:schemeClr val="tx1"/>
                </a:solidFill>
              </a:rPr>
              <a:t>Here is presented T-Model that….</a:t>
            </a:r>
          </a:p>
          <a:p>
            <a:endParaRPr lang="en-US" sz="1200">
              <a:solidFill>
                <a:schemeClr val="tx1"/>
              </a:solidFill>
            </a:endParaRPr>
          </a:p>
          <a:p>
            <a:r>
              <a:rPr lang="en-US" sz="1200" b="1">
                <a:solidFill>
                  <a:schemeClr val="tx1"/>
                </a:solidFill>
              </a:rPr>
              <a:t>The supply chains </a:t>
            </a:r>
            <a:r>
              <a:rPr lang="en-US" sz="1200">
                <a:solidFill>
                  <a:schemeClr val="tx1"/>
                </a:solidFill>
              </a:rPr>
              <a:t>can be classified based on different </a:t>
            </a:r>
            <a:r>
              <a:rPr lang="en-US" b="0" i="0">
                <a:solidFill>
                  <a:srgbClr val="333333"/>
                </a:solidFill>
                <a:effectLst/>
                <a:latin typeface="Arial" panose="020B0604020202020204" pitchFamily="34" charset="0"/>
              </a:rPr>
              <a:t>production models (MTS, ATO, MTO, ETO). </a:t>
            </a:r>
          </a:p>
          <a:p>
            <a:r>
              <a:rPr lang="en-US" b="1"/>
              <a:t>The Order Penetration Point </a:t>
            </a:r>
            <a:r>
              <a:rPr lang="en-US"/>
              <a:t>(OPP) determines where product supply chain shifts from a push (forecast-driven) to a pull (order-driven) system.</a:t>
            </a:r>
          </a:p>
          <a:p>
            <a:endParaRPr lang="en-US" sz="1200">
              <a:solidFill>
                <a:schemeClr val="tx1"/>
              </a:solidFill>
            </a:endParaRPr>
          </a:p>
          <a:p>
            <a:r>
              <a:rPr lang="en-US" sz="1200">
                <a:solidFill>
                  <a:schemeClr val="tx1"/>
                </a:solidFill>
              </a:rPr>
              <a:t>Precast concrete supply chains follow Engineer-To-Order (ETO) logic, requiring extensive collaboration between structural designers, contractors, manufacturers, transporters, and installers. </a:t>
            </a:r>
          </a:p>
          <a:p>
            <a:r>
              <a:rPr lang="en-US" sz="1200">
                <a:solidFill>
                  <a:schemeClr val="tx1"/>
                </a:solidFill>
              </a:rPr>
              <a:t>These multi-party networks face challenges in integrating design, production, and installation processes, with significant information exchange needed before the product exists.</a:t>
            </a:r>
          </a:p>
        </p:txBody>
      </p:sp>
      <p:sp>
        <p:nvSpPr>
          <p:cNvPr id="4" name="Dian numeron paikkamerkki 3">
            <a:extLst>
              <a:ext uri="{FF2B5EF4-FFF2-40B4-BE49-F238E27FC236}">
                <a16:creationId xmlns:a16="http://schemas.microsoft.com/office/drawing/2014/main" id="{025169AB-38F5-8B70-186F-311ACDEB81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5796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D2920-4E09-DF55-9E8E-FDC5F54D1A90}"/>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77D95A7D-4D69-851D-AD9A-926E2D81DF93}"/>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3F0B03DD-F51D-68CB-C097-254060B934E3}"/>
              </a:ext>
            </a:extLst>
          </p:cNvPr>
          <p:cNvSpPr>
            <a:spLocks noGrp="1"/>
          </p:cNvSpPr>
          <p:nvPr>
            <p:ph type="body" idx="1"/>
          </p:nvPr>
        </p:nvSpPr>
        <p:spPr/>
        <p:txBody>
          <a:bodyPr/>
          <a:lstStyle/>
          <a:p>
            <a:r>
              <a:rPr lang="fi-FI"/>
              <a:t>BETK-projekti lähti käyntiin toimitusketjutyöpajojen kautta, jossa tavoitteena oli kartoittaa betonielementin (seinä) toimitusketjun nykyprosessia kattaen toimitusketjun vaiheet suunnittelusta asennusvaiheeseen, ja koota yhteen toimitusketjun eri osissa ilmeneviä ongelmia.</a:t>
            </a:r>
          </a:p>
          <a:p>
            <a:endParaRPr lang="fi-FI"/>
          </a:p>
          <a:p>
            <a:r>
              <a:rPr lang="fi-FI"/>
              <a:t>Työpaja koostui kolmesta työvaiheesta. Ensimmäisessä vaiheessa toimitusketjun prosessikaaviolle asetettiin aikajärjestykseen toimitusketjun prosessivaiheet. Toisessa vaiheessa prosessikaavioon lisättiin toimitusketjun eri vaiheissa tarvittavat tietosisällöt ja välitettävät tiedot/sanomat. Lopuksi prosessikaavioon lisättiin toimitusketjun eri vaiheissa yleisesti esiintyviä ongelmia. </a:t>
            </a:r>
          </a:p>
          <a:p>
            <a:endParaRPr lang="fi-FI"/>
          </a:p>
          <a:p>
            <a:r>
              <a:rPr lang="fi-FI"/>
              <a:t>Työpajan tulokset käytiin läpi Juurisyyanalyysissa, jossa ongelmat perattiin keskustelujen kautta selvittäen ongelmien juurisyyt, -seuraukset ja näiden luokittelut. </a:t>
            </a:r>
          </a:p>
        </p:txBody>
      </p:sp>
      <p:sp>
        <p:nvSpPr>
          <p:cNvPr id="4" name="Dian numeron paikkamerkki 3">
            <a:extLst>
              <a:ext uri="{FF2B5EF4-FFF2-40B4-BE49-F238E27FC236}">
                <a16:creationId xmlns:a16="http://schemas.microsoft.com/office/drawing/2014/main" id="{321F69AD-2500-1141-7478-E638D8DBC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34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34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02627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15D1-635B-964B-1CFB-24A2E0CBF8A2}"/>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4BEB1AF0-BBCF-2833-896E-C2EEA2428B3A}"/>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E0E70E2D-BE4D-E42A-A015-BD56AF4340CA}"/>
              </a:ext>
            </a:extLst>
          </p:cNvPr>
          <p:cNvSpPr>
            <a:spLocks noGrp="1"/>
          </p:cNvSpPr>
          <p:nvPr>
            <p:ph type="body" idx="1"/>
          </p:nvPr>
        </p:nvSpPr>
        <p:spPr/>
        <p:txBody>
          <a:bodyPr/>
          <a:lstStyle/>
          <a:p>
            <a:r>
              <a:rPr lang="fi-FI"/>
              <a:t>Toimitusketjussa suurimmat haasteet kohdistuvat tiedonvaihdon digitaalisen hallittavuuden toimimattomuuteen tai oikeastaan sen puutteeseen.</a:t>
            </a:r>
          </a:p>
        </p:txBody>
      </p:sp>
      <p:sp>
        <p:nvSpPr>
          <p:cNvPr id="4" name="Dian numeron paikkamerkki 3">
            <a:extLst>
              <a:ext uri="{FF2B5EF4-FFF2-40B4-BE49-F238E27FC236}">
                <a16:creationId xmlns:a16="http://schemas.microsoft.com/office/drawing/2014/main" id="{910F18B4-C6AF-D73E-76D9-095AA9F58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25880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sz="1200" i="1">
                <a:solidFill>
                  <a:schemeClr val="tx1"/>
                </a:solidFill>
              </a:rPr>
              <a:t>”Rakennusalalla valtaosa nykyisin välitettävästä tiedosta ei ole koneluettavaa, koneymmärrettävää eikä automaattisesti käsiteltävää. Rakenteettoman ja vakioimattoman tiedonvaihdon seurauksena, ihminen on joka välissä tuottamassa, tallentamassa, hukkaamassa ja arkistoimassa samaa tietoa moneen kertaan. </a:t>
            </a:r>
          </a:p>
          <a:p>
            <a:endParaRPr lang="fi-FI" sz="1200" i="1">
              <a:solidFill>
                <a:schemeClr val="tx1"/>
              </a:solidFill>
            </a:endParaRPr>
          </a:p>
          <a:p>
            <a:endParaRPr lang="fi-FI" sz="1200" i="1">
              <a:solidFill>
                <a:schemeClr val="tx1"/>
              </a:solidFill>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Toimitusketjujen nykyinen tietoarkkitehtuuri </a:t>
            </a: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(suljettu toimintaympäristö)</a:t>
            </a:r>
          </a:p>
          <a:p>
            <a:pPr marL="92075" marR="0" lvl="0" indent="0" algn="l" defTabSz="914400" rtl="0" eaLnBrk="1" fontAlgn="auto" latinLnBrk="0" hangingPunct="1">
              <a:lnSpc>
                <a:spcPct val="100000"/>
              </a:lnSpc>
              <a:spcBef>
                <a:spcPts val="60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Tiedonvaihdossa hyödynnetään </a:t>
            </a:r>
            <a:r>
              <a:rPr kumimoji="0" lang="fi-FI" sz="1200" b="0" i="0" u="none" strike="noStrike" kern="1200" cap="none" spc="0" normalizeH="0" baseline="0" noProof="0" err="1">
                <a:ln>
                  <a:noFill/>
                </a:ln>
                <a:solidFill>
                  <a:prstClr val="black"/>
                </a:solidFill>
                <a:effectLst/>
                <a:uLnTx/>
                <a:uFillTx/>
                <a:latin typeface="Aptos" panose="02110004020202020204"/>
                <a:ea typeface="+mn-ea"/>
                <a:cs typeface="+mn-cs"/>
              </a:rPr>
              <a:t>point</a:t>
            </a: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-to-</a:t>
            </a:r>
            <a:r>
              <a:rPr kumimoji="0" lang="fi-FI" sz="1200" b="0" i="0" u="none" strike="noStrike" kern="1200" cap="none" spc="0" normalizeH="0" baseline="0" noProof="0" err="1">
                <a:ln>
                  <a:noFill/>
                </a:ln>
                <a:solidFill>
                  <a:prstClr val="black"/>
                </a:solidFill>
                <a:effectLst/>
                <a:uLnTx/>
                <a:uFillTx/>
                <a:latin typeface="Aptos" panose="02110004020202020204"/>
                <a:ea typeface="+mn-ea"/>
                <a:cs typeface="+mn-cs"/>
              </a:rPr>
              <a:t>point</a:t>
            </a: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-ratkaisuja, jotka ovat tehottomia ja kalliita, koska jokainen järjestelmäpari tarvitsee oman ratkaisun</a:t>
            </a:r>
          </a:p>
          <a:p>
            <a:pPr marL="92075" marR="0" lvl="0" indent="0" algn="l" defTabSz="914400" rtl="0" eaLnBrk="1" fontAlgn="auto" latinLnBrk="0" hangingPunct="1">
              <a:lnSpc>
                <a:spcPct val="100000"/>
              </a:lnSpc>
              <a:spcBef>
                <a:spcPts val="600"/>
              </a:spcBef>
              <a:spcAft>
                <a:spcPts val="0"/>
              </a:spcAft>
              <a:buClrTx/>
              <a:buSzTx/>
              <a:buFontTx/>
              <a:buNone/>
              <a:tabLst/>
              <a:defRPr/>
            </a:pPr>
            <a:r>
              <a:rPr kumimoji="0" lang="fi-FI" sz="1200" b="0" i="0" u="none" strike="noStrike" kern="1200" cap="none" spc="0" normalizeH="0" baseline="0" noProof="0" err="1">
                <a:ln>
                  <a:noFill/>
                </a:ln>
                <a:solidFill>
                  <a:prstClr val="black"/>
                </a:solidFill>
                <a:effectLst/>
                <a:uLnTx/>
                <a:uFillTx/>
                <a:latin typeface="Aptos" panose="02110004020202020204"/>
                <a:ea typeface="+mn-ea"/>
                <a:cs typeface="+mn-cs"/>
              </a:rPr>
              <a:t>Yhteentoimivuuden</a:t>
            </a: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 (standardien) puute ei mahdollista toimialan kehitystä</a:t>
            </a:r>
          </a:p>
          <a:p>
            <a:pPr marL="92075" marR="0" lvl="0" indent="0" algn="l" defTabSz="914400" rtl="0" eaLnBrk="1" fontAlgn="auto" latinLnBrk="0" hangingPunct="1">
              <a:lnSpc>
                <a:spcPct val="100000"/>
              </a:lnSpc>
              <a:spcBef>
                <a:spcPts val="60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Strukturoimaton data (pdf, kuvat, puhelut, sähköpostit) tiedonvaihdossa.</a:t>
            </a:r>
            <a:endParaRPr kumimoji="0" lang="fi-FI" sz="1100" b="0" i="0" u="none" strike="noStrike" kern="1200" cap="none" spc="0" normalizeH="0" baseline="0" noProof="0">
              <a:ln>
                <a:noFill/>
              </a:ln>
              <a:solidFill>
                <a:prstClr val="black"/>
              </a:solidFill>
              <a:effectLst/>
              <a:uLnTx/>
              <a:uFillTx/>
              <a:latin typeface="Aptos" panose="02110004020202020204"/>
              <a:ea typeface="+mn-ea"/>
              <a:cs typeface="+mn-cs"/>
            </a:endParaRPr>
          </a:p>
          <a:p>
            <a:endParaRPr lang="fi-FI"/>
          </a:p>
        </p:txBody>
      </p:sp>
      <p:sp>
        <p:nvSpPr>
          <p:cNvPr id="4" name="Dian numeron paikkamerkki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8375-9A8E-4252-B744-E6A9B1D534E7}" type="slidenum">
              <a:rPr kumimoji="0" lang="fi-FI"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538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D56E9-C6C8-89AA-AEB9-BB53BA2345F7}"/>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872F1273-B61A-0FC3-53B9-E5F980FECB0C}"/>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7E529198-4C31-B50E-8902-CD95FEA13287}"/>
              </a:ext>
            </a:extLst>
          </p:cNvPr>
          <p:cNvSpPr>
            <a:spLocks noGrp="1"/>
          </p:cNvSpPr>
          <p:nvPr>
            <p:ph type="body" idx="1"/>
          </p:nvPr>
        </p:nvSpPr>
        <p:spPr/>
        <p:txBody>
          <a:bodyPr/>
          <a:lstStyle/>
          <a:p>
            <a:r>
              <a:rPr lang="fi-FI"/>
              <a:t>Esimerkkinä suunnitteluvaiheen digitaalisen tiedon tuottamisen ongelma (vakioimattomat tietosisällöt)</a:t>
            </a:r>
          </a:p>
          <a:p>
            <a:endParaRPr lang="fi-FI"/>
          </a:p>
          <a:p>
            <a:r>
              <a:rPr lang="fi-FI"/>
              <a:t>Esimerkkinä asennusvaiheen manuaaliset tuotannonhallinta menetelmät ja digitalisaation puute.</a:t>
            </a:r>
          </a:p>
        </p:txBody>
      </p:sp>
      <p:sp>
        <p:nvSpPr>
          <p:cNvPr id="4" name="Dian numeron paikkamerkki 3">
            <a:extLst>
              <a:ext uri="{FF2B5EF4-FFF2-40B4-BE49-F238E27FC236}">
                <a16:creationId xmlns:a16="http://schemas.microsoft.com/office/drawing/2014/main" id="{E0E7FDDD-94D2-2220-E7C7-06FAD9C618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192807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328B-BEE1-84E6-7140-0A86EF3DFDB4}"/>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3875AA55-3C0B-B490-853C-112C8C41B9E3}"/>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E7CEC2F9-8DDC-7602-8AC1-A105666E3417}"/>
              </a:ext>
            </a:extLst>
          </p:cNvPr>
          <p:cNvSpPr>
            <a:spLocks noGrp="1"/>
          </p:cNvSpPr>
          <p:nvPr>
            <p:ph type="body" idx="1"/>
          </p:nvPr>
        </p:nvSpPr>
        <p:spPr/>
        <p:txBody>
          <a:bodyPr/>
          <a:lstStyle/>
          <a:p>
            <a:endParaRPr lang="en-US" b="0" i="0">
              <a:solidFill>
                <a:srgbClr val="1C1C1C"/>
              </a:solidFill>
              <a:effectLst/>
              <a:latin typeface="Inter"/>
            </a:endParaRPr>
          </a:p>
        </p:txBody>
      </p:sp>
      <p:sp>
        <p:nvSpPr>
          <p:cNvPr id="4" name="Dian numeron paikkamerkki 3">
            <a:extLst>
              <a:ext uri="{FF2B5EF4-FFF2-40B4-BE49-F238E27FC236}">
                <a16:creationId xmlns:a16="http://schemas.microsoft.com/office/drawing/2014/main" id="{5032DC15-1A6E-F3BD-B4EE-B85896991E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24109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AA313-EDCB-FA3A-9A6F-D2B4C3BE17A0}"/>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85E04E30-05E6-9E67-A9CF-42E164279103}"/>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F2D2EC01-A433-89F7-42CF-C8EE2FD3F01F}"/>
              </a:ext>
            </a:extLst>
          </p:cNvPr>
          <p:cNvSpPr>
            <a:spLocks noGrp="1"/>
          </p:cNvSpPr>
          <p:nvPr>
            <p:ph type="body" idx="1"/>
          </p:nvPr>
        </p:nvSpPr>
        <p:spPr/>
        <p:txBody>
          <a:bodyPr/>
          <a:lstStyle/>
          <a:p>
            <a:endParaRPr lang="en-US" b="0" i="0">
              <a:solidFill>
                <a:srgbClr val="1C1C1C"/>
              </a:solidFill>
              <a:effectLst/>
              <a:latin typeface="Inter"/>
            </a:endParaRPr>
          </a:p>
        </p:txBody>
      </p:sp>
      <p:sp>
        <p:nvSpPr>
          <p:cNvPr id="4" name="Dian numeron paikkamerkki 3">
            <a:extLst>
              <a:ext uri="{FF2B5EF4-FFF2-40B4-BE49-F238E27FC236}">
                <a16:creationId xmlns:a16="http://schemas.microsoft.com/office/drawing/2014/main" id="{146D8EDA-20B7-1727-B330-E40114D2A1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00275-FB4C-4A5F-ABB8-2E75868E247B}" type="slidenum">
              <a:rPr kumimoji="0" lang="en-GB" sz="800" b="0" i="0" u="none" strike="noStrike" kern="1200" cap="none" spc="0" normalizeH="0" baseline="0" noProof="0" smtClean="0">
                <a:ln>
                  <a:noFill/>
                </a:ln>
                <a:solidFill>
                  <a:prstClr val="black"/>
                </a:solidFill>
                <a:effectLst/>
                <a:uLnTx/>
                <a:uFillTx/>
                <a:latin typeface="Avenir Next LT Pro"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8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2593438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9AAC26C-640E-44FA-B298-142BF359FAC5}"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285804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456124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F539AAC-4EBF-BB99-3C9B-BF951677BC49}"/>
              </a:ext>
            </a:extLst>
          </p:cNvPr>
          <p:cNvSpPr>
            <a:spLocks noGrp="1"/>
          </p:cNvSpPr>
          <p:nvPr>
            <p:ph type="title"/>
          </p:nvPr>
        </p:nvSpPr>
        <p:spPr/>
        <p:txBody>
          <a:bodyPr/>
          <a:lstStyle/>
          <a:p>
            <a:r>
              <a:rPr lang="fi-FI"/>
              <a:t>Muokkaa ots. perustyyl. napsautt.</a:t>
            </a:r>
          </a:p>
        </p:txBody>
      </p:sp>
      <p:sp>
        <p:nvSpPr>
          <p:cNvPr id="3" name="Päivämäärän paikkamerkki 2">
            <a:extLst>
              <a:ext uri="{FF2B5EF4-FFF2-40B4-BE49-F238E27FC236}">
                <a16:creationId xmlns:a16="http://schemas.microsoft.com/office/drawing/2014/main" id="{D3C84B75-185D-1062-1781-9010A0630CB3}"/>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4" name="Alatunnisteen paikkamerkki 3">
            <a:extLst>
              <a:ext uri="{FF2B5EF4-FFF2-40B4-BE49-F238E27FC236}">
                <a16:creationId xmlns:a16="http://schemas.microsoft.com/office/drawing/2014/main" id="{74588F79-5578-1814-2D0D-40A37544CC20}"/>
              </a:ext>
            </a:extLst>
          </p:cNvPr>
          <p:cNvSpPr>
            <a:spLocks noGrp="1"/>
          </p:cNvSpPr>
          <p:nvPr>
            <p:ph type="ftr" sz="quarter" idx="11"/>
          </p:nvPr>
        </p:nvSpPr>
        <p:spPr/>
        <p:txBody>
          <a:bodyPr/>
          <a:lstStyle/>
          <a:p>
            <a:endParaRPr lang="fi-FI"/>
          </a:p>
        </p:txBody>
      </p:sp>
      <p:sp>
        <p:nvSpPr>
          <p:cNvPr id="5" name="Dian numeron paikkamerkki 4">
            <a:extLst>
              <a:ext uri="{FF2B5EF4-FFF2-40B4-BE49-F238E27FC236}">
                <a16:creationId xmlns:a16="http://schemas.microsoft.com/office/drawing/2014/main" id="{CAB003B0-0EF8-0F01-03D0-AE6FE78E6D78}"/>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22307205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91538AC7-D13A-CEDB-DAE4-38A6F15EF6BB}"/>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3" name="Alatunnisteen paikkamerkki 2">
            <a:extLst>
              <a:ext uri="{FF2B5EF4-FFF2-40B4-BE49-F238E27FC236}">
                <a16:creationId xmlns:a16="http://schemas.microsoft.com/office/drawing/2014/main" id="{C8F51387-F733-1F15-704E-8EB7041B5B01}"/>
              </a:ext>
            </a:extLst>
          </p:cNvPr>
          <p:cNvSpPr>
            <a:spLocks noGrp="1"/>
          </p:cNvSpPr>
          <p:nvPr>
            <p:ph type="ftr" sz="quarter" idx="11"/>
          </p:nvPr>
        </p:nvSpPr>
        <p:spPr/>
        <p:txBody>
          <a:bodyPr/>
          <a:lstStyle/>
          <a:p>
            <a:endParaRPr lang="fi-FI"/>
          </a:p>
        </p:txBody>
      </p:sp>
      <p:sp>
        <p:nvSpPr>
          <p:cNvPr id="4" name="Dian numeron paikkamerkki 3">
            <a:extLst>
              <a:ext uri="{FF2B5EF4-FFF2-40B4-BE49-F238E27FC236}">
                <a16:creationId xmlns:a16="http://schemas.microsoft.com/office/drawing/2014/main" id="{0CF7E3AB-4E17-8A45-120C-A7616F2A0493}"/>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32921043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CBD48F8-B630-2B89-093B-FDDCB5892EA0}"/>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Sisällön paikkamerkki 2">
            <a:extLst>
              <a:ext uri="{FF2B5EF4-FFF2-40B4-BE49-F238E27FC236}">
                <a16:creationId xmlns:a16="http://schemas.microsoft.com/office/drawing/2014/main" id="{90496112-417F-0307-12BC-BDD10C9B9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a:extLst>
              <a:ext uri="{FF2B5EF4-FFF2-40B4-BE49-F238E27FC236}">
                <a16:creationId xmlns:a16="http://schemas.microsoft.com/office/drawing/2014/main" id="{4B13397D-548D-C2DC-6E6A-07DC702A2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4DACA934-0F1C-C422-F601-760E28243F0C}"/>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6" name="Alatunnisteen paikkamerkki 5">
            <a:extLst>
              <a:ext uri="{FF2B5EF4-FFF2-40B4-BE49-F238E27FC236}">
                <a16:creationId xmlns:a16="http://schemas.microsoft.com/office/drawing/2014/main" id="{14EFD021-4C38-5A52-55B8-56E50096BB93}"/>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5B3C683F-EF05-C40C-A81D-FC33094498C8}"/>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4140394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BFD54A-5703-6B2D-70BB-334B11ADE674}"/>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Kuvan paikkamerkki 2">
            <a:extLst>
              <a:ext uri="{FF2B5EF4-FFF2-40B4-BE49-F238E27FC236}">
                <a16:creationId xmlns:a16="http://schemas.microsoft.com/office/drawing/2014/main" id="{BD01FF18-6BC6-D96C-BA63-279C4625BA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a:extLst>
              <a:ext uri="{FF2B5EF4-FFF2-40B4-BE49-F238E27FC236}">
                <a16:creationId xmlns:a16="http://schemas.microsoft.com/office/drawing/2014/main" id="{F2018EFF-742B-FE0D-E6BA-C2119D418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FA84EDE1-846D-4C43-69F7-00EA8DF61D36}"/>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6" name="Alatunnisteen paikkamerkki 5">
            <a:extLst>
              <a:ext uri="{FF2B5EF4-FFF2-40B4-BE49-F238E27FC236}">
                <a16:creationId xmlns:a16="http://schemas.microsoft.com/office/drawing/2014/main" id="{0DDC8E94-0F17-2D2F-C715-D0210DF53865}"/>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D94F32CB-4D09-684B-630F-0B9DA979A508}"/>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13156292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958008C-5123-E733-0BB9-3F016AB4C4C8}"/>
              </a:ext>
            </a:extLst>
          </p:cNvPr>
          <p:cNvSpPr>
            <a:spLocks noGrp="1"/>
          </p:cNvSpPr>
          <p:nvPr>
            <p:ph type="title"/>
          </p:nvPr>
        </p:nvSpPr>
        <p:spPr/>
        <p:txBody>
          <a:bodyPr/>
          <a:lstStyle/>
          <a:p>
            <a:r>
              <a:rPr lang="fi-FI"/>
              <a:t>Muokkaa ots. perustyyl. napsautt.</a:t>
            </a:r>
          </a:p>
        </p:txBody>
      </p:sp>
      <p:sp>
        <p:nvSpPr>
          <p:cNvPr id="3" name="Pystysuoran tekstin paikkamerkki 2">
            <a:extLst>
              <a:ext uri="{FF2B5EF4-FFF2-40B4-BE49-F238E27FC236}">
                <a16:creationId xmlns:a16="http://schemas.microsoft.com/office/drawing/2014/main" id="{E2C7A506-D0D1-2FFE-825C-5897272F36B6}"/>
              </a:ext>
            </a:extLst>
          </p:cNvPr>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ACBB45A0-D301-62FD-A53E-24D8AFF6001A}"/>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742C5FB9-9C3F-AB51-0DEA-22B8D88E2CBF}"/>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22AE8308-DC35-D46F-266B-538DDEC4C747}"/>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5999059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2585D825-1CDC-9B87-5D08-79A513A19F42}"/>
              </a:ext>
            </a:extLst>
          </p:cNvPr>
          <p:cNvSpPr>
            <a:spLocks noGrp="1"/>
          </p:cNvSpPr>
          <p:nvPr>
            <p:ph type="title" orient="vert"/>
          </p:nvPr>
        </p:nvSpPr>
        <p:spPr>
          <a:xfrm>
            <a:off x="8724900" y="365125"/>
            <a:ext cx="2628900" cy="5811838"/>
          </a:xfrm>
        </p:spPr>
        <p:txBody>
          <a:bodyPr vert="eaVert"/>
          <a:lstStyle/>
          <a:p>
            <a:r>
              <a:rPr lang="fi-FI"/>
              <a:t>Muokkaa ots. perustyyl. napsautt.</a:t>
            </a:r>
          </a:p>
        </p:txBody>
      </p:sp>
      <p:sp>
        <p:nvSpPr>
          <p:cNvPr id="3" name="Pystysuoran tekstin paikkamerkki 2">
            <a:extLst>
              <a:ext uri="{FF2B5EF4-FFF2-40B4-BE49-F238E27FC236}">
                <a16:creationId xmlns:a16="http://schemas.microsoft.com/office/drawing/2014/main" id="{E3A84A38-1BEC-41D6-321E-C25F43C26353}"/>
              </a:ext>
            </a:extLst>
          </p:cNvPr>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0CAB5B2D-CF0E-E9D1-2F2B-1EC2772C8E31}"/>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173DF8DB-4449-D7F5-0078-37A9FB85A0B4}"/>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BB449B55-669A-C417-3992-07344179E580}"/>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614533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EB958439-7D8D-4199-B468-27E28379EC90}"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2043368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9AAC26C-640E-44FA-B298-142BF359FAC5}"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0656088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23147014-61DF-4F1C-895F-1CED0D384E1B}"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3432839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C4813EA7-99B3-4755-8B70-7621FADBE3A1}"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766670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tsikko ja sisältö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5330118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loitusdi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DB0566A4-EAD3-4EC6-9545-657FEA62384F}"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6540357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B1996E0-FD76-4EFB-9031-82134C43F09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22020693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loitusdia Sinin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3B10FEF-2EFD-4F38-B25A-28C2D5F87858}"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336728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loitusdia Valkoin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accent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3F64C60D-5BDD-457A-B2B8-8A4E7FBA1CD7}"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30544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60DF93C1-96B7-43A4-88C3-A796BB2F869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8267816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6037236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300205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tsikko ja sisältö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8856818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9919342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A94252B3-EC17-3576-06D2-135934271A66}"/>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E9616082-FCF3-0B4C-CCD3-8B4500C23EE4}"/>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08067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65297410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Kaksi sisältöä ja kuvi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9389774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6F4F2A28-91CF-4DAF-9C62-76FD9065E01E}"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1079859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DE5D6E3-D4BB-4C2D-8285-CE55EDAC7BD2}"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5035016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5A1A527-6EF5-4468-9E5A-F96FFE392110}"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264156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Väliotsikk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BF89BAD-D414-4E24-B195-7CFCB4A39898}"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sz="1351" noProof="0">
              <a:solidFill>
                <a:schemeClr val="tx1"/>
              </a:solidFill>
            </a:endParaRPr>
          </a:p>
        </p:txBody>
      </p:sp>
    </p:spTree>
    <p:extLst>
      <p:ext uri="{BB962C8B-B14F-4D97-AF65-F5344CB8AC3E}">
        <p14:creationId xmlns:p14="http://schemas.microsoft.com/office/powerpoint/2010/main" val="6350305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9CCAF36-9FD4-44AB-9266-7472BDC5FEFE}"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5"/>
            <a:ext cx="9792395"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24517805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0640200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6830000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Väliotsikko Oranssi">
    <p:bg>
      <p:bgPr>
        <a:solidFill>
          <a:schemeClr val="accent6"/>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580804E8-5B34-45CB-A5DE-1762D060DD8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7991876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fld id="{20E84FB6-0946-4415-AB3F-754DC2E93EC5}"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1959996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A94252B3-EC17-3576-06D2-135934271A66}"/>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E9616082-FCF3-0B4C-CCD3-8B4500C23EE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46184295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114EF9D8-89A7-4714-ADF5-96785C224333}"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1044014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13C859B-4452-4541-86C4-56E6D0CC396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2545035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229AC637-90F0-42B3-A375-C743842F7D20}"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42402847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5E27D3B-DC67-47F5-AD74-7A5DBBA869B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2571124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itaatt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8274554E-336C-4FA4-A7C6-1D1BE1709BF6}"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968968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BC8E437-721B-421E-9B40-4BBC9DC6B378}"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7"/>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4861122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81B42B6-0660-4B2E-8F83-C9BD3FEF7892}"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7"/>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1932871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554399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6" y="1628775"/>
            <a:ext cx="554399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EB958439-7D8D-4199-B468-27E28379EC90}"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982868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89" y="1628800"/>
            <a:ext cx="5543995"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6" y="1628800"/>
            <a:ext cx="5543997"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6" y="2204864"/>
            <a:ext cx="5543997"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0D06981B-EF10-4D55-BFE0-829CACFCF2F3}" type="datetime1">
              <a:rPr lang="fi-FI" noProof="0" smtClean="0"/>
              <a:t>1.10.2025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39059822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3"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14702AF7-4AB5-4C7A-83DD-B1CF6FEE0268}" type="datetime1">
              <a:rPr lang="fi-FI" noProof="0" smtClean="0"/>
              <a:t>1.10.2025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1724253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ksi sisältöä ja kuvi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8073957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5111751"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C8A00D4C-F88F-4941-9FCB-5F82705CD51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1" cy="4464051"/>
          </a:xfrm>
          <a:solidFill>
            <a:schemeClr val="tx2">
              <a:lumMod val="20000"/>
              <a:lumOff val="80000"/>
            </a:schemeClr>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389350636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56CDCB92-693F-482D-94D4-0423B7BFD56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1" cy="4464051"/>
          </a:xfrm>
          <a:solidFill>
            <a:schemeClr val="tx2">
              <a:lumMod val="20000"/>
              <a:lumOff val="80000"/>
            </a:schemeClr>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89" y="1628800"/>
            <a:ext cx="5111947"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420763226"/>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0DC194D-D5C0-43D6-8FF6-15F316864382}"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1" cy="57594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9" y="334801"/>
            <a:ext cx="5111948" cy="1436220"/>
          </a:xfrm>
        </p:spPr>
        <p:txBody>
          <a:bodyPr/>
          <a:lstStyle/>
          <a:p>
            <a:r>
              <a:rPr lang="fi-FI" noProof="0"/>
              <a:t>Muokkaa ots. perustyyl. napsautt.</a:t>
            </a:r>
          </a:p>
        </p:txBody>
      </p:sp>
    </p:spTree>
    <p:extLst>
      <p:ext uri="{BB962C8B-B14F-4D97-AF65-F5344CB8AC3E}">
        <p14:creationId xmlns:p14="http://schemas.microsoft.com/office/powerpoint/2010/main" val="4067732056"/>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1" cy="57594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2"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2"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D83B9B6C-9017-4B99-948C-A5B2C90664E6}"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09162959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4"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E145C6A-E546-432C-A07C-A8B118D15AA1}"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8440860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2"/>
            <a:ext cx="6383339"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2"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2"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06CB3DB-32DD-48AA-BF71-F18615077D65}"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755592411"/>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CF130EE-6E6C-443B-A791-FC9C7DCB9DB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51767564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5E4B641-01CB-4E4E-AC1F-26763285CA59}"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89320233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isältö ja grafiikk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8A46DEC4-3FB8-44AC-BDA2-2F3FB6A814CB}"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726390708"/>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7370513D-EBA7-4509-B3F4-D169836C91C1}"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9" y="1628775"/>
            <a:ext cx="11376025" cy="44640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41873781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6F4F2A28-91CF-4DAF-9C62-76FD9065E01E}"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31013948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3599780"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9"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B7A0A3ED-138B-454C-A969-5502CF465F06}"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3154772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fld id="{314F6137-DDD1-4CD8-9EF1-C3EF014E9AF2}" type="datetime1">
              <a:rPr lang="fi-FI" noProof="0" smtClean="0"/>
              <a:t>1.10.2025</a:t>
            </a:fld>
            <a:endParaRPr lang="fi-FI" noProof="0"/>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801412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fld id="{CF9C9408-919C-4DA3-8E3B-A040EEB6DBAA}" type="datetime1">
              <a:rPr lang="fi-FI" noProof="0" smtClean="0"/>
              <a:t>1.10.2025</a:t>
            </a:fld>
            <a:endParaRPr lang="fi-FI" noProof="0"/>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1077153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85445A0-A084-4375-85B5-2AFB4CEE7DB7}"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34371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Kiitos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6C1596E-6CD1-4E21-BE2A-B3E8CA8A5C5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3046845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Kiitos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FC92F00-D706-48A8-A25C-CC316862DE6A}"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35787788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4F9CBB7-0E63-4C2C-80AC-55CE9CBC73C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1"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Tree>
    <p:extLst>
      <p:ext uri="{BB962C8B-B14F-4D97-AF65-F5344CB8AC3E}">
        <p14:creationId xmlns:p14="http://schemas.microsoft.com/office/powerpoint/2010/main" val="4124339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Pelkistetty tekstikalv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ots. perustyyl. napsautt.</a:t>
            </a:r>
          </a:p>
        </p:txBody>
      </p:sp>
      <p:sp>
        <p:nvSpPr>
          <p:cNvPr id="6" name="Tekstin paikkamerkki 2">
            <a:extLst>
              <a:ext uri="{FF2B5EF4-FFF2-40B4-BE49-F238E27FC236}">
                <a16:creationId xmlns:a16="http://schemas.microsoft.com/office/drawing/2014/main" id="{2DFDF513-3D7B-48A1-8FE5-59FF89B78953}"/>
              </a:ext>
            </a:extLst>
          </p:cNvPr>
          <p:cNvSpPr>
            <a:spLocks noGrp="1"/>
          </p:cNvSpPr>
          <p:nvPr>
            <p:ph idx="1"/>
          </p:nvPr>
        </p:nvSpPr>
        <p:spPr>
          <a:xfrm>
            <a:off x="518400" y="1077903"/>
            <a:ext cx="11205299" cy="4872048"/>
          </a:xfrm>
          <a:prstGeom prst="rect">
            <a:avLst/>
          </a:prstGeom>
        </p:spPr>
        <p:txBody>
          <a:bodyPr vert="horz" lIns="91440" tIns="45720" rIns="91440" bIns="45720" rtlCol="0">
            <a:no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Tree>
    <p:extLst>
      <p:ext uri="{BB962C8B-B14F-4D97-AF65-F5344CB8AC3E}">
        <p14:creationId xmlns:p14="http://schemas.microsoft.com/office/powerpoint/2010/main" val="330665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1D02BEA-9FBF-2E93-8C5E-E98D6A5937B9}"/>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933CE29D-6A0D-90A1-1151-08D7549EFDA2}"/>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52AA2AEB-63F4-A0B8-D2D8-AFAF7C7457A3}"/>
              </a:ext>
            </a:extLst>
          </p:cNvPr>
          <p:cNvSpPr>
            <a:spLocks noGrp="1"/>
          </p:cNvSpPr>
          <p:nvPr>
            <p:ph type="dt" sz="half" idx="10"/>
          </p:nvPr>
        </p:nvSpPr>
        <p:spPr/>
        <p:txBody>
          <a:bodyPr/>
          <a:lstStyle/>
          <a:p>
            <a:fld id="{799ECA0A-3D7D-4826-8550-73C6203AE7E3}" type="datetimeFigureOut">
              <a:rPr lang="fi-FI" smtClean="0"/>
              <a:t>1.10.2025</a:t>
            </a:fld>
            <a:endParaRPr lang="fi-FI"/>
          </a:p>
        </p:txBody>
      </p:sp>
      <p:sp>
        <p:nvSpPr>
          <p:cNvPr id="5" name="Alatunnisteen paikkamerkki 4">
            <a:extLst>
              <a:ext uri="{FF2B5EF4-FFF2-40B4-BE49-F238E27FC236}">
                <a16:creationId xmlns:a16="http://schemas.microsoft.com/office/drawing/2014/main" id="{F2EF879D-956D-7C13-B937-E3E382D7A45A}"/>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59F7CD95-3214-F026-5432-0CB08C46DC53}"/>
              </a:ext>
            </a:extLst>
          </p:cNvPr>
          <p:cNvSpPr>
            <a:spLocks noGrp="1"/>
          </p:cNvSpPr>
          <p:nvPr>
            <p:ph type="sldNum" sz="quarter" idx="12"/>
          </p:nvPr>
        </p:nvSpPr>
        <p:spPr/>
        <p:txBody>
          <a:bodyPr/>
          <a:lstStyle/>
          <a:p>
            <a:fld id="{DDC1DAA4-20FF-4F27-B7A3-11346BFE4342}" type="slidenum">
              <a:rPr lang="fi-FI" smtClean="0"/>
              <a:t>‹#›</a:t>
            </a:fld>
            <a:endParaRPr lang="fi-FI"/>
          </a:p>
        </p:txBody>
      </p:sp>
    </p:spTree>
    <p:extLst>
      <p:ext uri="{BB962C8B-B14F-4D97-AF65-F5344CB8AC3E}">
        <p14:creationId xmlns:p14="http://schemas.microsoft.com/office/powerpoint/2010/main" val="15856863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60DF93C1-96B7-43A4-88C3-A796BB2F869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7802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DE5D6E3-D4BB-4C2D-8285-CE55EDAC7BD2}"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91493699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endParaRPr lang="fi-FI" noProof="0"/>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173181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endParaRPr lang="fi-FI" noProof="0"/>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6514636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594751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072693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886105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Aloitusdi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4200200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8492567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loitusdia Sinin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5082562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loitusdia Valkoin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accent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3693230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036077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5A1A527-6EF5-4468-9E5A-F96FFE392110}"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2402943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6755718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84322355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Otsikko ja sisältö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9400675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3482633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A94252B3-EC17-3576-06D2-135934271A66}"/>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E9616082-FCF3-0B4C-CCD3-8B4500C23EE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46039030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Kaksi sisältöä ja kuvi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91613886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83479432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864261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82669575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Väliotsikk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3427720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Väliotsikk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BF89BAD-D414-4E24-B195-7CFCB4A39898}"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19456689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7223361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9847930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30747122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Väliotsikko Oranssi">
    <p:bg>
      <p:bgPr>
        <a:solidFill>
          <a:schemeClr val="accent6"/>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34134729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5180020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6486794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7158162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2402883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05028333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itaatt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43678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9CCAF36-9FD4-44AB-9266-7472BDC5FEFE}"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101324729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165797051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12.6.2024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244398813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2389870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5543994"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5" y="1628800"/>
            <a:ext cx="5543997"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5" y="2204864"/>
            <a:ext cx="554399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r>
              <a:rPr lang="fi-FI" noProof="0"/>
              <a:t>12.6.2024</a:t>
            </a:r>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139624286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2"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r>
              <a:rPr lang="fi-FI" noProof="0"/>
              <a:t>12.6.2024</a:t>
            </a:r>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40275172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111750"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1347271768"/>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90" y="1628800"/>
            <a:ext cx="5111946"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01760998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8" y="334800"/>
            <a:ext cx="5111948" cy="1436220"/>
          </a:xfrm>
        </p:spPr>
        <p:txBody>
          <a:bodyPr/>
          <a:lstStyle/>
          <a:p>
            <a:r>
              <a:rPr lang="fi-FI" noProof="0"/>
              <a:t>Muokkaa ots. perustyyl. napsautt.</a:t>
            </a:r>
          </a:p>
        </p:txBody>
      </p:sp>
    </p:spTree>
    <p:extLst>
      <p:ext uri="{BB962C8B-B14F-4D97-AF65-F5344CB8AC3E}">
        <p14:creationId xmlns:p14="http://schemas.microsoft.com/office/powerpoint/2010/main" val="93977644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4059023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2"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290818198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23147014-61DF-4F1C-895F-1CED0D384E1B}"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170563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08229864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0"/>
            <a:ext cx="6383338"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4550676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03989995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84558348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isältö ja grafiikk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32702858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1628775"/>
            <a:ext cx="11376025" cy="44640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331254158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3599780"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8"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12.6.2024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24664522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r>
              <a:rPr lang="fi-FI" noProof="0"/>
              <a:t>12.6.2024</a:t>
            </a:r>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0803021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r>
              <a:rPr lang="fi-FI" noProof="0"/>
              <a:t>12.6.2024</a:t>
            </a:r>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43660464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130849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Kiitos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569594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47022349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Kiitos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3463234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12.6.2024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0"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9239807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äliotsikko Oranssi">
    <p:bg>
      <p:bgPr>
        <a:solidFill>
          <a:schemeClr val="accent6"/>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580804E8-5B34-45CB-A5DE-1762D060DD8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4084861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fld id="{20E84FB6-0946-4415-AB3F-754DC2E93EC5}"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2964812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114EF9D8-89A7-4714-ADF5-96785C224333}"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638733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13C859B-4452-4541-86C4-56E6D0CC396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989372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229AC637-90F0-42B3-A375-C743842F7D20}"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60993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5E27D3B-DC67-47F5-AD74-7A5DBBA869BB}"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878873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itaatt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8274554E-336C-4FA4-A7C6-1D1BE1709BF6}"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651376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BC8E437-721B-421E-9B40-4BBC9DC6B378}"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8775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C4813EA7-99B3-4755-8B70-7621FADBE3A1}"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3705435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81B42B6-0660-4B2E-8F83-C9BD3FEF7892}" type="datetime1">
              <a:rPr lang="fi-FI" noProof="0" smtClean="0"/>
              <a:t>1.10.2025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800498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EB958439-7D8D-4199-B468-27E28379EC90}"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857672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5543994"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5" y="1628800"/>
            <a:ext cx="5543997"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5" y="2204864"/>
            <a:ext cx="554399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0D06981B-EF10-4D55-BFE0-829CACFCF2F3}" type="datetime1">
              <a:rPr lang="fi-FI" noProof="0" smtClean="0"/>
              <a:t>1.10.2025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2024892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2"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14702AF7-4AB5-4C7A-83DD-B1CF6FEE0268}" type="datetime1">
              <a:rPr lang="fi-FI" noProof="0" smtClean="0"/>
              <a:t>1.10.2025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2064956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111750"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C8A00D4C-F88F-4941-9FCB-5F82705CD51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249137349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56CDCB92-693F-482D-94D4-0423B7BFD56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90" y="1628800"/>
            <a:ext cx="5111946"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54546278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0DC194D-D5C0-43D6-8FF6-15F316864382}"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8" y="334800"/>
            <a:ext cx="5111948" cy="1436220"/>
          </a:xfrm>
        </p:spPr>
        <p:txBody>
          <a:bodyPr/>
          <a:lstStyle/>
          <a:p>
            <a:r>
              <a:rPr lang="fi-FI" noProof="0"/>
              <a:t>Muokkaa ots. perustyyl. napsautt.</a:t>
            </a:r>
          </a:p>
        </p:txBody>
      </p:sp>
    </p:spTree>
    <p:extLst>
      <p:ext uri="{BB962C8B-B14F-4D97-AF65-F5344CB8AC3E}">
        <p14:creationId xmlns:p14="http://schemas.microsoft.com/office/powerpoint/2010/main" val="661312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D83B9B6C-9017-4B99-948C-A5B2C90664E6}"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27498008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2"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E145C6A-E546-432C-A07C-A8B118D15AA1}"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3900545996"/>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0"/>
            <a:ext cx="6383338"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06CB3DB-32DD-48AA-BF71-F18615077D65}"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49924015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oitusdi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DB0566A4-EAD3-4EC6-9545-657FEA62384F}"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6774080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CF130EE-6E6C-443B-A791-FC9C7DCB9DB3}"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09037431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5E4B641-01CB-4E4E-AC1F-26763285CA59}"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7282901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sältö ja grafiikk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8A46DEC4-3FB8-44AC-BDA2-2F3FB6A814CB}"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938442001"/>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7370513D-EBA7-4509-B3F4-D169836C91C1}"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1628775"/>
            <a:ext cx="11376025" cy="44640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1993626928"/>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3599780"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8"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B7A0A3ED-138B-454C-A969-5502CF465F06}" type="datetime1">
              <a:rPr lang="fi-FI" noProof="0" smtClean="0"/>
              <a:t>1.10.2025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2165242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fld id="{314F6137-DDD1-4CD8-9EF1-C3EF014E9AF2}" type="datetime1">
              <a:rPr lang="fi-FI" noProof="0" smtClean="0"/>
              <a:t>1.10.2025</a:t>
            </a:fld>
            <a:endParaRPr lang="fi-FI" noProof="0"/>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769199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fld id="{CF9C9408-919C-4DA3-8E3B-A040EEB6DBAA}" type="datetime1">
              <a:rPr lang="fi-FI" noProof="0" smtClean="0"/>
              <a:t>1.10.2025</a:t>
            </a:fld>
            <a:endParaRPr lang="fi-FI" noProof="0"/>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302729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85445A0-A084-4375-85B5-2AFB4CEE7DB7}"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1536494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iitos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6C1596E-6CD1-4E21-BE2A-B3E8CA8A5C5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1309946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iitos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FC92F00-D706-48A8-A25C-CC316862DE6A}"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9997702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B1996E0-FD76-4EFB-9031-82134C43F09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18664715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4F9CBB7-0E63-4C2C-80AC-55CE9CBC73C2}"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0"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5777446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79B6-AE3E-05A9-218A-D94E84C1A22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8CAF8BD0-09D5-479B-6372-42A3AC03AA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0590139-C538-43D0-ABB8-7964DF72D635}"/>
              </a:ext>
            </a:extLst>
          </p:cNvPr>
          <p:cNvSpPr>
            <a:spLocks noGrp="1"/>
          </p:cNvSpPr>
          <p:nvPr>
            <p:ph type="dt" sz="half" idx="10"/>
          </p:nvPr>
        </p:nvSpPr>
        <p:spPr/>
        <p:txBody>
          <a:bodyPr/>
          <a:lstStyle/>
          <a:p>
            <a:endParaRPr lang="fi-FI"/>
          </a:p>
        </p:txBody>
      </p:sp>
      <p:sp>
        <p:nvSpPr>
          <p:cNvPr id="5" name="Footer Placeholder 4">
            <a:extLst>
              <a:ext uri="{FF2B5EF4-FFF2-40B4-BE49-F238E27FC236}">
                <a16:creationId xmlns:a16="http://schemas.microsoft.com/office/drawing/2014/main" id="{3ECC2619-22E9-85D7-5781-5436A53351CE}"/>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05FA69EC-D009-B343-5F29-20CE94124D7F}"/>
              </a:ext>
            </a:extLst>
          </p:cNvPr>
          <p:cNvSpPr>
            <a:spLocks noGrp="1"/>
          </p:cNvSpPr>
          <p:nvPr>
            <p:ph type="sldNum" sz="quarter" idx="12"/>
          </p:nvPr>
        </p:nvSpPr>
        <p:spPr/>
        <p:txBody>
          <a:bodyPr/>
          <a:lstStyle/>
          <a:p>
            <a:fld id="{0B3C9EF6-F8D7-462E-9C22-1E12FD066AD2}" type="slidenum">
              <a:rPr lang="fi-FI" smtClean="0"/>
              <a:t>‹#›</a:t>
            </a:fld>
            <a:endParaRPr lang="fi-FI"/>
          </a:p>
        </p:txBody>
      </p:sp>
    </p:spTree>
    <p:extLst>
      <p:ext uri="{BB962C8B-B14F-4D97-AF65-F5344CB8AC3E}">
        <p14:creationId xmlns:p14="http://schemas.microsoft.com/office/powerpoint/2010/main" val="1689175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Pelkistetty tekstikalv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ots. perustyyl. napsautt.</a:t>
            </a:r>
          </a:p>
        </p:txBody>
      </p:sp>
      <p:sp>
        <p:nvSpPr>
          <p:cNvPr id="6" name="Tekstin paikkamerkki 2">
            <a:extLst>
              <a:ext uri="{FF2B5EF4-FFF2-40B4-BE49-F238E27FC236}">
                <a16:creationId xmlns:a16="http://schemas.microsoft.com/office/drawing/2014/main" id="{2DFDF513-3D7B-48A1-8FE5-59FF89B78953}"/>
              </a:ext>
            </a:extLst>
          </p:cNvPr>
          <p:cNvSpPr>
            <a:spLocks noGrp="1"/>
          </p:cNvSpPr>
          <p:nvPr>
            <p:ph idx="1"/>
          </p:nvPr>
        </p:nvSpPr>
        <p:spPr>
          <a:xfrm>
            <a:off x="518400" y="1077902"/>
            <a:ext cx="11205298" cy="4872048"/>
          </a:xfrm>
          <a:prstGeom prst="rect">
            <a:avLst/>
          </a:prstGeom>
        </p:spPr>
        <p:txBody>
          <a:bodyPr vert="horz" lIns="91440" tIns="45720" rIns="91440" bIns="45720" rtlCol="0">
            <a:no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Tree>
    <p:extLst>
      <p:ext uri="{BB962C8B-B14F-4D97-AF65-F5344CB8AC3E}">
        <p14:creationId xmlns:p14="http://schemas.microsoft.com/office/powerpoint/2010/main" val="37765214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5261E88-A10F-335C-34E5-1ED5A9FD64BF}"/>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8A80AC26-7EB6-982E-51B4-7E8F69CB5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3C591826-8ED4-2EB2-78AD-6D4B598F47EF}"/>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BC85BB95-A758-D845-8290-4EF2ECC17ABF}"/>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4B802C1A-7166-9871-44C5-3F4F6710D55C}"/>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38960116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F539AAC-4EBF-BB99-3C9B-BF951677BC49}"/>
              </a:ext>
            </a:extLst>
          </p:cNvPr>
          <p:cNvSpPr>
            <a:spLocks noGrp="1"/>
          </p:cNvSpPr>
          <p:nvPr>
            <p:ph type="title"/>
          </p:nvPr>
        </p:nvSpPr>
        <p:spPr/>
        <p:txBody>
          <a:bodyPr/>
          <a:lstStyle/>
          <a:p>
            <a:r>
              <a:rPr lang="fi-FI"/>
              <a:t>Muokkaa ots. perustyyl. napsautt.</a:t>
            </a:r>
          </a:p>
        </p:txBody>
      </p:sp>
      <p:sp>
        <p:nvSpPr>
          <p:cNvPr id="3" name="Päivämäärän paikkamerkki 2">
            <a:extLst>
              <a:ext uri="{FF2B5EF4-FFF2-40B4-BE49-F238E27FC236}">
                <a16:creationId xmlns:a16="http://schemas.microsoft.com/office/drawing/2014/main" id="{D3C84B75-185D-1062-1781-9010A0630CB3}"/>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4" name="Alatunnisteen paikkamerkki 3">
            <a:extLst>
              <a:ext uri="{FF2B5EF4-FFF2-40B4-BE49-F238E27FC236}">
                <a16:creationId xmlns:a16="http://schemas.microsoft.com/office/drawing/2014/main" id="{74588F79-5578-1814-2D0D-40A37544CC20}"/>
              </a:ext>
            </a:extLst>
          </p:cNvPr>
          <p:cNvSpPr>
            <a:spLocks noGrp="1"/>
          </p:cNvSpPr>
          <p:nvPr>
            <p:ph type="ftr" sz="quarter" idx="11"/>
          </p:nvPr>
        </p:nvSpPr>
        <p:spPr/>
        <p:txBody>
          <a:bodyPr/>
          <a:lstStyle/>
          <a:p>
            <a:endParaRPr lang="fi-FI"/>
          </a:p>
        </p:txBody>
      </p:sp>
      <p:sp>
        <p:nvSpPr>
          <p:cNvPr id="5" name="Dian numeron paikkamerkki 4">
            <a:extLst>
              <a:ext uri="{FF2B5EF4-FFF2-40B4-BE49-F238E27FC236}">
                <a16:creationId xmlns:a16="http://schemas.microsoft.com/office/drawing/2014/main" id="{CAB003B0-0EF8-0F01-03D0-AE6FE78E6D78}"/>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33836032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1713776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7214616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6205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2614034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24125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loitusdia Sinin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3B10FEF-2EFD-4F38-B25A-28C2D5F87858}"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237311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5245697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407064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6377553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1296632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984860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551019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1827422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37295059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2491934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50108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loitusdia Valkoin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accent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3F64C60D-5BDD-457A-B2B8-8A4E7FBA1CD7}" type="datetime1">
              <a:rPr lang="fi-FI" noProof="0" smtClean="0"/>
              <a:t>1.10.2025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21784651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906638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091262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483938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5485508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9682908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3325858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r>
              <a:rPr lang="fi-FI" noProof="0"/>
              <a:t>20.11.2024</a:t>
            </a:r>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11883662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5028619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5543994"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5" y="1628800"/>
            <a:ext cx="5543997"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5" y="2204864"/>
            <a:ext cx="554399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r>
              <a:rPr lang="fi-FI" noProof="0"/>
              <a:t>20.11.2024</a:t>
            </a:r>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18822829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2"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r>
              <a:rPr lang="fi-FI" noProof="0"/>
              <a:t>20.11.2024</a:t>
            </a:r>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3433713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60DF93C1-96B7-43A4-88C3-A796BB2F869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655550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111750"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68484585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90" y="1628800"/>
            <a:ext cx="5111946"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9971021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8" y="334800"/>
            <a:ext cx="5111948" cy="1436220"/>
          </a:xfrm>
        </p:spPr>
        <p:txBody>
          <a:bodyPr/>
          <a:lstStyle/>
          <a:p>
            <a:r>
              <a:rPr lang="fi-FI" noProof="0"/>
              <a:t>Muokkaa ots. perustyyl. napsautt.</a:t>
            </a:r>
          </a:p>
        </p:txBody>
      </p:sp>
    </p:spTree>
    <p:extLst>
      <p:ext uri="{BB962C8B-B14F-4D97-AF65-F5344CB8AC3E}">
        <p14:creationId xmlns:p14="http://schemas.microsoft.com/office/powerpoint/2010/main" val="286040789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99930416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2"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43787047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0"/>
            <a:ext cx="6383338"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15615952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748168196"/>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558805618"/>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1628775"/>
            <a:ext cx="11376025" cy="44640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233566154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3599780"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8"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r>
              <a:rPr lang="fi-FI" noProof="0"/>
              <a:t>20.11.2024</a:t>
            </a:r>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320740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1.10.2025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513303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r>
              <a:rPr lang="fi-FI" noProof="0"/>
              <a:t>20.11.2024</a:t>
            </a:r>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0319087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r>
              <a:rPr lang="fi-FI" noProof="0"/>
              <a:t>20.11.2024</a:t>
            </a:r>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00835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3803466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r>
              <a:rPr lang="fi-FI" noProof="0"/>
              <a:t>20.11.2024</a:t>
            </a:r>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0"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0016040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5A8A955-4163-967A-1187-5697D95D937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621C310E-51B4-F12E-21ED-7BC083CAE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8256D4C6-8940-EC05-B8D3-427C879D9EE2}"/>
              </a:ext>
            </a:extLst>
          </p:cNvPr>
          <p:cNvSpPr>
            <a:spLocks noGrp="1"/>
          </p:cNvSpPr>
          <p:nvPr>
            <p:ph type="dt" sz="half" idx="10"/>
          </p:nvPr>
        </p:nvSpPr>
        <p:spPr/>
        <p:txBody>
          <a:bodyPr/>
          <a:lstStyle/>
          <a:p>
            <a:fld id="{361E8E84-C518-40B6-87BA-FF9AB98A6E3D}" type="datetimeFigureOut">
              <a:rPr lang="fi-FI" smtClean="0"/>
              <a:t>1.10.2025</a:t>
            </a:fld>
            <a:endParaRPr lang="fi-FI"/>
          </a:p>
        </p:txBody>
      </p:sp>
      <p:sp>
        <p:nvSpPr>
          <p:cNvPr id="5" name="Alatunnisteen paikkamerkki 4">
            <a:extLst>
              <a:ext uri="{FF2B5EF4-FFF2-40B4-BE49-F238E27FC236}">
                <a16:creationId xmlns:a16="http://schemas.microsoft.com/office/drawing/2014/main" id="{99B1C36D-7298-B41C-9CF6-1E4801DDF7E3}"/>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36CF5650-4371-0CE6-726B-61C9742C1E24}"/>
              </a:ext>
            </a:extLst>
          </p:cNvPr>
          <p:cNvSpPr>
            <a:spLocks noGrp="1"/>
          </p:cNvSpPr>
          <p:nvPr>
            <p:ph type="sldNum" sz="quarter" idx="12"/>
          </p:nvPr>
        </p:nvSpPr>
        <p:spPr/>
        <p:txBody>
          <a:bodyPr/>
          <a:lstStyle/>
          <a:p>
            <a:fld id="{235CA1E9-B178-464A-A842-C77D7DB1233D}" type="slidenum">
              <a:rPr lang="fi-FI" smtClean="0"/>
              <a:t>‹#›</a:t>
            </a:fld>
            <a:endParaRPr lang="fi-FI"/>
          </a:p>
        </p:txBody>
      </p:sp>
    </p:spTree>
    <p:extLst>
      <p:ext uri="{BB962C8B-B14F-4D97-AF65-F5344CB8AC3E}">
        <p14:creationId xmlns:p14="http://schemas.microsoft.com/office/powerpoint/2010/main" val="8894518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5261E88-A10F-335C-34E5-1ED5A9FD64BF}"/>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8A80AC26-7EB6-982E-51B4-7E8F69CB5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3C591826-8ED4-2EB2-78AD-6D4B598F47EF}"/>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BC85BB95-A758-D845-8290-4EF2ECC17ABF}"/>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4B802C1A-7166-9871-44C5-3F4F6710D55C}"/>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14428316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B72EC65-54C3-229E-BC2F-8D0E3D951ACF}"/>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D3E8CF7A-91B5-D8DF-FE6C-ADD3C8F12503}"/>
              </a:ext>
            </a:extLst>
          </p:cNvPr>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3D6502B1-8FFA-167C-1842-71A2C63A66D0}"/>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F80C8FBA-E41A-7393-4EE1-DFD269D150C8}"/>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16ED87E2-16BD-953A-022A-03AC7E962E73}"/>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26791282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8AB31CC-D26A-C517-6ABC-64D89714CC73}"/>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p>
        </p:txBody>
      </p:sp>
      <p:sp>
        <p:nvSpPr>
          <p:cNvPr id="3" name="Tekstin paikkamerkki 2">
            <a:extLst>
              <a:ext uri="{FF2B5EF4-FFF2-40B4-BE49-F238E27FC236}">
                <a16:creationId xmlns:a16="http://schemas.microsoft.com/office/drawing/2014/main" id="{131EE88C-038B-B87E-D6C2-19C3E644B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i-FI"/>
              <a:t>Muokkaa tekstin perustyylejä napsauttamalla</a:t>
            </a:r>
          </a:p>
        </p:txBody>
      </p:sp>
      <p:sp>
        <p:nvSpPr>
          <p:cNvPr id="4" name="Päivämäärän paikkamerkki 3">
            <a:extLst>
              <a:ext uri="{FF2B5EF4-FFF2-40B4-BE49-F238E27FC236}">
                <a16:creationId xmlns:a16="http://schemas.microsoft.com/office/drawing/2014/main" id="{9039BAC4-2F3A-10D9-0D85-727C5ED8E640}"/>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CD3300A4-AC27-271A-6383-BDE49E43276D}"/>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0DA79C71-4B47-0DDE-2A31-3C8295D02565}"/>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2375126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CF45BA1-7CDB-A1B5-A340-11A54C2199FA}"/>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9A240DFA-CD46-7F29-45CC-14A9CE1D03D8}"/>
              </a:ext>
            </a:extLst>
          </p:cNvPr>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a:extLst>
              <a:ext uri="{FF2B5EF4-FFF2-40B4-BE49-F238E27FC236}">
                <a16:creationId xmlns:a16="http://schemas.microsoft.com/office/drawing/2014/main" id="{BB71E51D-1618-1EE7-E2AA-C21D942CA748}"/>
              </a:ext>
            </a:extLst>
          </p:cNvPr>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a:extLst>
              <a:ext uri="{FF2B5EF4-FFF2-40B4-BE49-F238E27FC236}">
                <a16:creationId xmlns:a16="http://schemas.microsoft.com/office/drawing/2014/main" id="{74D72EE9-D5B5-E79A-A83D-C8D0E1F02C29}"/>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6" name="Alatunnisteen paikkamerkki 5">
            <a:extLst>
              <a:ext uri="{FF2B5EF4-FFF2-40B4-BE49-F238E27FC236}">
                <a16:creationId xmlns:a16="http://schemas.microsoft.com/office/drawing/2014/main" id="{AD3FF383-72C5-4B76-51B9-CD237FEF0DBC}"/>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EA29A269-A169-2619-50FC-EC39849D8407}"/>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17278445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9118607-2E5E-2CED-6825-848074E650B9}"/>
              </a:ext>
            </a:extLst>
          </p:cNvPr>
          <p:cNvSpPr>
            <a:spLocks noGrp="1"/>
          </p:cNvSpPr>
          <p:nvPr>
            <p:ph type="title"/>
          </p:nvPr>
        </p:nvSpPr>
        <p:spPr>
          <a:xfrm>
            <a:off x="839788" y="365125"/>
            <a:ext cx="10515600" cy="1325563"/>
          </a:xfrm>
        </p:spPr>
        <p:txBody>
          <a:bodyPr/>
          <a:lstStyle/>
          <a:p>
            <a:r>
              <a:rPr lang="fi-FI"/>
              <a:t>Muokkaa ots. perustyyl. napsautt.</a:t>
            </a:r>
          </a:p>
        </p:txBody>
      </p:sp>
      <p:sp>
        <p:nvSpPr>
          <p:cNvPr id="3" name="Tekstin paikkamerkki 2">
            <a:extLst>
              <a:ext uri="{FF2B5EF4-FFF2-40B4-BE49-F238E27FC236}">
                <a16:creationId xmlns:a16="http://schemas.microsoft.com/office/drawing/2014/main" id="{781B5362-E91B-EAAC-A729-8979ABC83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a:extLst>
              <a:ext uri="{FF2B5EF4-FFF2-40B4-BE49-F238E27FC236}">
                <a16:creationId xmlns:a16="http://schemas.microsoft.com/office/drawing/2014/main" id="{99E59768-8F35-4DC0-3CC4-8859B62D82A7}"/>
              </a:ext>
            </a:extLst>
          </p:cNvPr>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a:extLst>
              <a:ext uri="{FF2B5EF4-FFF2-40B4-BE49-F238E27FC236}">
                <a16:creationId xmlns:a16="http://schemas.microsoft.com/office/drawing/2014/main" id="{0941B2F7-ED14-E22C-BDDF-6474FACEA4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a:extLst>
              <a:ext uri="{FF2B5EF4-FFF2-40B4-BE49-F238E27FC236}">
                <a16:creationId xmlns:a16="http://schemas.microsoft.com/office/drawing/2014/main" id="{C4E6FF6B-7F40-DA5B-1711-B6D9B5BF2FCC}"/>
              </a:ext>
            </a:extLst>
          </p:cNvPr>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a:extLst>
              <a:ext uri="{FF2B5EF4-FFF2-40B4-BE49-F238E27FC236}">
                <a16:creationId xmlns:a16="http://schemas.microsoft.com/office/drawing/2014/main" id="{A717931C-E59A-BDD1-A2A5-7E86B91D2228}"/>
              </a:ext>
            </a:extLst>
          </p:cNvPr>
          <p:cNvSpPr>
            <a:spLocks noGrp="1"/>
          </p:cNvSpPr>
          <p:nvPr>
            <p:ph type="dt" sz="half" idx="10"/>
          </p:nvPr>
        </p:nvSpPr>
        <p:spPr/>
        <p:txBody>
          <a:bodyPr/>
          <a:lstStyle/>
          <a:p>
            <a:fld id="{5A3F33EA-5BD9-4748-9A42-5C85C5C534EC}" type="datetimeFigureOut">
              <a:rPr lang="fi-FI" smtClean="0"/>
              <a:t>1.10.2025</a:t>
            </a:fld>
            <a:endParaRPr lang="fi-FI"/>
          </a:p>
        </p:txBody>
      </p:sp>
      <p:sp>
        <p:nvSpPr>
          <p:cNvPr id="8" name="Alatunnisteen paikkamerkki 7">
            <a:extLst>
              <a:ext uri="{FF2B5EF4-FFF2-40B4-BE49-F238E27FC236}">
                <a16:creationId xmlns:a16="http://schemas.microsoft.com/office/drawing/2014/main" id="{3270D289-1B9A-2FC2-C2EF-8224896E56AA}"/>
              </a:ext>
            </a:extLst>
          </p:cNvPr>
          <p:cNvSpPr>
            <a:spLocks noGrp="1"/>
          </p:cNvSpPr>
          <p:nvPr>
            <p:ph type="ftr" sz="quarter" idx="11"/>
          </p:nvPr>
        </p:nvSpPr>
        <p:spPr/>
        <p:txBody>
          <a:bodyPr/>
          <a:lstStyle/>
          <a:p>
            <a:endParaRPr lang="fi-FI"/>
          </a:p>
        </p:txBody>
      </p:sp>
      <p:sp>
        <p:nvSpPr>
          <p:cNvPr id="9" name="Dian numeron paikkamerkki 8">
            <a:extLst>
              <a:ext uri="{FF2B5EF4-FFF2-40B4-BE49-F238E27FC236}">
                <a16:creationId xmlns:a16="http://schemas.microsoft.com/office/drawing/2014/main" id="{0AE76C41-60FE-FAE3-5597-1CBF3985A958}"/>
              </a:ext>
            </a:extLst>
          </p:cNvPr>
          <p:cNvSpPr>
            <a:spLocks noGrp="1"/>
          </p:cNvSpPr>
          <p:nvPr>
            <p:ph type="sldNum" sz="quarter" idx="12"/>
          </p:nvPr>
        </p:nvSpPr>
        <p:spPr/>
        <p:txBody>
          <a:bodyPr/>
          <a:lstStyle/>
          <a:p>
            <a:fld id="{A29D7C32-8BFC-4D11-A5F6-EBA353AED827}" type="slidenum">
              <a:rPr lang="fi-FI" smtClean="0"/>
              <a:t>‹#›</a:t>
            </a:fld>
            <a:endParaRPr lang="fi-FI"/>
          </a:p>
        </p:txBody>
      </p:sp>
    </p:spTree>
    <p:extLst>
      <p:ext uri="{BB962C8B-B14F-4D97-AF65-F5344CB8AC3E}">
        <p14:creationId xmlns:p14="http://schemas.microsoft.com/office/powerpoint/2010/main" val="23214356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image" Target="../media/image1.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theme" Target="../theme/theme2.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3.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theme" Target="../theme/theme4.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image" Target="../media/image1.pn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slideLayout" Target="../slideLayouts/slideLayout211.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9" Type="http://schemas.openxmlformats.org/officeDocument/2006/relationships/slideLayout" Target="../slideLayouts/slideLayout190.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52" Type="http://schemas.openxmlformats.org/officeDocument/2006/relationships/image" Target="../media/image1.png"/><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8" Type="http://schemas.openxmlformats.org/officeDocument/2006/relationships/slideLayout" Target="../slideLayouts/slideLayout169.xml"/><Relationship Id="rId51" Type="http://schemas.openxmlformats.org/officeDocument/2006/relationships/theme" Target="../theme/theme7.xml"/><Relationship Id="rId3" Type="http://schemas.openxmlformats.org/officeDocument/2006/relationships/slideLayout" Target="../slideLayouts/slideLayout164.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0" Type="http://schemas.openxmlformats.org/officeDocument/2006/relationships/slideLayout" Target="../slideLayouts/slideLayout181.xml"/><Relationship Id="rId41" Type="http://schemas.openxmlformats.org/officeDocument/2006/relationships/slideLayout" Target="../slideLayouts/slideLayout202.xml"/><Relationship Id="rId1" Type="http://schemas.openxmlformats.org/officeDocument/2006/relationships/slideLayout" Target="../slideLayouts/slideLayout162.xml"/><Relationship Id="rId6"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6"/>
            <a:ext cx="11376026" cy="1010862"/>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7" y="1628776"/>
            <a:ext cx="11376025" cy="4464050"/>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8"/>
          </a:xfrm>
          <a:prstGeom prst="rect">
            <a:avLst/>
          </a:prstGeom>
        </p:spPr>
        <p:txBody>
          <a:bodyPr vert="horz" wrap="square" lIns="0" tIns="0" rIns="0" bIns="0" rtlCol="0" anchor="ctr" anchorCtr="0">
            <a:noAutofit/>
          </a:bodyPr>
          <a:lstStyle>
            <a:lvl1pPr algn="l">
              <a:defRPr sz="900">
                <a:solidFill>
                  <a:schemeClr val="accent1"/>
                </a:solidFill>
              </a:defRPr>
            </a:lvl1pPr>
          </a:lstStyle>
          <a:p>
            <a:fld id="{5C6F4B18-CB97-43DC-B5BF-9C12B500CD96}" type="datetime1">
              <a:rPr lang="fi-FI" noProof="0" smtClean="0"/>
              <a:t>1.10.2025</a:t>
            </a:fld>
            <a:endParaRPr lang="fi-FI" noProof="0"/>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8" y="6381328"/>
            <a:ext cx="431428" cy="143298"/>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0" y="6891795"/>
            <a:ext cx="165110"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56"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40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hf hdr="0"/>
  <p:txStyles>
    <p:title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6"/>
            <a:ext cx="11376026" cy="1010862"/>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7" y="1628776"/>
            <a:ext cx="11376025" cy="4464050"/>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8"/>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20.11.2024</a:t>
            </a:r>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8" y="6381328"/>
            <a:ext cx="431428" cy="143298"/>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0" y="6891795"/>
            <a:ext cx="165110"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4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0252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Lst>
  <p:hf hdr="0"/>
  <p:txStyles>
    <p:title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B5F69683-A238-162E-430A-FF2F84DF70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p>
        </p:txBody>
      </p:sp>
      <p:sp>
        <p:nvSpPr>
          <p:cNvPr id="3" name="Tekstin paikkamerkki 2">
            <a:extLst>
              <a:ext uri="{FF2B5EF4-FFF2-40B4-BE49-F238E27FC236}">
                <a16:creationId xmlns:a16="http://schemas.microsoft.com/office/drawing/2014/main" id="{F5BDB9F7-90E4-60F2-46DD-C4C7A3D754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0B259EB5-AE56-9253-7384-65CF29BE9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3F33EA-5BD9-4748-9A42-5C85C5C534EC}" type="datetimeFigureOut">
              <a:rPr lang="fi-FI" smtClean="0"/>
              <a:t>1.10.2025</a:t>
            </a:fld>
            <a:endParaRPr lang="fi-FI"/>
          </a:p>
        </p:txBody>
      </p:sp>
      <p:sp>
        <p:nvSpPr>
          <p:cNvPr id="5" name="Alatunnisteen paikkamerkki 4">
            <a:extLst>
              <a:ext uri="{FF2B5EF4-FFF2-40B4-BE49-F238E27FC236}">
                <a16:creationId xmlns:a16="http://schemas.microsoft.com/office/drawing/2014/main" id="{5CB4C2C4-D66B-61BE-E5AA-C41A77AB8A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Dian numeron paikkamerkki 5">
            <a:extLst>
              <a:ext uri="{FF2B5EF4-FFF2-40B4-BE49-F238E27FC236}">
                <a16:creationId xmlns:a16="http://schemas.microsoft.com/office/drawing/2014/main" id="{506080F0-3136-FA9B-AA37-DD4F5036C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9D7C32-8BFC-4D11-A5F6-EBA353AED827}" type="slidenum">
              <a:rPr lang="fi-FI" smtClean="0"/>
              <a:t>‹#›</a:t>
            </a:fld>
            <a:endParaRPr lang="fi-FI"/>
          </a:p>
        </p:txBody>
      </p:sp>
    </p:spTree>
    <p:extLst>
      <p:ext uri="{BB962C8B-B14F-4D97-AF65-F5344CB8AC3E}">
        <p14:creationId xmlns:p14="http://schemas.microsoft.com/office/powerpoint/2010/main" val="292898789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7"/>
            <a:ext cx="11376027" cy="1010863"/>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9" y="1628776"/>
            <a:ext cx="11376025" cy="4464051"/>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9"/>
          </a:xfrm>
          <a:prstGeom prst="rect">
            <a:avLst/>
          </a:prstGeom>
        </p:spPr>
        <p:txBody>
          <a:bodyPr vert="horz" wrap="square" lIns="0" tIns="0" rIns="0" bIns="0" rtlCol="0" anchor="ctr" anchorCtr="0">
            <a:noAutofit/>
          </a:bodyPr>
          <a:lstStyle>
            <a:lvl1pPr algn="l">
              <a:defRPr sz="900">
                <a:solidFill>
                  <a:schemeClr val="accent1"/>
                </a:solidFill>
              </a:defRPr>
            </a:lvl1pPr>
          </a:lstStyle>
          <a:p>
            <a:fld id="{5C6F4B18-CB97-43DC-B5BF-9C12B500CD96}" type="datetime1">
              <a:rPr lang="fi-FI" noProof="0" smtClean="0"/>
              <a:t>1.10.2025</a:t>
            </a:fld>
            <a:endParaRPr lang="fi-FI" noProof="0"/>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9" y="6381328"/>
            <a:ext cx="431428" cy="143299"/>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sz="1351"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2" y="6891796"/>
            <a:ext cx="165109"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5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5004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 id="2147483816" r:id="rId47"/>
    <p:sldLayoutId id="2147483817" r:id="rId48"/>
    <p:sldLayoutId id="2147483818" r:id="rId49"/>
    <p:sldLayoutId id="2147483819" r:id="rId50"/>
    <p:sldLayoutId id="2147483820" r:id="rId51"/>
    <p:sldLayoutId id="2147483821" r:id="rId52"/>
  </p:sldLayoutIdLst>
  <p:hf hdr="0"/>
  <p:txStyles>
    <p:titleStyle>
      <a:lvl1pPr algn="l" defTabSz="914377"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693" indent="-266693" algn="l" defTabSz="914377"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35" indent="-266693" algn="l" defTabSz="914377"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575" indent="-276218" algn="l" defTabSz="914377"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299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3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874"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29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23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172"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C6EA7-1895-D8AC-D839-9BF471172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502FEFE-95AA-B62B-DB90-57C17F03F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04FEEA65-5BF6-DA94-80F9-184A0886F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279FCC-B9BE-41CF-8B6E-905540E74F55}" type="datetimeFigureOut">
              <a:rPr lang="fi-FI" smtClean="0"/>
              <a:t>1.10.2025</a:t>
            </a:fld>
            <a:endParaRPr lang="fi-FI"/>
          </a:p>
        </p:txBody>
      </p:sp>
      <p:sp>
        <p:nvSpPr>
          <p:cNvPr id="5" name="Footer Placeholder 4">
            <a:extLst>
              <a:ext uri="{FF2B5EF4-FFF2-40B4-BE49-F238E27FC236}">
                <a16:creationId xmlns:a16="http://schemas.microsoft.com/office/drawing/2014/main" id="{FA75F81F-5B44-6AEB-D7C7-8787C2ECA8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Slide Number Placeholder 5">
            <a:extLst>
              <a:ext uri="{FF2B5EF4-FFF2-40B4-BE49-F238E27FC236}">
                <a16:creationId xmlns:a16="http://schemas.microsoft.com/office/drawing/2014/main" id="{A63DB5D2-D969-1550-FAA0-250882F3C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8045C8-68AB-4BC8-936C-C5C8BA38AE12}" type="slidenum">
              <a:rPr lang="fi-FI" smtClean="0"/>
              <a:t>‹#›</a:t>
            </a:fld>
            <a:endParaRPr lang="fi-FI"/>
          </a:p>
        </p:txBody>
      </p:sp>
    </p:spTree>
    <p:extLst>
      <p:ext uri="{BB962C8B-B14F-4D97-AF65-F5344CB8AC3E}">
        <p14:creationId xmlns:p14="http://schemas.microsoft.com/office/powerpoint/2010/main" val="269948243"/>
      </p:ext>
    </p:extLst>
  </p:cSld>
  <p:clrMap bg1="lt1" tx1="dk1" bg2="lt2" tx2="dk2" accent1="accent1" accent2="accent2" accent3="accent3" accent4="accent4" accent5="accent5" accent6="accent6" hlink="hlink" folHlink="folHlink"/>
  <p:sldLayoutIdLst>
    <p:sldLayoutId id="21474838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6"/>
            <a:ext cx="11376026" cy="1010862"/>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7" y="1628776"/>
            <a:ext cx="11376025" cy="4464050"/>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8"/>
          </a:xfrm>
          <a:prstGeom prst="rect">
            <a:avLst/>
          </a:prstGeom>
        </p:spPr>
        <p:txBody>
          <a:bodyPr vert="horz" wrap="square" lIns="0" tIns="0" rIns="0" bIns="0" rtlCol="0" anchor="ctr" anchorCtr="0">
            <a:noAutofit/>
          </a:bodyPr>
          <a:lstStyle>
            <a:lvl1pPr algn="l">
              <a:defRPr sz="900">
                <a:solidFill>
                  <a:schemeClr val="accent1"/>
                </a:solidFill>
              </a:defRPr>
            </a:lvl1pPr>
          </a:lstStyle>
          <a:p>
            <a:endParaRPr lang="fi-FI" noProof="0"/>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endParaRPr lang="fi-FI" noProof="0"/>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8" y="6381328"/>
            <a:ext cx="431428" cy="143298"/>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0" y="6891795"/>
            <a:ext cx="165110"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54183"/>
      </p:ext>
    </p:extLst>
  </p:cSld>
  <p:clrMap bg1="lt1" tx1="dk1" bg2="lt2" tx2="dk2" accent1="accent1" accent2="accent2" accent3="accent3" accent4="accent4" accent5="accent5" accent6="accent6" hlink="hlink" folHlink="folHlink"/>
  <p:sldLayoutIdLst>
    <p:sldLayoutId id="2147483825" r:id="rId1"/>
    <p:sldLayoutId id="2147483826" r:id="rId2"/>
  </p:sldLayoutIdLst>
  <p:hf hdr="0" ftr="0" dt="0"/>
  <p:txStyles>
    <p:title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6"/>
            <a:ext cx="11376026" cy="1010862"/>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7" y="1628776"/>
            <a:ext cx="11376025" cy="4464050"/>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8"/>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12.6.2024</a:t>
            </a:r>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8" y="6381328"/>
            <a:ext cx="431428" cy="143298"/>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0" y="6891795"/>
            <a:ext cx="165110"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5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760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Lst>
  <p:hf hdr="0"/>
  <p:txStyles>
    <p:title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svg"/><Relationship Id="rId26" Type="http://schemas.openxmlformats.org/officeDocument/2006/relationships/image" Target="../media/image109.svg"/><Relationship Id="rId39" Type="http://schemas.openxmlformats.org/officeDocument/2006/relationships/image" Target="../media/image122.png"/><Relationship Id="rId21" Type="http://schemas.openxmlformats.org/officeDocument/2006/relationships/image" Target="../media/image104.png"/><Relationship Id="rId34" Type="http://schemas.openxmlformats.org/officeDocument/2006/relationships/image" Target="../media/image117.svg"/><Relationship Id="rId42" Type="http://schemas.openxmlformats.org/officeDocument/2006/relationships/image" Target="../media/image125.svg"/><Relationship Id="rId47" Type="http://schemas.openxmlformats.org/officeDocument/2006/relationships/image" Target="../media/image58.png"/><Relationship Id="rId50" Type="http://schemas.openxmlformats.org/officeDocument/2006/relationships/image" Target="../media/image127.svg"/><Relationship Id="rId55" Type="http://schemas.openxmlformats.org/officeDocument/2006/relationships/image" Target="../media/image45.svg"/><Relationship Id="rId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99.svg"/><Relationship Id="rId29" Type="http://schemas.openxmlformats.org/officeDocument/2006/relationships/image" Target="../media/image112.png"/><Relationship Id="rId11" Type="http://schemas.openxmlformats.org/officeDocument/2006/relationships/image" Target="../media/image94.png"/><Relationship Id="rId24" Type="http://schemas.openxmlformats.org/officeDocument/2006/relationships/image" Target="../media/image107.svg"/><Relationship Id="rId32" Type="http://schemas.openxmlformats.org/officeDocument/2006/relationships/image" Target="../media/image115.svg"/><Relationship Id="rId37" Type="http://schemas.openxmlformats.org/officeDocument/2006/relationships/image" Target="../media/image120.png"/><Relationship Id="rId40" Type="http://schemas.openxmlformats.org/officeDocument/2006/relationships/image" Target="../media/image123.svg"/><Relationship Id="rId45" Type="http://schemas.openxmlformats.org/officeDocument/2006/relationships/image" Target="../media/image56.png"/><Relationship Id="rId53"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36.svg"/><Relationship Id="rId19" Type="http://schemas.openxmlformats.org/officeDocument/2006/relationships/image" Target="../media/image102.png"/><Relationship Id="rId31" Type="http://schemas.openxmlformats.org/officeDocument/2006/relationships/image" Target="../media/image114.png"/><Relationship Id="rId44" Type="http://schemas.openxmlformats.org/officeDocument/2006/relationships/image" Target="../media/image55.svg"/><Relationship Id="rId52" Type="http://schemas.openxmlformats.org/officeDocument/2006/relationships/image" Target="../media/image42.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97.svg"/><Relationship Id="rId22" Type="http://schemas.openxmlformats.org/officeDocument/2006/relationships/image" Target="../media/image105.svg"/><Relationship Id="rId27" Type="http://schemas.openxmlformats.org/officeDocument/2006/relationships/image" Target="../media/image110.png"/><Relationship Id="rId30" Type="http://schemas.openxmlformats.org/officeDocument/2006/relationships/image" Target="../media/image113.svg"/><Relationship Id="rId35" Type="http://schemas.openxmlformats.org/officeDocument/2006/relationships/image" Target="../media/image118.png"/><Relationship Id="rId43" Type="http://schemas.openxmlformats.org/officeDocument/2006/relationships/image" Target="../media/image54.png"/><Relationship Id="rId48" Type="http://schemas.openxmlformats.org/officeDocument/2006/relationships/image" Target="../media/image59.svg"/><Relationship Id="rId8" Type="http://schemas.openxmlformats.org/officeDocument/2006/relationships/image" Target="../media/image34.svg"/><Relationship Id="rId51" Type="http://schemas.openxmlformats.org/officeDocument/2006/relationships/image" Target="../media/image41.png"/><Relationship Id="rId3" Type="http://schemas.openxmlformats.org/officeDocument/2006/relationships/image" Target="../media/image29.png"/><Relationship Id="rId12" Type="http://schemas.openxmlformats.org/officeDocument/2006/relationships/image" Target="../media/image95.sv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6.png"/><Relationship Id="rId38" Type="http://schemas.openxmlformats.org/officeDocument/2006/relationships/image" Target="../media/image121.svg"/><Relationship Id="rId46" Type="http://schemas.openxmlformats.org/officeDocument/2006/relationships/image" Target="../media/image57.svg"/><Relationship Id="rId20" Type="http://schemas.openxmlformats.org/officeDocument/2006/relationships/image" Target="../media/image103.svg"/><Relationship Id="rId41" Type="http://schemas.openxmlformats.org/officeDocument/2006/relationships/image" Target="../media/image124.png"/><Relationship Id="rId54" Type="http://schemas.openxmlformats.org/officeDocument/2006/relationships/image" Target="../media/image44.svg"/><Relationship Id="rId1" Type="http://schemas.openxmlformats.org/officeDocument/2006/relationships/slideLayout" Target="../slideLayouts/slideLayout101.xml"/><Relationship Id="rId6" Type="http://schemas.openxmlformats.org/officeDocument/2006/relationships/image" Target="../media/image32.sv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svg"/><Relationship Id="rId36" Type="http://schemas.openxmlformats.org/officeDocument/2006/relationships/image" Target="../media/image119.svg"/><Relationship Id="rId49" Type="http://schemas.openxmlformats.org/officeDocument/2006/relationships/image" Target="../media/image126.png"/></Relationships>
</file>

<file path=ppt/slides/_rels/slide1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9.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jpeg"/><Relationship Id="rId9" Type="http://schemas.openxmlformats.org/officeDocument/2006/relationships/image" Target="../media/image135.png"/><Relationship Id="rId14" Type="http://schemas.openxmlformats.org/officeDocument/2006/relationships/image" Target="../media/image1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3" Type="http://schemas.openxmlformats.org/officeDocument/2006/relationships/image" Target="../media/image154.svg"/><Relationship Id="rId18" Type="http://schemas.openxmlformats.org/officeDocument/2006/relationships/image" Target="../media/image159.png"/><Relationship Id="rId26"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162.png"/><Relationship Id="rId7" Type="http://schemas.openxmlformats.org/officeDocument/2006/relationships/image" Target="../media/image64.png"/><Relationship Id="rId12" Type="http://schemas.openxmlformats.org/officeDocument/2006/relationships/image" Target="../media/image153.png"/><Relationship Id="rId17" Type="http://schemas.openxmlformats.org/officeDocument/2006/relationships/image" Target="../media/image158.svg"/><Relationship Id="rId25" Type="http://schemas.microsoft.com/office/2007/relationships/hdphoto" Target="../media/hdphoto1.wdp"/><Relationship Id="rId33" Type="http://schemas.openxmlformats.org/officeDocument/2006/relationships/image" Target="../media/image170.svg"/><Relationship Id="rId2" Type="http://schemas.openxmlformats.org/officeDocument/2006/relationships/image" Target="../media/image148.png"/><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05.svg"/><Relationship Id="rId1" Type="http://schemas.openxmlformats.org/officeDocument/2006/relationships/slideLayout" Target="../slideLayouts/slideLayout140.xml"/><Relationship Id="rId6" Type="http://schemas.openxmlformats.org/officeDocument/2006/relationships/image" Target="../media/image150.svg"/><Relationship Id="rId11" Type="http://schemas.openxmlformats.org/officeDocument/2006/relationships/image" Target="../media/image152.svg"/><Relationship Id="rId24" Type="http://schemas.openxmlformats.org/officeDocument/2006/relationships/image" Target="../media/image165.png"/><Relationship Id="rId32" Type="http://schemas.openxmlformats.org/officeDocument/2006/relationships/image" Target="../media/image126.png"/><Relationship Id="rId5" Type="http://schemas.openxmlformats.org/officeDocument/2006/relationships/image" Target="../media/image149.png"/><Relationship Id="rId15" Type="http://schemas.openxmlformats.org/officeDocument/2006/relationships/image" Target="../media/image156.svg"/><Relationship Id="rId23" Type="http://schemas.openxmlformats.org/officeDocument/2006/relationships/image" Target="../media/image164.png"/><Relationship Id="rId28" Type="http://schemas.openxmlformats.org/officeDocument/2006/relationships/image" Target="../media/image104.png"/><Relationship Id="rId10" Type="http://schemas.openxmlformats.org/officeDocument/2006/relationships/image" Target="../media/image66.png"/><Relationship Id="rId19" Type="http://schemas.openxmlformats.org/officeDocument/2006/relationships/image" Target="../media/image160.svg"/><Relationship Id="rId31" Type="http://schemas.openxmlformats.org/officeDocument/2006/relationships/image" Target="../media/image169.svg"/><Relationship Id="rId4" Type="http://schemas.openxmlformats.org/officeDocument/2006/relationships/image" Target="../media/image101.svg"/><Relationship Id="rId9" Type="http://schemas.openxmlformats.org/officeDocument/2006/relationships/image" Target="../media/image151.png"/><Relationship Id="rId14" Type="http://schemas.openxmlformats.org/officeDocument/2006/relationships/image" Target="../media/image155.png"/><Relationship Id="rId22" Type="http://schemas.openxmlformats.org/officeDocument/2006/relationships/image" Target="../media/image163.svg"/><Relationship Id="rId27" Type="http://schemas.openxmlformats.org/officeDocument/2006/relationships/image" Target="../media/image167.svg"/><Relationship Id="rId30" Type="http://schemas.openxmlformats.org/officeDocument/2006/relationships/image" Target="../media/image168.png"/><Relationship Id="rId8"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80.svg"/><Relationship Id="rId26" Type="http://schemas.openxmlformats.org/officeDocument/2006/relationships/image" Target="../media/image164.png"/><Relationship Id="rId39" Type="http://schemas.openxmlformats.org/officeDocument/2006/relationships/image" Target="../media/image188.svg"/><Relationship Id="rId21" Type="http://schemas.openxmlformats.org/officeDocument/2006/relationships/image" Target="../media/image183.png"/><Relationship Id="rId34" Type="http://schemas.openxmlformats.org/officeDocument/2006/relationships/image" Target="../media/image163.svg"/><Relationship Id="rId42" Type="http://schemas.openxmlformats.org/officeDocument/2006/relationships/image" Target="../media/image161.png"/><Relationship Id="rId7" Type="http://schemas.openxmlformats.org/officeDocument/2006/relationships/image" Target="../media/image173.png"/><Relationship Id="rId2" Type="http://schemas.openxmlformats.org/officeDocument/2006/relationships/notesSlide" Target="../notesSlides/notesSlide10.xml"/><Relationship Id="rId16" Type="http://schemas.openxmlformats.org/officeDocument/2006/relationships/image" Target="../media/image178.svg"/><Relationship Id="rId20" Type="http://schemas.openxmlformats.org/officeDocument/2006/relationships/image" Target="../media/image182.png"/><Relationship Id="rId29" Type="http://schemas.openxmlformats.org/officeDocument/2006/relationships/image" Target="../media/image27.png"/><Relationship Id="rId41" Type="http://schemas.openxmlformats.org/officeDocument/2006/relationships/image" Target="../media/image190.svg"/><Relationship Id="rId1" Type="http://schemas.openxmlformats.org/officeDocument/2006/relationships/slideLayout" Target="../slideLayouts/slideLayout8.xml"/><Relationship Id="rId6" Type="http://schemas.openxmlformats.org/officeDocument/2006/relationships/image" Target="../media/image172.svg"/><Relationship Id="rId11" Type="http://schemas.openxmlformats.org/officeDocument/2006/relationships/image" Target="../media/image102.png"/><Relationship Id="rId24" Type="http://schemas.openxmlformats.org/officeDocument/2006/relationships/image" Target="../media/image185.png"/><Relationship Id="rId32" Type="http://schemas.microsoft.com/office/2007/relationships/hdphoto" Target="../media/hdphoto1.wdp"/><Relationship Id="rId37" Type="http://schemas.openxmlformats.org/officeDocument/2006/relationships/image" Target="../media/image167.svg"/><Relationship Id="rId40" Type="http://schemas.openxmlformats.org/officeDocument/2006/relationships/image" Target="../media/image189.png"/><Relationship Id="rId5" Type="http://schemas.openxmlformats.org/officeDocument/2006/relationships/image" Target="../media/image171.png"/><Relationship Id="rId15" Type="http://schemas.openxmlformats.org/officeDocument/2006/relationships/image" Target="../media/image177.png"/><Relationship Id="rId23" Type="http://schemas.openxmlformats.org/officeDocument/2006/relationships/image" Target="../media/image148.png"/><Relationship Id="rId28" Type="http://schemas.openxmlformats.org/officeDocument/2006/relationships/image" Target="../media/image26.svg"/><Relationship Id="rId36" Type="http://schemas.openxmlformats.org/officeDocument/2006/relationships/image" Target="../media/image166.png"/><Relationship Id="rId10" Type="http://schemas.openxmlformats.org/officeDocument/2006/relationships/image" Target="../media/image176.svg"/><Relationship Id="rId19" Type="http://schemas.openxmlformats.org/officeDocument/2006/relationships/image" Target="../media/image181.png"/><Relationship Id="rId31" Type="http://schemas.openxmlformats.org/officeDocument/2006/relationships/image" Target="../media/image165.png"/><Relationship Id="rId4" Type="http://schemas.openxmlformats.org/officeDocument/2006/relationships/image" Target="../media/image169.svg"/><Relationship Id="rId9" Type="http://schemas.openxmlformats.org/officeDocument/2006/relationships/image" Target="../media/image175.png"/><Relationship Id="rId14" Type="http://schemas.openxmlformats.org/officeDocument/2006/relationships/image" Target="../media/image105.svg"/><Relationship Id="rId22" Type="http://schemas.openxmlformats.org/officeDocument/2006/relationships/image" Target="../media/image184.svg"/><Relationship Id="rId27" Type="http://schemas.openxmlformats.org/officeDocument/2006/relationships/image" Target="../media/image25.png"/><Relationship Id="rId30" Type="http://schemas.openxmlformats.org/officeDocument/2006/relationships/image" Target="../media/image28.svg"/><Relationship Id="rId35" Type="http://schemas.openxmlformats.org/officeDocument/2006/relationships/image" Target="../media/image151.png"/><Relationship Id="rId8" Type="http://schemas.openxmlformats.org/officeDocument/2006/relationships/image" Target="../media/image174.png"/><Relationship Id="rId3" Type="http://schemas.openxmlformats.org/officeDocument/2006/relationships/image" Target="../media/image168.png"/><Relationship Id="rId12" Type="http://schemas.openxmlformats.org/officeDocument/2006/relationships/image" Target="../media/image103.svg"/><Relationship Id="rId17" Type="http://schemas.openxmlformats.org/officeDocument/2006/relationships/image" Target="../media/image179.png"/><Relationship Id="rId25" Type="http://schemas.openxmlformats.org/officeDocument/2006/relationships/image" Target="../media/image186.svg"/><Relationship Id="rId33" Type="http://schemas.openxmlformats.org/officeDocument/2006/relationships/image" Target="../media/image162.png"/><Relationship Id="rId38" Type="http://schemas.openxmlformats.org/officeDocument/2006/relationships/image" Target="../media/image187.png"/></Relationships>
</file>

<file path=ppt/slides/_rels/slide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png"/><Relationship Id="rId18" Type="http://schemas.openxmlformats.org/officeDocument/2006/relationships/image" Target="../media/image202.png"/><Relationship Id="rId3" Type="http://schemas.openxmlformats.org/officeDocument/2006/relationships/image" Target="../media/image161.png"/><Relationship Id="rId21" Type="http://schemas.openxmlformats.org/officeDocument/2006/relationships/image" Target="../media/image205.png"/><Relationship Id="rId7" Type="http://schemas.openxmlformats.org/officeDocument/2006/relationships/image" Target="../media/image176.svg"/><Relationship Id="rId12" Type="http://schemas.openxmlformats.org/officeDocument/2006/relationships/image" Target="../media/image199.png"/><Relationship Id="rId17" Type="http://schemas.openxmlformats.org/officeDocument/2006/relationships/image" Target="../media/image201.svg"/><Relationship Id="rId2" Type="http://schemas.openxmlformats.org/officeDocument/2006/relationships/notesSlide" Target="../notesSlides/notesSlide13.xml"/><Relationship Id="rId16" Type="http://schemas.openxmlformats.org/officeDocument/2006/relationships/image" Target="../media/image200.png"/><Relationship Id="rId20" Type="http://schemas.openxmlformats.org/officeDocument/2006/relationships/image" Target="../media/image204.svg"/><Relationship Id="rId1" Type="http://schemas.openxmlformats.org/officeDocument/2006/relationships/slideLayout" Target="../slideLayouts/slideLayout159.xml"/><Relationship Id="rId6" Type="http://schemas.openxmlformats.org/officeDocument/2006/relationships/image" Target="../media/image175.png"/><Relationship Id="rId11" Type="http://schemas.openxmlformats.org/officeDocument/2006/relationships/image" Target="../media/image198.svg"/><Relationship Id="rId5" Type="http://schemas.openxmlformats.org/officeDocument/2006/relationships/image" Target="../media/image196.svg"/><Relationship Id="rId15" Type="http://schemas.openxmlformats.org/officeDocument/2006/relationships/image" Target="../media/image105.svg"/><Relationship Id="rId10" Type="http://schemas.openxmlformats.org/officeDocument/2006/relationships/image" Target="../media/image197.png"/><Relationship Id="rId19" Type="http://schemas.openxmlformats.org/officeDocument/2006/relationships/image" Target="../media/image203.svg"/><Relationship Id="rId4" Type="http://schemas.openxmlformats.org/officeDocument/2006/relationships/image" Target="../media/image195.png"/><Relationship Id="rId9" Type="http://schemas.openxmlformats.org/officeDocument/2006/relationships/image" Target="../media/image163.svg"/><Relationship Id="rId14" Type="http://schemas.openxmlformats.org/officeDocument/2006/relationships/image" Target="../media/image104.png"/><Relationship Id="rId22" Type="http://schemas.openxmlformats.org/officeDocument/2006/relationships/image" Target="../media/image20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08.svg"/></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10.png"/><Relationship Id="rId7" Type="http://schemas.openxmlformats.org/officeDocument/2006/relationships/image" Target="../media/image27.png"/><Relationship Id="rId2" Type="http://schemas.openxmlformats.org/officeDocument/2006/relationships/image" Target="../media/image209.png"/><Relationship Id="rId1" Type="http://schemas.openxmlformats.org/officeDocument/2006/relationships/slideLayout" Target="../slideLayouts/slideLayout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11.svg"/></Relationships>
</file>

<file path=ppt/slides/_rels/slide27.xml.rels><?xml version="1.0" encoding="UTF-8" standalone="yes"?>
<Relationships xmlns="http://schemas.openxmlformats.org/package/2006/relationships"><Relationship Id="rId3" Type="http://schemas.microsoft.com/office/2018/10/relationships/comments" Target="../comments/modernComment_7FFE5439_EDDF3970.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12.png"/><Relationship Id="rId4" Type="http://schemas.openxmlformats.org/officeDocument/2006/relationships/image" Target="../media/image205.png"/></Relationships>
</file>

<file path=ppt/slides/_rels/slide2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28.svg"/><Relationship Id="rId3" Type="http://schemas.openxmlformats.org/officeDocument/2006/relationships/image" Target="../media/image214.jpeg"/><Relationship Id="rId7" Type="http://schemas.openxmlformats.org/officeDocument/2006/relationships/image" Target="../media/image217.svg"/><Relationship Id="rId12" Type="http://schemas.openxmlformats.org/officeDocument/2006/relationships/image" Target="../media/image27.png"/><Relationship Id="rId2" Type="http://schemas.openxmlformats.org/officeDocument/2006/relationships/image" Target="../media/image213.png"/><Relationship Id="rId1" Type="http://schemas.openxmlformats.org/officeDocument/2006/relationships/slideLayout" Target="../slideLayouts/slideLayout8.xml"/><Relationship Id="rId6" Type="http://schemas.openxmlformats.org/officeDocument/2006/relationships/image" Target="../media/image216.png"/><Relationship Id="rId11" Type="http://schemas.openxmlformats.org/officeDocument/2006/relationships/image" Target="../media/image26.svg"/><Relationship Id="rId5" Type="http://schemas.openxmlformats.org/officeDocument/2006/relationships/image" Target="../media/image138.png"/><Relationship Id="rId10" Type="http://schemas.openxmlformats.org/officeDocument/2006/relationships/image" Target="../media/image25.png"/><Relationship Id="rId4" Type="http://schemas.openxmlformats.org/officeDocument/2006/relationships/image" Target="../media/image215.jpeg"/><Relationship Id="rId9" Type="http://schemas.openxmlformats.org/officeDocument/2006/relationships/image" Target="../media/image218.jpeg"/></Relationships>
</file>

<file path=ppt/slides/_rels/slide29.xml.rels><?xml version="1.0" encoding="UTF-8" standalone="yes"?>
<Relationships xmlns="http://schemas.openxmlformats.org/package/2006/relationships"><Relationship Id="rId3" Type="http://schemas.openxmlformats.org/officeDocument/2006/relationships/image" Target="../media/image163.svg"/><Relationship Id="rId7" Type="http://schemas.openxmlformats.org/officeDocument/2006/relationships/image" Target="../media/image28.svg"/><Relationship Id="rId2" Type="http://schemas.openxmlformats.org/officeDocument/2006/relationships/image" Target="../media/image162.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sv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1.svg"/><Relationship Id="rId33" Type="http://schemas.openxmlformats.org/officeDocument/2006/relationships/image" Target="../media/image59.svg"/><Relationship Id="rId2" Type="http://schemas.openxmlformats.org/officeDocument/2006/relationships/notesSlide" Target="../notesSlides/notesSlide2.xml"/><Relationship Id="rId16" Type="http://schemas.openxmlformats.org/officeDocument/2006/relationships/image" Target="../media/image42.svg"/><Relationship Id="rId20" Type="http://schemas.openxmlformats.org/officeDocument/2006/relationships/image" Target="../media/image46.png"/><Relationship Id="rId29" Type="http://schemas.openxmlformats.org/officeDocument/2006/relationships/image" Target="../media/image55.svg"/><Relationship Id="rId1" Type="http://schemas.openxmlformats.org/officeDocument/2006/relationships/slideLayout" Target="../slideLayouts/slideLayout59.xml"/><Relationship Id="rId6" Type="http://schemas.openxmlformats.org/officeDocument/2006/relationships/image" Target="../media/image32.sv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svg"/><Relationship Id="rId28" Type="http://schemas.openxmlformats.org/officeDocument/2006/relationships/image" Target="../media/image54.png"/><Relationship Id="rId10" Type="http://schemas.openxmlformats.org/officeDocument/2006/relationships/image" Target="../media/image36.svg"/><Relationship Id="rId19" Type="http://schemas.openxmlformats.org/officeDocument/2006/relationships/image" Target="../media/image45.svg"/><Relationship Id="rId31" Type="http://schemas.openxmlformats.org/officeDocument/2006/relationships/image" Target="../media/image57.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8" Type="http://schemas.openxmlformats.org/officeDocument/2006/relationships/image" Target="../media/image34.svg"/></Relationships>
</file>

<file path=ppt/slides/_rels/slide30.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svg"/><Relationship Id="rId2" Type="http://schemas.openxmlformats.org/officeDocument/2006/relationships/notesSlide" Target="../notesSlides/notesSlide16.xml"/><Relationship Id="rId1" Type="http://schemas.openxmlformats.org/officeDocument/2006/relationships/slideLayout" Target="../slideLayouts/slideLayout101.xml"/><Relationship Id="rId6" Type="http://schemas.openxmlformats.org/officeDocument/2006/relationships/image" Target="../media/image222.sv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svg"/><Relationship Id="rId4" Type="http://schemas.openxmlformats.org/officeDocument/2006/relationships/image" Target="../media/image220.svg"/><Relationship Id="rId9" Type="http://schemas.openxmlformats.org/officeDocument/2006/relationships/image" Target="../media/image225.png"/></Relationships>
</file>

<file path=ppt/slides/_rels/slide31.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159.png"/><Relationship Id="rId18" Type="http://schemas.openxmlformats.org/officeDocument/2006/relationships/image" Target="../media/image25.png"/><Relationship Id="rId3" Type="http://schemas.openxmlformats.org/officeDocument/2006/relationships/hyperlink" Target="http://www.valtiokonttori.fi/peppol" TargetMode="External"/><Relationship Id="rId21" Type="http://schemas.openxmlformats.org/officeDocument/2006/relationships/image" Target="../media/image235.svg"/><Relationship Id="rId7" Type="http://schemas.openxmlformats.org/officeDocument/2006/relationships/image" Target="../media/image230.png"/><Relationship Id="rId12" Type="http://schemas.openxmlformats.org/officeDocument/2006/relationships/image" Target="../media/image90.svg"/><Relationship Id="rId17" Type="http://schemas.openxmlformats.org/officeDocument/2006/relationships/image" Target="../media/image121.svg"/><Relationship Id="rId2" Type="http://schemas.openxmlformats.org/officeDocument/2006/relationships/notesSlide" Target="../notesSlides/notesSlide17.xml"/><Relationship Id="rId16" Type="http://schemas.openxmlformats.org/officeDocument/2006/relationships/image" Target="../media/image120.png"/><Relationship Id="rId20" Type="http://schemas.openxmlformats.org/officeDocument/2006/relationships/image" Target="../media/image234.png"/><Relationship Id="rId1" Type="http://schemas.openxmlformats.org/officeDocument/2006/relationships/slideLayout" Target="../slideLayouts/slideLayout101.xml"/><Relationship Id="rId6" Type="http://schemas.openxmlformats.org/officeDocument/2006/relationships/image" Target="../media/image229.jpeg"/><Relationship Id="rId11" Type="http://schemas.openxmlformats.org/officeDocument/2006/relationships/image" Target="../media/image89.png"/><Relationship Id="rId5" Type="http://schemas.openxmlformats.org/officeDocument/2006/relationships/hyperlink" Target="https://bis.beast.se/" TargetMode="External"/><Relationship Id="rId15" Type="http://schemas.openxmlformats.org/officeDocument/2006/relationships/image" Target="../media/image161.png"/><Relationship Id="rId10" Type="http://schemas.openxmlformats.org/officeDocument/2006/relationships/image" Target="../media/image233.svg"/><Relationship Id="rId19" Type="http://schemas.openxmlformats.org/officeDocument/2006/relationships/image" Target="../media/image26.svg"/><Relationship Id="rId4" Type="http://schemas.openxmlformats.org/officeDocument/2006/relationships/hyperlink" Target="http://www.valtiokonttori.fi/peppol-info" TargetMode="External"/><Relationship Id="rId9" Type="http://schemas.openxmlformats.org/officeDocument/2006/relationships/image" Target="../media/image232.png"/><Relationship Id="rId14" Type="http://schemas.openxmlformats.org/officeDocument/2006/relationships/image" Target="../media/image160.svg"/></Relationships>
</file>

<file path=ppt/slides/_rels/slide32.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20.png"/><Relationship Id="rId18" Type="http://schemas.openxmlformats.org/officeDocument/2006/relationships/image" Target="../media/image28.svg"/><Relationship Id="rId3" Type="http://schemas.openxmlformats.org/officeDocument/2006/relationships/image" Target="../media/image105.svg"/><Relationship Id="rId7" Type="http://schemas.openxmlformats.org/officeDocument/2006/relationships/image" Target="../media/image87.png"/><Relationship Id="rId12" Type="http://schemas.openxmlformats.org/officeDocument/2006/relationships/image" Target="../media/image160.svg"/><Relationship Id="rId17" Type="http://schemas.openxmlformats.org/officeDocument/2006/relationships/image" Target="../media/image27.png"/><Relationship Id="rId2" Type="http://schemas.openxmlformats.org/officeDocument/2006/relationships/image" Target="../media/image104.png"/><Relationship Id="rId16" Type="http://schemas.openxmlformats.org/officeDocument/2006/relationships/image" Target="../media/image26.svg"/><Relationship Id="rId1" Type="http://schemas.openxmlformats.org/officeDocument/2006/relationships/slideLayout" Target="../slideLayouts/slideLayout8.xml"/><Relationship Id="rId6" Type="http://schemas.openxmlformats.org/officeDocument/2006/relationships/image" Target="../media/image231.svg"/><Relationship Id="rId11" Type="http://schemas.openxmlformats.org/officeDocument/2006/relationships/image" Target="../media/image159.png"/><Relationship Id="rId5" Type="http://schemas.openxmlformats.org/officeDocument/2006/relationships/image" Target="../media/image230.png"/><Relationship Id="rId15" Type="http://schemas.openxmlformats.org/officeDocument/2006/relationships/image" Target="../media/image25.png"/><Relationship Id="rId10" Type="http://schemas.openxmlformats.org/officeDocument/2006/relationships/image" Target="../media/image90.svg"/><Relationship Id="rId4" Type="http://schemas.openxmlformats.org/officeDocument/2006/relationships/image" Target="../media/image161.png"/><Relationship Id="rId9" Type="http://schemas.openxmlformats.org/officeDocument/2006/relationships/image" Target="../media/image89.png"/><Relationship Id="rId14" Type="http://schemas.openxmlformats.org/officeDocument/2006/relationships/image" Target="../media/image121.svg"/></Relationships>
</file>

<file path=ppt/slides/_rels/slide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236.png"/><Relationship Id="rId1" Type="http://schemas.openxmlformats.org/officeDocument/2006/relationships/slideLayout" Target="../slideLayouts/slideLayout8.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7.svg"/></Relationships>
</file>

<file path=ppt/slides/_rels/slide3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itc.scix.net/pdfs/w78-2024-paper_118.pdf" TargetMode="External"/><Relationship Id="rId7" Type="http://schemas.openxmlformats.org/officeDocument/2006/relationships/image" Target="../media/image239.png"/><Relationship Id="rId2" Type="http://schemas.openxmlformats.org/officeDocument/2006/relationships/notesSlide" Target="../notesSlides/notesSlide18.xml"/><Relationship Id="rId1" Type="http://schemas.openxmlformats.org/officeDocument/2006/relationships/slideLayout" Target="../slideLayouts/slideLayout101.xml"/><Relationship Id="rId6" Type="http://schemas.openxmlformats.org/officeDocument/2006/relationships/hyperlink" Target="https://betoni.com/rakentaminen/betk/betk-tulokset/" TargetMode="External"/><Relationship Id="rId5" Type="http://schemas.openxmlformats.org/officeDocument/2006/relationships/image" Target="../media/image238.png"/><Relationship Id="rId4" Type="http://schemas.openxmlformats.org/officeDocument/2006/relationships/image" Target="../media/image237.png"/></Relationships>
</file>

<file path=ppt/slides/_rels/slide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61.png"/><Relationship Id="rId3" Type="http://schemas.openxmlformats.org/officeDocument/2006/relationships/image" Target="../media/image199.png"/><Relationship Id="rId7" Type="http://schemas.openxmlformats.org/officeDocument/2006/relationships/image" Target="../media/image243.svg"/><Relationship Id="rId12" Type="http://schemas.openxmlformats.org/officeDocument/2006/relationships/image" Target="../media/image245.svg"/><Relationship Id="rId2" Type="http://schemas.openxmlformats.org/officeDocument/2006/relationships/image" Target="../media/image241.png"/><Relationship Id="rId1" Type="http://schemas.openxmlformats.org/officeDocument/2006/relationships/slideLayout" Target="../slideLayouts/slideLayout45.xml"/><Relationship Id="rId6" Type="http://schemas.openxmlformats.org/officeDocument/2006/relationships/image" Target="../media/image242.png"/><Relationship Id="rId11" Type="http://schemas.openxmlformats.org/officeDocument/2006/relationships/image" Target="../media/image244.png"/><Relationship Id="rId5" Type="http://schemas.openxmlformats.org/officeDocument/2006/relationships/image" Target="../media/image167.svg"/><Relationship Id="rId15" Type="http://schemas.openxmlformats.org/officeDocument/2006/relationships/image" Target="../media/image247.svg"/><Relationship Id="rId10" Type="http://schemas.openxmlformats.org/officeDocument/2006/relationships/image" Target="../media/image148.png"/><Relationship Id="rId4" Type="http://schemas.openxmlformats.org/officeDocument/2006/relationships/image" Target="../media/image166.png"/><Relationship Id="rId9" Type="http://schemas.openxmlformats.org/officeDocument/2006/relationships/image" Target="../media/image169.svg"/><Relationship Id="rId14" Type="http://schemas.openxmlformats.org/officeDocument/2006/relationships/image" Target="../media/image2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8" Type="http://schemas.openxmlformats.org/officeDocument/2006/relationships/image" Target="../media/image253.sv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101.xml"/><Relationship Id="rId6" Type="http://schemas.openxmlformats.org/officeDocument/2006/relationships/image" Target="../media/image251.svg"/><Relationship Id="rId5" Type="http://schemas.openxmlformats.org/officeDocument/2006/relationships/image" Target="../media/image250.png"/><Relationship Id="rId10" Type="http://schemas.microsoft.com/office/2007/relationships/hdphoto" Target="../media/hdphoto1.wdp"/><Relationship Id="rId4" Type="http://schemas.openxmlformats.org/officeDocument/2006/relationships/image" Target="../media/image249.svg"/><Relationship Id="rId9" Type="http://schemas.openxmlformats.org/officeDocument/2006/relationships/image" Target="../media/image254.png"/></Relationships>
</file>

<file path=ppt/slides/_rels/slide39.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255.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58.png"/><Relationship Id="rId5" Type="http://schemas.openxmlformats.org/officeDocument/2006/relationships/image" Target="../media/image257.jpeg"/><Relationship Id="rId4" Type="http://schemas.openxmlformats.org/officeDocument/2006/relationships/image" Target="../media/image256.jpeg"/><Relationship Id="rId9" Type="http://schemas.openxmlformats.org/officeDocument/2006/relationships/image" Target="../media/image199.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9.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106.xml"/><Relationship Id="rId6" Type="http://schemas.openxmlformats.org/officeDocument/2006/relationships/image" Target="../media/image64.png"/><Relationship Id="rId11" Type="http://schemas.openxmlformats.org/officeDocument/2006/relationships/image" Target="../media/image67.svg"/><Relationship Id="rId5" Type="http://schemas.openxmlformats.org/officeDocument/2006/relationships/image" Target="../media/image63.svg"/><Relationship Id="rId10" Type="http://schemas.openxmlformats.org/officeDocument/2006/relationships/image" Target="../media/image66.png"/><Relationship Id="rId4" Type="http://schemas.openxmlformats.org/officeDocument/2006/relationships/image" Target="../media/image62.png"/><Relationship Id="rId9" Type="http://schemas.openxmlformats.org/officeDocument/2006/relationships/image" Target="../media/image49.svg"/></Relationships>
</file>

<file path=ppt/slides/_rels/slide40.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svg"/><Relationship Id="rId3" Type="http://schemas.openxmlformats.org/officeDocument/2006/relationships/image" Target="../media/image259.jpeg"/><Relationship Id="rId7" Type="http://schemas.openxmlformats.org/officeDocument/2006/relationships/image" Target="../media/image57.svg"/><Relationship Id="rId12" Type="http://schemas.openxmlformats.org/officeDocument/2006/relationships/image" Target="../media/image26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265.svg"/><Relationship Id="rId5" Type="http://schemas.openxmlformats.org/officeDocument/2006/relationships/image" Target="../media/image261.jpeg"/><Relationship Id="rId10" Type="http://schemas.openxmlformats.org/officeDocument/2006/relationships/image" Target="../media/image264.png"/><Relationship Id="rId4" Type="http://schemas.openxmlformats.org/officeDocument/2006/relationships/image" Target="../media/image260.jpeg"/><Relationship Id="rId9" Type="http://schemas.openxmlformats.org/officeDocument/2006/relationships/image" Target="../media/image263.svg"/></Relationships>
</file>

<file path=ppt/slides/_rels/slide4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47.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1.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69.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83.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82.svg"/><Relationship Id="rId2" Type="http://schemas.openxmlformats.org/officeDocument/2006/relationships/notesSlide" Target="../notesSlides/notesSlide3.xml"/><Relationship Id="rId16" Type="http://schemas.openxmlformats.org/officeDocument/2006/relationships/image" Target="../media/image80.svg"/><Relationship Id="rId1" Type="http://schemas.openxmlformats.org/officeDocument/2006/relationships/slideLayout" Target="../slideLayouts/slideLayout8.xml"/><Relationship Id="rId6" Type="http://schemas.openxmlformats.org/officeDocument/2006/relationships/image" Target="../media/image88.svg"/><Relationship Id="rId11" Type="http://schemas.openxmlformats.org/officeDocument/2006/relationships/image" Target="../media/image81.png"/><Relationship Id="rId5" Type="http://schemas.openxmlformats.org/officeDocument/2006/relationships/image" Target="../media/image87.png"/><Relationship Id="rId15" Type="http://schemas.openxmlformats.org/officeDocument/2006/relationships/image" Target="../media/image79.png"/><Relationship Id="rId10" Type="http://schemas.openxmlformats.org/officeDocument/2006/relationships/image" Target="../media/image76.svg"/><Relationship Id="rId4" Type="http://schemas.openxmlformats.org/officeDocument/2006/relationships/image" Target="../media/image86.svg"/><Relationship Id="rId9" Type="http://schemas.openxmlformats.org/officeDocument/2006/relationships/image" Target="../media/image75.png"/><Relationship Id="rId14" Type="http://schemas.openxmlformats.org/officeDocument/2006/relationships/image" Target="../media/image8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2C8B012-44ED-F873-F23F-3320C3610E18}"/>
              </a:ext>
            </a:extLst>
          </p:cNvPr>
          <p:cNvSpPr>
            <a:spLocks noGrp="1"/>
          </p:cNvSpPr>
          <p:nvPr>
            <p:ph type="ctrTitle"/>
          </p:nvPr>
        </p:nvSpPr>
        <p:spPr>
          <a:xfrm>
            <a:off x="1200150" y="2060575"/>
            <a:ext cx="9791700" cy="1588861"/>
          </a:xfrm>
        </p:spPr>
        <p:txBody>
          <a:bodyPr/>
          <a:lstStyle/>
          <a:p>
            <a:r>
              <a:rPr lang="fi-FI" dirty="0"/>
              <a:t>Tuotetiedon ja toimitusketjun digitalisoinnin kehityshanke</a:t>
            </a:r>
          </a:p>
        </p:txBody>
      </p:sp>
      <p:sp>
        <p:nvSpPr>
          <p:cNvPr id="3" name="Alaotsikko 2">
            <a:extLst>
              <a:ext uri="{FF2B5EF4-FFF2-40B4-BE49-F238E27FC236}">
                <a16:creationId xmlns:a16="http://schemas.microsoft.com/office/drawing/2014/main" id="{3E7FA25F-C61C-1231-9199-9BF192410004}"/>
              </a:ext>
            </a:extLst>
          </p:cNvPr>
          <p:cNvSpPr>
            <a:spLocks noGrp="1"/>
          </p:cNvSpPr>
          <p:nvPr>
            <p:ph type="subTitle" idx="1"/>
          </p:nvPr>
        </p:nvSpPr>
        <p:spPr>
          <a:xfrm>
            <a:off x="1198587" y="3576056"/>
            <a:ext cx="9793263" cy="864096"/>
          </a:xfrm>
        </p:spPr>
        <p:txBody>
          <a:bodyPr/>
          <a:lstStyle/>
          <a:p>
            <a:r>
              <a:rPr lang="fi-FI" noProof="0"/>
              <a:t>Tilauksesta suunniteltavat rakennustuotteet</a:t>
            </a:r>
          </a:p>
        </p:txBody>
      </p:sp>
      <p:sp>
        <p:nvSpPr>
          <p:cNvPr id="4" name="Päivämäärän paikkamerkki 3">
            <a:extLst>
              <a:ext uri="{FF2B5EF4-FFF2-40B4-BE49-F238E27FC236}">
                <a16:creationId xmlns:a16="http://schemas.microsoft.com/office/drawing/2014/main" id="{6728E811-FDD9-D8EC-36D7-412F8C25566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B10FEF-2EFD-4F38-B25A-28C2D5F87858}" type="datetime1">
              <a:rPr kumimoji="0" lang="fi-FI" sz="900" b="0" i="0" u="none" strike="noStrike" kern="1200" cap="none" spc="0" normalizeH="0" baseline="0" noProof="0" smtClean="0">
                <a:ln>
                  <a:noFill/>
                </a:ln>
                <a:no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noFill/>
              <a:effectLst/>
              <a:uLnTx/>
              <a:uFillTx/>
              <a:latin typeface="Avenir Next LT Pro"/>
              <a:ea typeface="+mn-ea"/>
              <a:cs typeface="+mn-cs"/>
            </a:endParaRPr>
          </a:p>
        </p:txBody>
      </p:sp>
      <p:sp>
        <p:nvSpPr>
          <p:cNvPr id="7" name="Tekstin paikkamerkki 6">
            <a:extLst>
              <a:ext uri="{FF2B5EF4-FFF2-40B4-BE49-F238E27FC236}">
                <a16:creationId xmlns:a16="http://schemas.microsoft.com/office/drawing/2014/main" id="{D3BD2B86-A174-80C8-CE12-AF49AEDBAE04}"/>
              </a:ext>
            </a:extLst>
          </p:cNvPr>
          <p:cNvSpPr>
            <a:spLocks noGrp="1"/>
          </p:cNvSpPr>
          <p:nvPr>
            <p:ph type="body" sz="quarter" idx="13"/>
          </p:nvPr>
        </p:nvSpPr>
        <p:spPr/>
        <p:txBody>
          <a:bodyPr/>
          <a:lstStyle/>
          <a:p>
            <a:r>
              <a:rPr lang="fi-FI"/>
              <a:t>2025-03-07 / Esityskalvosto</a:t>
            </a:r>
          </a:p>
        </p:txBody>
      </p:sp>
      <p:sp>
        <p:nvSpPr>
          <p:cNvPr id="8" name="Tekstin paikkamerkki 7">
            <a:extLst>
              <a:ext uri="{FF2B5EF4-FFF2-40B4-BE49-F238E27FC236}">
                <a16:creationId xmlns:a16="http://schemas.microsoft.com/office/drawing/2014/main" id="{54F32984-3A26-66B1-8E7B-E22CA888C9E0}"/>
              </a:ext>
            </a:extLst>
          </p:cNvPr>
          <p:cNvSpPr>
            <a:spLocks noGrp="1"/>
          </p:cNvSpPr>
          <p:nvPr>
            <p:ph type="body" sz="quarter" idx="14"/>
          </p:nvPr>
        </p:nvSpPr>
        <p:spPr/>
        <p:txBody>
          <a:bodyPr/>
          <a:lstStyle/>
          <a:p>
            <a:endParaRPr lang="fi-FI"/>
          </a:p>
        </p:txBody>
      </p:sp>
      <p:sp>
        <p:nvSpPr>
          <p:cNvPr id="11" name="Alaotsikko 2">
            <a:extLst>
              <a:ext uri="{FF2B5EF4-FFF2-40B4-BE49-F238E27FC236}">
                <a16:creationId xmlns:a16="http://schemas.microsoft.com/office/drawing/2014/main" id="{5AA9AB19-9241-84B2-0BCB-7343377F0CA1}"/>
              </a:ext>
            </a:extLst>
          </p:cNvPr>
          <p:cNvSpPr txBox="1">
            <a:spLocks/>
          </p:cNvSpPr>
          <p:nvPr/>
        </p:nvSpPr>
        <p:spPr>
          <a:xfrm>
            <a:off x="1198587" y="4553778"/>
            <a:ext cx="9791700" cy="864096"/>
          </a:xfrm>
          <a:prstGeom prst="rect">
            <a:avLst/>
          </a:prstGeom>
        </p:spPr>
        <p:txBody>
          <a:bodyPr vert="horz" wrap="square" lIns="0" tIns="0" rIns="0" bIns="0" rtlCol="0" anchor="t" anchorCtr="0">
            <a:noAutofit/>
          </a:bodyPr>
          <a:lstStyle>
            <a:lvl1pPr marL="0" indent="0" algn="l" defTabSz="914400" rtl="0" eaLnBrk="1" latinLnBrk="0" hangingPunct="1">
              <a:lnSpc>
                <a:spcPct val="100000"/>
              </a:lnSpc>
              <a:spcBef>
                <a:spcPts val="600"/>
              </a:spcBef>
              <a:buClr>
                <a:schemeClr val="accent1"/>
              </a:buClr>
              <a:buFont typeface="Arial" panose="020B0604020202020204" pitchFamily="34" charset="0"/>
              <a:buNone/>
              <a:defRPr sz="2800" kern="1200">
                <a:solidFill>
                  <a:schemeClr val="bg1"/>
                </a:solidFill>
                <a:latin typeface="+mn-lt"/>
                <a:ea typeface="+mn-ea"/>
                <a:cs typeface="+mn-cs"/>
              </a:defRPr>
            </a:lvl1pPr>
            <a:lvl2pPr marL="457200" indent="0" algn="ctr" defTabSz="914400" rtl="0" eaLnBrk="1" latinLnBrk="0" hangingPunct="1">
              <a:lnSpc>
                <a:spcPct val="100000"/>
              </a:lnSpc>
              <a:spcBef>
                <a:spcPts val="6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6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183858"/>
              </a:buClr>
              <a:buSzTx/>
              <a:buFont typeface="Arial" panose="020B0604020202020204" pitchFamily="34" charset="0"/>
              <a:buNone/>
              <a:tabLst/>
              <a:defRPr/>
            </a:pPr>
            <a:endParaRPr kumimoji="0" lang="fi-FI" sz="2800" b="0" i="0" u="none" strike="noStrike" kern="1200" cap="none" spc="0" normalizeH="0" baseline="0" noProof="0">
              <a:ln>
                <a:noFill/>
              </a:ln>
              <a:solidFill>
                <a:prstClr val="white"/>
              </a:solidFill>
              <a:effectLst/>
              <a:uLnTx/>
              <a:uFillTx/>
              <a:latin typeface="Avenir Next LT Pro Demi"/>
              <a:ea typeface="+mn-ea"/>
              <a:cs typeface="+mn-cs"/>
            </a:endParaRPr>
          </a:p>
          <a:p>
            <a:pPr marL="0" marR="0" lvl="0" indent="0" algn="l" defTabSz="914400" rtl="0" eaLnBrk="1" fontAlgn="auto" latinLnBrk="0" hangingPunct="1">
              <a:lnSpc>
                <a:spcPct val="100000"/>
              </a:lnSpc>
              <a:spcBef>
                <a:spcPts val="600"/>
              </a:spcBef>
              <a:spcAft>
                <a:spcPts val="0"/>
              </a:spcAft>
              <a:buClr>
                <a:srgbClr val="183858"/>
              </a:buClr>
              <a:buSzTx/>
              <a:buFont typeface="Arial" panose="020B0604020202020204" pitchFamily="34" charset="0"/>
              <a:buNone/>
              <a:tabLst/>
              <a:defRPr/>
            </a:pPr>
            <a:r>
              <a:rPr kumimoji="0" lang="fi-FI" sz="2800" b="0" i="0" u="none" strike="noStrike" kern="1200" cap="none" spc="0" normalizeH="0" baseline="0" noProof="0">
                <a:ln>
                  <a:noFill/>
                </a:ln>
                <a:solidFill>
                  <a:prstClr val="white"/>
                </a:solidFill>
                <a:effectLst/>
                <a:uLnTx/>
                <a:uFillTx/>
                <a:latin typeface="Avenir Next LT Pro Demi"/>
                <a:ea typeface="+mn-ea"/>
                <a:cs typeface="+mn-cs"/>
              </a:rPr>
              <a:t>Betonielementtitoimitusketju-työryhmä, BETK</a:t>
            </a:r>
          </a:p>
        </p:txBody>
      </p:sp>
      <p:grpSp>
        <p:nvGrpSpPr>
          <p:cNvPr id="17" name="Ryhmä 16">
            <a:extLst>
              <a:ext uri="{FF2B5EF4-FFF2-40B4-BE49-F238E27FC236}">
                <a16:creationId xmlns:a16="http://schemas.microsoft.com/office/drawing/2014/main" id="{1A8980AD-7B0B-C272-60C9-C628184C86CA}"/>
              </a:ext>
            </a:extLst>
          </p:cNvPr>
          <p:cNvGrpSpPr/>
          <p:nvPr/>
        </p:nvGrpSpPr>
        <p:grpSpPr>
          <a:xfrm>
            <a:off x="10442706" y="4352284"/>
            <a:ext cx="973687" cy="1065590"/>
            <a:chOff x="9786097" y="4942002"/>
            <a:chExt cx="533400" cy="763904"/>
          </a:xfrm>
        </p:grpSpPr>
        <p:sp>
          <p:nvSpPr>
            <p:cNvPr id="18" name="Vapaamuotoinen: Muoto 17">
              <a:extLst>
                <a:ext uri="{FF2B5EF4-FFF2-40B4-BE49-F238E27FC236}">
                  <a16:creationId xmlns:a16="http://schemas.microsoft.com/office/drawing/2014/main" id="{689A4296-514B-3F0B-5727-857273C45E99}"/>
                </a:ext>
              </a:extLst>
            </p:cNvPr>
            <p:cNvSpPr/>
            <p:nvPr/>
          </p:nvSpPr>
          <p:spPr>
            <a:xfrm>
              <a:off x="9786097" y="4943907"/>
              <a:ext cx="57150" cy="761999"/>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Vapaamuotoinen: Muoto 18">
              <a:extLst>
                <a:ext uri="{FF2B5EF4-FFF2-40B4-BE49-F238E27FC236}">
                  <a16:creationId xmlns:a16="http://schemas.microsoft.com/office/drawing/2014/main" id="{B819ED37-0DAA-B139-D5EF-4306B5897660}"/>
                </a:ext>
              </a:extLst>
            </p:cNvPr>
            <p:cNvSpPr/>
            <p:nvPr/>
          </p:nvSpPr>
          <p:spPr>
            <a:xfrm>
              <a:off x="9881347" y="4942002"/>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blipFill>
              <a:blip r:embed="rId3"/>
              <a:stretch>
                <a:fillRect/>
              </a:stretch>
            </a:bli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73" name="Ryhmä 72">
            <a:extLst>
              <a:ext uri="{FF2B5EF4-FFF2-40B4-BE49-F238E27FC236}">
                <a16:creationId xmlns:a16="http://schemas.microsoft.com/office/drawing/2014/main" id="{67D4EBC6-B9DB-A36C-7F9A-B23FABA373BE}"/>
              </a:ext>
            </a:extLst>
          </p:cNvPr>
          <p:cNvGrpSpPr/>
          <p:nvPr/>
        </p:nvGrpSpPr>
        <p:grpSpPr>
          <a:xfrm>
            <a:off x="9725221" y="4241985"/>
            <a:ext cx="689387" cy="1487682"/>
            <a:chOff x="8674541" y="4219495"/>
            <a:chExt cx="689387" cy="1487682"/>
          </a:xfrm>
        </p:grpSpPr>
        <p:sp>
          <p:nvSpPr>
            <p:cNvPr id="72" name="Vapaamuotoinen: Muoto 71">
              <a:extLst>
                <a:ext uri="{FF2B5EF4-FFF2-40B4-BE49-F238E27FC236}">
                  <a16:creationId xmlns:a16="http://schemas.microsoft.com/office/drawing/2014/main" id="{2E11C659-5461-A391-F6EE-3E69E2579A60}"/>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0" name="Vapaamuotoinen: Muoto 69">
              <a:extLst>
                <a:ext uri="{FF2B5EF4-FFF2-40B4-BE49-F238E27FC236}">
                  <a16:creationId xmlns:a16="http://schemas.microsoft.com/office/drawing/2014/main" id="{5D582AE3-961E-666E-3505-D547979A1E33}"/>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55" name="Ryhmä 54">
              <a:extLst>
                <a:ext uri="{FF2B5EF4-FFF2-40B4-BE49-F238E27FC236}">
                  <a16:creationId xmlns:a16="http://schemas.microsoft.com/office/drawing/2014/main" id="{ADD0CD1E-B46F-1F61-23A5-EEDE764C7CA5}"/>
                </a:ext>
              </a:extLst>
            </p:cNvPr>
            <p:cNvGrpSpPr/>
            <p:nvPr/>
          </p:nvGrpSpPr>
          <p:grpSpPr>
            <a:xfrm>
              <a:off x="8674541" y="4219495"/>
              <a:ext cx="689387" cy="1487682"/>
              <a:chOff x="4132250" y="4688434"/>
              <a:chExt cx="509733" cy="1177642"/>
            </a:xfrm>
          </p:grpSpPr>
          <p:sp>
            <p:nvSpPr>
              <p:cNvPr id="56" name="Vapaamuotoinen: Muoto 55">
                <a:extLst>
                  <a:ext uri="{FF2B5EF4-FFF2-40B4-BE49-F238E27FC236}">
                    <a16:creationId xmlns:a16="http://schemas.microsoft.com/office/drawing/2014/main" id="{E1A0B0EE-F97F-A051-B02B-D34345DE14EF}"/>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7" name="Vapaamuotoinen: Muoto 56">
                <a:extLst>
                  <a:ext uri="{FF2B5EF4-FFF2-40B4-BE49-F238E27FC236}">
                    <a16:creationId xmlns:a16="http://schemas.microsoft.com/office/drawing/2014/main" id="{C06DBFDF-A783-781B-CB34-A99F467FF49F}"/>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8" name="Kuva 45" descr="Palo mies mies tasaisella täytöllä">
                <a:extLst>
                  <a:ext uri="{FF2B5EF4-FFF2-40B4-BE49-F238E27FC236}">
                    <a16:creationId xmlns:a16="http://schemas.microsoft.com/office/drawing/2014/main" id="{4622B832-4BF5-6C80-695E-A736DD9A40A8}"/>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9" name="Vapaamuotoinen: Muoto 58">
                <a:extLst>
                  <a:ext uri="{FF2B5EF4-FFF2-40B4-BE49-F238E27FC236}">
                    <a16:creationId xmlns:a16="http://schemas.microsoft.com/office/drawing/2014/main" id="{7A132F40-D6B2-6A7E-B435-D4E5E8E9A6B9}"/>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0" name="Vapaamuotoinen: Muoto 59">
                <a:extLst>
                  <a:ext uri="{FF2B5EF4-FFF2-40B4-BE49-F238E27FC236}">
                    <a16:creationId xmlns:a16="http://schemas.microsoft.com/office/drawing/2014/main" id="{8B40EA6C-69CE-77BF-F228-A396287E5C72}"/>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1" name="Vapaamuotoinen: Muoto 60">
                <a:extLst>
                  <a:ext uri="{FF2B5EF4-FFF2-40B4-BE49-F238E27FC236}">
                    <a16:creationId xmlns:a16="http://schemas.microsoft.com/office/drawing/2014/main" id="{4448B1F4-9615-AAC6-06F6-8DBE946A4C1D}"/>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2" name="Vapaamuotoinen: Muoto 61">
                <a:extLst>
                  <a:ext uri="{FF2B5EF4-FFF2-40B4-BE49-F238E27FC236}">
                    <a16:creationId xmlns:a16="http://schemas.microsoft.com/office/drawing/2014/main" id="{6BF106FF-8C22-DC00-0D78-F04FB763E3DF}"/>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3" name="Vapaamuotoinen: Muoto 62">
                <a:extLst>
                  <a:ext uri="{FF2B5EF4-FFF2-40B4-BE49-F238E27FC236}">
                    <a16:creationId xmlns:a16="http://schemas.microsoft.com/office/drawing/2014/main" id="{0388A2AC-5A6E-F1B8-886C-06ACEBDF9CBD}"/>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64" name="Kuva 63" descr="Saapas tasaisella täytöllä">
                <a:extLst>
                  <a:ext uri="{FF2B5EF4-FFF2-40B4-BE49-F238E27FC236}">
                    <a16:creationId xmlns:a16="http://schemas.microsoft.com/office/drawing/2014/main" id="{6672F85F-C75E-4947-1E7A-EEB73076B4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0102" y="5637529"/>
                <a:ext cx="245455" cy="228547"/>
              </a:xfrm>
              <a:prstGeom prst="rect">
                <a:avLst/>
              </a:prstGeom>
            </p:spPr>
          </p:pic>
          <p:pic>
            <p:nvPicPr>
              <p:cNvPr id="65" name="Kuva 64" descr="Saapas tasaisella täytöllä">
                <a:extLst>
                  <a:ext uri="{FF2B5EF4-FFF2-40B4-BE49-F238E27FC236}">
                    <a16:creationId xmlns:a16="http://schemas.microsoft.com/office/drawing/2014/main" id="{3A0D8739-9E6A-C483-F9DD-664EFB74C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140007" y="5637080"/>
                <a:ext cx="245455" cy="228547"/>
              </a:xfrm>
              <a:prstGeom prst="rect">
                <a:avLst/>
              </a:prstGeom>
            </p:spPr>
          </p:pic>
          <p:sp>
            <p:nvSpPr>
              <p:cNvPr id="66" name="Suorakulmio 65">
                <a:extLst>
                  <a:ext uri="{FF2B5EF4-FFF2-40B4-BE49-F238E27FC236}">
                    <a16:creationId xmlns:a16="http://schemas.microsoft.com/office/drawing/2014/main" id="{9C76609C-85B1-13CC-1DE5-0D608B83775F}"/>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7" name="Kuva 66" descr="Aurinkolasit tasaisella täytöllä">
                <a:extLst>
                  <a:ext uri="{FF2B5EF4-FFF2-40B4-BE49-F238E27FC236}">
                    <a16:creationId xmlns:a16="http://schemas.microsoft.com/office/drawing/2014/main" id="{AA165F6E-D0A6-8D57-90FC-467FCBEFD7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1187" y="4740703"/>
                <a:ext cx="208544" cy="194180"/>
              </a:xfrm>
              <a:prstGeom prst="rect">
                <a:avLst/>
              </a:prstGeom>
            </p:spPr>
          </p:pic>
        </p:grpSp>
      </p:grpSp>
    </p:spTree>
    <p:extLst>
      <p:ext uri="{BB962C8B-B14F-4D97-AF65-F5344CB8AC3E}">
        <p14:creationId xmlns:p14="http://schemas.microsoft.com/office/powerpoint/2010/main" val="416183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34AE8855-84C2-A0AF-21D1-E621716ECA35}"/>
            </a:ext>
          </a:extLst>
        </p:cNvPr>
        <p:cNvGrpSpPr/>
        <p:nvPr/>
      </p:nvGrpSpPr>
      <p:grpSpPr>
        <a:xfrm>
          <a:off x="0" y="0"/>
          <a:ext cx="0" cy="0"/>
          <a:chOff x="0" y="0"/>
          <a:chExt cx="0" cy="0"/>
        </a:xfrm>
      </p:grpSpPr>
      <p:pic>
        <p:nvPicPr>
          <p:cNvPr id="10" name="Sisällön paikkamerkki 9">
            <a:extLst>
              <a:ext uri="{FF2B5EF4-FFF2-40B4-BE49-F238E27FC236}">
                <a16:creationId xmlns:a16="http://schemas.microsoft.com/office/drawing/2014/main" id="{F9687D35-2750-4A4E-39B8-0193293BAB5B}"/>
              </a:ext>
            </a:extLst>
          </p:cNvPr>
          <p:cNvPicPr>
            <a:picLocks noGrp="1" noChangeAspect="1"/>
          </p:cNvPicPr>
          <p:nvPr>
            <p:ph sz="half" idx="1"/>
          </p:nvPr>
        </p:nvPicPr>
        <p:blipFill>
          <a:blip r:embed="rId3"/>
          <a:stretch>
            <a:fillRect/>
          </a:stretch>
        </p:blipFill>
        <p:spPr>
          <a:xfrm>
            <a:off x="6216651" y="-5956"/>
            <a:ext cx="5975349" cy="5204258"/>
          </a:xfrm>
          <a:prstGeom prst="rect">
            <a:avLst/>
          </a:prstGeom>
        </p:spPr>
      </p:pic>
      <p:pic>
        <p:nvPicPr>
          <p:cNvPr id="20" name="Kuva 19" descr="Kuva, joka sisältää kohteen teksti, diagrammi, mustavalkoinen, Suunnitelma&#10;&#10;Kuvaus luotu automaattisesti">
            <a:extLst>
              <a:ext uri="{FF2B5EF4-FFF2-40B4-BE49-F238E27FC236}">
                <a16:creationId xmlns:a16="http://schemas.microsoft.com/office/drawing/2014/main" id="{6F3F7DC8-0F8E-25E6-A41E-F3F7FC275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5004" y="3769808"/>
            <a:ext cx="6089455" cy="3094148"/>
          </a:xfrm>
          <a:prstGeom prst="rect">
            <a:avLst/>
          </a:prstGeom>
        </p:spPr>
      </p:pic>
      <p:sp>
        <p:nvSpPr>
          <p:cNvPr id="5" name="Päivämäärän paikkamerkki 4">
            <a:extLst>
              <a:ext uri="{FF2B5EF4-FFF2-40B4-BE49-F238E27FC236}">
                <a16:creationId xmlns:a16="http://schemas.microsoft.com/office/drawing/2014/main" id="{A63D54DA-727D-51A8-A174-CD82190EA8D3}"/>
              </a:ext>
            </a:extLst>
          </p:cNvPr>
          <p:cNvSpPr>
            <a:spLocks noGrp="1"/>
          </p:cNvSpPr>
          <p:nvPr>
            <p:ph type="dt" sz="half" idx="10"/>
          </p:nvPr>
        </p:nvSpPr>
        <p:spPr>
          <a:xfrm>
            <a:off x="839416" y="6381328"/>
            <a:ext cx="1224136"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EB958439-7D8D-4199-B468-27E28379EC90}"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6" name="Alatunnisteen paikkamerkki 5">
            <a:extLst>
              <a:ext uri="{FF2B5EF4-FFF2-40B4-BE49-F238E27FC236}">
                <a16:creationId xmlns:a16="http://schemas.microsoft.com/office/drawing/2014/main" id="{248EDC27-456D-0774-7B40-BF8A77269F14}"/>
              </a:ext>
            </a:extLst>
          </p:cNvPr>
          <p:cNvSpPr>
            <a:spLocks noGrp="1"/>
          </p:cNvSpPr>
          <p:nvPr>
            <p:ph type="ftr" sz="quarter" idx="11"/>
          </p:nvPr>
        </p:nvSpPr>
        <p:spPr>
          <a:xfrm>
            <a:off x="2063552" y="6381328"/>
            <a:ext cx="8928992" cy="143296"/>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7" name="Dian numeron paikkamerkki 6">
            <a:extLst>
              <a:ext uri="{FF2B5EF4-FFF2-40B4-BE49-F238E27FC236}">
                <a16:creationId xmlns:a16="http://schemas.microsoft.com/office/drawing/2014/main" id="{A606CE22-FF64-D385-CB37-5AA1091EDDDE}"/>
              </a:ext>
            </a:extLst>
          </p:cNvPr>
          <p:cNvSpPr>
            <a:spLocks noGrp="1"/>
          </p:cNvSpPr>
          <p:nvPr>
            <p:ph type="sldNum" sz="quarter" idx="12"/>
          </p:nvPr>
        </p:nvSpPr>
        <p:spPr>
          <a:xfrm>
            <a:off x="407988" y="6381328"/>
            <a:ext cx="431428"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10</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sp>
        <p:nvSpPr>
          <p:cNvPr id="2" name="Otsikko 1">
            <a:extLst>
              <a:ext uri="{FF2B5EF4-FFF2-40B4-BE49-F238E27FC236}">
                <a16:creationId xmlns:a16="http://schemas.microsoft.com/office/drawing/2014/main" id="{5276FA3A-FC0B-6584-E1A7-AD021947731F}"/>
              </a:ext>
            </a:extLst>
          </p:cNvPr>
          <p:cNvSpPr>
            <a:spLocks noGrp="1"/>
          </p:cNvSpPr>
          <p:nvPr>
            <p:ph type="title"/>
          </p:nvPr>
        </p:nvSpPr>
        <p:spPr>
          <a:xfrm>
            <a:off x="407988" y="334800"/>
            <a:ext cx="5688012" cy="1436220"/>
          </a:xfrm>
        </p:spPr>
        <p:txBody>
          <a:bodyPr wrap="square" anchor="t">
            <a:normAutofit/>
          </a:bodyPr>
          <a:lstStyle/>
          <a:p>
            <a:r>
              <a:rPr lang="fi-FI" err="1"/>
              <a:t>RT:n</a:t>
            </a:r>
            <a:r>
              <a:rPr lang="fi-FI"/>
              <a:t> esiselvitys betonielementti-toimitusketjun hallinnasta</a:t>
            </a:r>
          </a:p>
        </p:txBody>
      </p:sp>
      <p:pic>
        <p:nvPicPr>
          <p:cNvPr id="3" name="Sisällön paikkamerkki 7" descr="Kuva, joka sisältää kohteen kuvakaappaus, diagrammi, Suunnitelma, viiva&#10;&#10;Kuvaus luotu automaattisesti">
            <a:extLst>
              <a:ext uri="{FF2B5EF4-FFF2-40B4-BE49-F238E27FC236}">
                <a16:creationId xmlns:a16="http://schemas.microsoft.com/office/drawing/2014/main" id="{399A5DE1-AAD6-3A8F-58C1-3DC36E854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614" y="2629484"/>
            <a:ext cx="6030912" cy="1131006"/>
          </a:xfrm>
          <a:prstGeom prst="rect">
            <a:avLst/>
          </a:prstGeom>
        </p:spPr>
      </p:pic>
      <p:sp>
        <p:nvSpPr>
          <p:cNvPr id="25" name="Tekstiruutu 24">
            <a:extLst>
              <a:ext uri="{FF2B5EF4-FFF2-40B4-BE49-F238E27FC236}">
                <a16:creationId xmlns:a16="http://schemas.microsoft.com/office/drawing/2014/main" id="{CA869FBD-B1B3-6336-1C49-D3BCD5E2CF18}"/>
              </a:ext>
            </a:extLst>
          </p:cNvPr>
          <p:cNvSpPr txBox="1"/>
          <p:nvPr/>
        </p:nvSpPr>
        <p:spPr>
          <a:xfrm>
            <a:off x="407988" y="1481460"/>
            <a:ext cx="5310641"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i-FI" sz="1800" b="0" i="0" u="none" strike="noStrike" kern="1200" cap="none" spc="0" normalizeH="0" baseline="0" noProof="0">
                <a:ln>
                  <a:noFill/>
                </a:ln>
                <a:solidFill>
                  <a:prstClr val="black"/>
                </a:solidFill>
                <a:effectLst/>
                <a:uLnTx/>
                <a:uFillTx/>
                <a:latin typeface="Avenir Next LT Pro"/>
                <a:ea typeface="+mn-ea"/>
                <a:cs typeface="+mn-cs"/>
              </a:rPr>
              <a:t>BETK-projekti lähti käyntiin asiantuntijoista koostuneiden toimitusketjutyöpajojen kautta, jossa tavoitteena oli kartoittaa betonielementin (sandwich + väliseinäseinä) toimitusketjun nykyprosessia kattaen toimitusketjun vaiheet suunnittelusta asennusvaiheeseen, ja koota yhteen toimitusketjun eri osissa ilmeneviä ongelmia.</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i-FI" sz="1800" b="0" i="0" u="none" strike="noStrike" kern="1200" cap="none" spc="0" normalizeH="0" baseline="0" noProof="0">
                <a:ln>
                  <a:noFill/>
                </a:ln>
                <a:solidFill>
                  <a:prstClr val="black"/>
                </a:solidFill>
                <a:effectLst/>
                <a:uLnTx/>
                <a:uFillTx/>
                <a:latin typeface="Avenir Next LT Pro"/>
                <a:ea typeface="+mn-ea"/>
                <a:cs typeface="+mn-cs"/>
              </a:rPr>
              <a:t>Näissä työpajoissa kartoitettiin kukin prosessin vaihe ja siihen osallistuvat osapuolet, nykyiset tiedonvaihtomenetelmät ja -formaatit sekä kohdatut ongelmat.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venir Next LT Pro"/>
                <a:ea typeface="+mn-ea"/>
                <a:cs typeface="+mn-cs"/>
              </a:rPr>
              <a:t>Tärkeimmät havainnot liittyivät toimitusketjun eri vaiheiden väliseen tiedonkulkuun.</a:t>
            </a:r>
          </a:p>
        </p:txBody>
      </p:sp>
      <p:sp>
        <p:nvSpPr>
          <p:cNvPr id="4" name="Suorakulmio 3">
            <a:extLst>
              <a:ext uri="{FF2B5EF4-FFF2-40B4-BE49-F238E27FC236}">
                <a16:creationId xmlns:a16="http://schemas.microsoft.com/office/drawing/2014/main" id="{257F4AD5-957C-9D65-494A-82614BAEA44B}"/>
              </a:ext>
            </a:extLst>
          </p:cNvPr>
          <p:cNvSpPr/>
          <p:nvPr/>
        </p:nvSpPr>
        <p:spPr>
          <a:xfrm>
            <a:off x="6235700" y="4203700"/>
            <a:ext cx="920749"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Suorakulmio 7">
            <a:extLst>
              <a:ext uri="{FF2B5EF4-FFF2-40B4-BE49-F238E27FC236}">
                <a16:creationId xmlns:a16="http://schemas.microsoft.com/office/drawing/2014/main" id="{484291E2-A30A-AF69-7FB6-87141D303676}"/>
              </a:ext>
            </a:extLst>
          </p:cNvPr>
          <p:cNvSpPr/>
          <p:nvPr/>
        </p:nvSpPr>
        <p:spPr>
          <a:xfrm>
            <a:off x="7416798" y="6408540"/>
            <a:ext cx="927102" cy="373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Suorakulmio 8">
            <a:extLst>
              <a:ext uri="{FF2B5EF4-FFF2-40B4-BE49-F238E27FC236}">
                <a16:creationId xmlns:a16="http://schemas.microsoft.com/office/drawing/2014/main" id="{1568CD6A-25C9-E029-0E30-940AF12CC74E}"/>
              </a:ext>
            </a:extLst>
          </p:cNvPr>
          <p:cNvSpPr/>
          <p:nvPr/>
        </p:nvSpPr>
        <p:spPr>
          <a:xfrm>
            <a:off x="8555830" y="6432654"/>
            <a:ext cx="908297" cy="373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Suorakulmio 10">
            <a:extLst>
              <a:ext uri="{FF2B5EF4-FFF2-40B4-BE49-F238E27FC236}">
                <a16:creationId xmlns:a16="http://schemas.microsoft.com/office/drawing/2014/main" id="{B910A56D-D3D4-A87E-2D7A-6E483B5D73E1}"/>
              </a:ext>
            </a:extLst>
          </p:cNvPr>
          <p:cNvSpPr/>
          <p:nvPr/>
        </p:nvSpPr>
        <p:spPr>
          <a:xfrm>
            <a:off x="9698831" y="6281738"/>
            <a:ext cx="645319" cy="52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Tekstiruutu 11">
            <a:extLst>
              <a:ext uri="{FF2B5EF4-FFF2-40B4-BE49-F238E27FC236}">
                <a16:creationId xmlns:a16="http://schemas.microsoft.com/office/drawing/2014/main" id="{37C6539F-3BA8-DF4F-B851-CD55CC9361AF}"/>
              </a:ext>
            </a:extLst>
          </p:cNvPr>
          <p:cNvSpPr txBox="1"/>
          <p:nvPr/>
        </p:nvSpPr>
        <p:spPr>
          <a:xfrm>
            <a:off x="407988" y="5926422"/>
            <a:ext cx="5472112" cy="461665"/>
          </a:xfrm>
          <a:prstGeom prst="rect">
            <a:avLst/>
          </a:prstGeom>
          <a:noFill/>
        </p:spPr>
        <p:txBody>
          <a:bodyPr wrap="square">
            <a:spAutoFit/>
          </a:bodyPr>
          <a:lstStyle/>
          <a:p>
            <a:r>
              <a:rPr lang="fi-FI" sz="1200" i="1">
                <a:solidFill>
                  <a:schemeClr val="tx1">
                    <a:lumMod val="50000"/>
                    <a:lumOff val="50000"/>
                  </a:schemeClr>
                </a:solidFill>
                <a:latin typeface="Avenir Next LT Pro (Leipäteksti)"/>
              </a:rPr>
              <a:t>Lähde: Alaluusua, T. (2023) Digitaalinen tiedonhallinta tahtituotantoa hyödyntävän rakennushankkeen toimitusketjuissa</a:t>
            </a:r>
            <a:endParaRPr lang="fi-FI" sz="1400" i="1"/>
          </a:p>
        </p:txBody>
      </p:sp>
    </p:spTree>
    <p:extLst>
      <p:ext uri="{BB962C8B-B14F-4D97-AF65-F5344CB8AC3E}">
        <p14:creationId xmlns:p14="http://schemas.microsoft.com/office/powerpoint/2010/main" val="86464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E61DDFD8-504D-3279-F066-952802CCF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21BEC-1E25-93CF-11D2-6413EF808695}"/>
              </a:ext>
            </a:extLst>
          </p:cNvPr>
          <p:cNvSpPr>
            <a:spLocks noGrp="1"/>
          </p:cNvSpPr>
          <p:nvPr>
            <p:ph type="title"/>
          </p:nvPr>
        </p:nvSpPr>
        <p:spPr>
          <a:xfrm>
            <a:off x="407988" y="333376"/>
            <a:ext cx="11784012" cy="1010862"/>
          </a:xfrm>
        </p:spPr>
        <p:txBody>
          <a:bodyPr wrap="square" anchor="t">
            <a:noAutofit/>
          </a:bodyPr>
          <a:lstStyle/>
          <a:p>
            <a:pPr>
              <a:lnSpc>
                <a:spcPct val="80000"/>
              </a:lnSpc>
            </a:pPr>
            <a:r>
              <a:rPr lang="en-US"/>
              <a:t>Cause map </a:t>
            </a:r>
            <a:r>
              <a:rPr lang="en-US" err="1"/>
              <a:t>kaavio</a:t>
            </a:r>
            <a:r>
              <a:rPr lang="en-US"/>
              <a:t> </a:t>
            </a:r>
            <a:r>
              <a:rPr lang="en-US" err="1"/>
              <a:t>perustuen</a:t>
            </a:r>
            <a:r>
              <a:rPr lang="en-US"/>
              <a:t> </a:t>
            </a:r>
            <a:r>
              <a:rPr lang="en-US" err="1"/>
              <a:t>toimitusketjutyöpajan</a:t>
            </a:r>
            <a:r>
              <a:rPr lang="en-US"/>
              <a:t> </a:t>
            </a:r>
            <a:r>
              <a:rPr lang="en-US" err="1"/>
              <a:t>juurisyy</a:t>
            </a:r>
            <a:r>
              <a:rPr lang="en-US"/>
              <a:t> </a:t>
            </a:r>
            <a:r>
              <a:rPr lang="en-US" err="1"/>
              <a:t>analyysiin</a:t>
            </a:r>
            <a:endParaRPr lang="fi-FI" noProof="0"/>
          </a:p>
        </p:txBody>
      </p:sp>
      <p:sp>
        <p:nvSpPr>
          <p:cNvPr id="3" name="Date Placeholder 2">
            <a:extLst>
              <a:ext uri="{FF2B5EF4-FFF2-40B4-BE49-F238E27FC236}">
                <a16:creationId xmlns:a16="http://schemas.microsoft.com/office/drawing/2014/main" id="{0C881F4C-5C0C-58A6-4D3D-23A8522C22F3}"/>
              </a:ext>
            </a:extLst>
          </p:cNvPr>
          <p:cNvSpPr>
            <a:spLocks noGrp="1"/>
          </p:cNvSpPr>
          <p:nvPr>
            <p:ph type="dt" sz="half" idx="10"/>
          </p:nvPr>
        </p:nvSpPr>
        <p:spPr>
          <a:xfrm>
            <a:off x="839416" y="6381328"/>
            <a:ext cx="1224136"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72ECD10-AF2C-4B97-A687-E512D95FB879}"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1.10.2025</a:t>
            </a:fld>
            <a:endParaRPr kumimoji="0" lang="en-GB"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4" name="Footer Placeholder 3">
            <a:extLst>
              <a:ext uri="{FF2B5EF4-FFF2-40B4-BE49-F238E27FC236}">
                <a16:creationId xmlns:a16="http://schemas.microsoft.com/office/drawing/2014/main" id="{A05D0A09-46B2-8C42-3BB8-47A72692E927}"/>
              </a:ext>
            </a:extLst>
          </p:cNvPr>
          <p:cNvSpPr>
            <a:spLocks noGrp="1"/>
          </p:cNvSpPr>
          <p:nvPr>
            <p:ph type="ftr" sz="quarter" idx="11"/>
          </p:nvPr>
        </p:nvSpPr>
        <p:spPr>
          <a:xfrm>
            <a:off x="2063552" y="6381328"/>
            <a:ext cx="8928992" cy="143296"/>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183858"/>
                </a:solidFill>
                <a:effectLst/>
                <a:uLnTx/>
                <a:uFillTx/>
                <a:latin typeface="Avenir Next LT Pro"/>
                <a:ea typeface="+mn-ea"/>
                <a:cs typeface="+mn-cs"/>
              </a:rPr>
              <a:t>© Rakennusteollisuus RT</a:t>
            </a:r>
            <a:endParaRPr kumimoji="0" lang="en-GB"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Slide Number Placeholder 4">
            <a:extLst>
              <a:ext uri="{FF2B5EF4-FFF2-40B4-BE49-F238E27FC236}">
                <a16:creationId xmlns:a16="http://schemas.microsoft.com/office/drawing/2014/main" id="{740F1B68-BA93-4C51-9ED3-A3D058844FF2}"/>
              </a:ext>
            </a:extLst>
          </p:cNvPr>
          <p:cNvSpPr>
            <a:spLocks noGrp="1"/>
          </p:cNvSpPr>
          <p:nvPr>
            <p:ph type="sldNum" sz="quarter" idx="12"/>
          </p:nvPr>
        </p:nvSpPr>
        <p:spPr>
          <a:xfrm>
            <a:off x="407988" y="6381328"/>
            <a:ext cx="431428"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DFD61EF7-2460-4EE9-A031-27FEBC4F9A95}" type="slidenum">
              <a:rPr kumimoji="0" lang="en-GB"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11</a:t>
            </a:fld>
            <a:endParaRPr kumimoji="0" lang="en-GB" sz="900" b="0" i="0" u="none" strike="noStrike" kern="1200" cap="none" spc="0" normalizeH="0" baseline="0" noProof="0">
              <a:ln>
                <a:noFill/>
              </a:ln>
              <a:solidFill>
                <a:srgbClr val="183858"/>
              </a:solidFill>
              <a:effectLst/>
              <a:uLnTx/>
              <a:uFillTx/>
              <a:latin typeface="Avenir Next LT Pro Demi"/>
              <a:ea typeface="+mn-ea"/>
              <a:cs typeface="+mn-cs"/>
            </a:endParaRPr>
          </a:p>
        </p:txBody>
      </p:sp>
      <p:grpSp>
        <p:nvGrpSpPr>
          <p:cNvPr id="171" name="Ryhmä 170">
            <a:extLst>
              <a:ext uri="{FF2B5EF4-FFF2-40B4-BE49-F238E27FC236}">
                <a16:creationId xmlns:a16="http://schemas.microsoft.com/office/drawing/2014/main" id="{9303B6F7-6140-5399-AFC4-66D84E5D2486}"/>
              </a:ext>
            </a:extLst>
          </p:cNvPr>
          <p:cNvGrpSpPr/>
          <p:nvPr/>
        </p:nvGrpSpPr>
        <p:grpSpPr>
          <a:xfrm>
            <a:off x="639956" y="1167189"/>
            <a:ext cx="10935715" cy="5182980"/>
            <a:chOff x="209489" y="30823"/>
            <a:chExt cx="13209736" cy="6715377"/>
          </a:xfrm>
        </p:grpSpPr>
        <p:sp>
          <p:nvSpPr>
            <p:cNvPr id="172" name="Suorakulmio: Pyöristetyt kulmat 171">
              <a:extLst>
                <a:ext uri="{FF2B5EF4-FFF2-40B4-BE49-F238E27FC236}">
                  <a16:creationId xmlns:a16="http://schemas.microsoft.com/office/drawing/2014/main" id="{628B5DCB-E67B-C021-3A2F-0BB3891B1A5B}"/>
                </a:ext>
              </a:extLst>
            </p:cNvPr>
            <p:cNvSpPr/>
            <p:nvPr/>
          </p:nvSpPr>
          <p:spPr>
            <a:xfrm>
              <a:off x="3089498" y="1242920"/>
              <a:ext cx="1821779" cy="211718"/>
            </a:xfrm>
            <a:prstGeom prst="roundRect">
              <a:avLst>
                <a:gd name="adj" fmla="val 2942"/>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16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3" name="Nuoli: Oikea 172">
              <a:extLst>
                <a:ext uri="{FF2B5EF4-FFF2-40B4-BE49-F238E27FC236}">
                  <a16:creationId xmlns:a16="http://schemas.microsoft.com/office/drawing/2014/main" id="{86C7186C-2819-A4FE-14FC-4CE6CAF14277}"/>
                </a:ext>
              </a:extLst>
            </p:cNvPr>
            <p:cNvSpPr/>
            <p:nvPr/>
          </p:nvSpPr>
          <p:spPr>
            <a:xfrm>
              <a:off x="9622176" y="30823"/>
              <a:ext cx="3679749" cy="484632"/>
            </a:xfrm>
            <a:prstGeom prst="rightArrow">
              <a:avLst>
                <a:gd name="adj1" fmla="val 100000"/>
                <a:gd name="adj2" fmla="val 50000"/>
              </a:avLst>
            </a:prstGeom>
            <a:solidFill>
              <a:schemeClr val="tx1">
                <a:lumMod val="95000"/>
                <a:lumOff val="5000"/>
              </a:schemeClr>
            </a:solidFill>
            <a:ln w="31750">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lIns="324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white"/>
                  </a:solidFill>
                  <a:effectLst/>
                  <a:uLnTx/>
                  <a:uFillTx/>
                  <a:latin typeface="Avenir Next LT Pro"/>
                  <a:ea typeface="+mn-ea"/>
                  <a:cs typeface="+mn-cs"/>
                </a:rPr>
                <a:t>ASENNUS</a:t>
              </a:r>
            </a:p>
          </p:txBody>
        </p:sp>
        <p:sp>
          <p:nvSpPr>
            <p:cNvPr id="174" name="Nuoli: Oikea 173">
              <a:extLst>
                <a:ext uri="{FF2B5EF4-FFF2-40B4-BE49-F238E27FC236}">
                  <a16:creationId xmlns:a16="http://schemas.microsoft.com/office/drawing/2014/main" id="{886F5E5B-313E-D87A-B847-2661A551459D}"/>
                </a:ext>
              </a:extLst>
            </p:cNvPr>
            <p:cNvSpPr/>
            <p:nvPr/>
          </p:nvSpPr>
          <p:spPr>
            <a:xfrm>
              <a:off x="7639307" y="30823"/>
              <a:ext cx="2239723" cy="484632"/>
            </a:xfrm>
            <a:prstGeom prst="rightArrow">
              <a:avLst>
                <a:gd name="adj1" fmla="val 100000"/>
                <a:gd name="adj2" fmla="val 50000"/>
              </a:avLst>
            </a:prstGeom>
            <a:solidFill>
              <a:schemeClr val="tx1">
                <a:lumMod val="95000"/>
                <a:lumOff val="5000"/>
              </a:schemeClr>
            </a:solidFill>
            <a:ln w="31750">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lIns="288000" r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white"/>
                  </a:solidFill>
                  <a:effectLst/>
                  <a:uLnTx/>
                  <a:uFillTx/>
                  <a:latin typeface="Avenir Next LT Pro"/>
                  <a:ea typeface="+mn-ea"/>
                  <a:cs typeface="+mn-cs"/>
                </a:rPr>
                <a:t>TOIMITUS</a:t>
              </a:r>
            </a:p>
          </p:txBody>
        </p:sp>
        <p:sp>
          <p:nvSpPr>
            <p:cNvPr id="175" name="Nuoli: Oikea 174">
              <a:extLst>
                <a:ext uri="{FF2B5EF4-FFF2-40B4-BE49-F238E27FC236}">
                  <a16:creationId xmlns:a16="http://schemas.microsoft.com/office/drawing/2014/main" id="{4C9291FE-B904-F8E6-66D3-7D8E0DA58ED2}"/>
                </a:ext>
              </a:extLst>
            </p:cNvPr>
            <p:cNvSpPr/>
            <p:nvPr/>
          </p:nvSpPr>
          <p:spPr>
            <a:xfrm>
              <a:off x="5113528" y="30823"/>
              <a:ext cx="2782355" cy="484632"/>
            </a:xfrm>
            <a:prstGeom prst="rightArrow">
              <a:avLst>
                <a:gd name="adj1" fmla="val 100000"/>
                <a:gd name="adj2" fmla="val 50000"/>
              </a:avLst>
            </a:prstGeom>
            <a:solidFill>
              <a:schemeClr val="tx1">
                <a:lumMod val="95000"/>
                <a:lumOff val="5000"/>
              </a:schemeClr>
            </a:solidFill>
            <a:ln w="31750">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white"/>
                  </a:solidFill>
                  <a:effectLst/>
                  <a:uLnTx/>
                  <a:uFillTx/>
                  <a:latin typeface="Avenir Next LT Pro"/>
                  <a:ea typeface="+mn-ea"/>
                  <a:cs typeface="+mn-cs"/>
                </a:rPr>
                <a:t>VALMISTUS</a:t>
              </a:r>
            </a:p>
          </p:txBody>
        </p:sp>
        <p:sp>
          <p:nvSpPr>
            <p:cNvPr id="176" name="Nuoli: Oikea 175">
              <a:extLst>
                <a:ext uri="{FF2B5EF4-FFF2-40B4-BE49-F238E27FC236}">
                  <a16:creationId xmlns:a16="http://schemas.microsoft.com/office/drawing/2014/main" id="{D4CF7510-0A44-9EF9-645D-289DD0955A52}"/>
                </a:ext>
              </a:extLst>
            </p:cNvPr>
            <p:cNvSpPr/>
            <p:nvPr/>
          </p:nvSpPr>
          <p:spPr>
            <a:xfrm>
              <a:off x="2503481" y="30823"/>
              <a:ext cx="2855919" cy="484632"/>
            </a:xfrm>
            <a:prstGeom prst="rightArrow">
              <a:avLst>
                <a:gd name="adj1" fmla="val 100000"/>
                <a:gd name="adj2" fmla="val 50000"/>
              </a:avLst>
            </a:prstGeom>
            <a:solidFill>
              <a:schemeClr val="tx1">
                <a:lumMod val="95000"/>
                <a:lumOff val="5000"/>
              </a:schemeClr>
            </a:solidFill>
            <a:ln w="31750">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lIns="32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white"/>
                  </a:solidFill>
                  <a:effectLst/>
                  <a:uLnTx/>
                  <a:uFillTx/>
                  <a:latin typeface="Avenir Next LT Pro"/>
                  <a:ea typeface="+mn-ea"/>
                  <a:cs typeface="+mn-cs"/>
                </a:rPr>
                <a:t>HANKINTA</a:t>
              </a:r>
            </a:p>
          </p:txBody>
        </p:sp>
        <p:sp>
          <p:nvSpPr>
            <p:cNvPr id="177" name="Suorakulmio: Pyöristetyt kulmat 176">
              <a:extLst>
                <a:ext uri="{FF2B5EF4-FFF2-40B4-BE49-F238E27FC236}">
                  <a16:creationId xmlns:a16="http://schemas.microsoft.com/office/drawing/2014/main" id="{F2C6D23A-548E-E5E3-7480-4C243ECFBB98}"/>
                </a:ext>
              </a:extLst>
            </p:cNvPr>
            <p:cNvSpPr/>
            <p:nvPr/>
          </p:nvSpPr>
          <p:spPr>
            <a:xfrm>
              <a:off x="12439311" y="743692"/>
              <a:ext cx="979914" cy="60890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Asennus-ongelma</a:t>
              </a:r>
            </a:p>
          </p:txBody>
        </p:sp>
        <p:sp>
          <p:nvSpPr>
            <p:cNvPr id="178" name="Suorakulmio: Pyöristetyt kulmat 177">
              <a:extLst>
                <a:ext uri="{FF2B5EF4-FFF2-40B4-BE49-F238E27FC236}">
                  <a16:creationId xmlns:a16="http://schemas.microsoft.com/office/drawing/2014/main" id="{7866CE6D-2199-D2F9-DCD7-E14A9C5CD529}"/>
                </a:ext>
              </a:extLst>
            </p:cNvPr>
            <p:cNvSpPr/>
            <p:nvPr/>
          </p:nvSpPr>
          <p:spPr>
            <a:xfrm rot="5400000">
              <a:off x="632883" y="4469652"/>
              <a:ext cx="488490" cy="1335277"/>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Lähtötietojen puutteet</a:t>
              </a:r>
            </a:p>
          </p:txBody>
        </p:sp>
        <p:sp>
          <p:nvSpPr>
            <p:cNvPr id="179" name="Suorakulmio: Pyöristetyt kulmat 178">
              <a:extLst>
                <a:ext uri="{FF2B5EF4-FFF2-40B4-BE49-F238E27FC236}">
                  <a16:creationId xmlns:a16="http://schemas.microsoft.com/office/drawing/2014/main" id="{F0BEE35A-E759-10F6-630E-B88F3F3AC5C8}"/>
                </a:ext>
              </a:extLst>
            </p:cNvPr>
            <p:cNvSpPr/>
            <p:nvPr/>
          </p:nvSpPr>
          <p:spPr>
            <a:xfrm>
              <a:off x="1041402" y="3581435"/>
              <a:ext cx="1347780" cy="731707"/>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Puutteelliset/ virheelliset suunnitelmat</a:t>
              </a:r>
            </a:p>
          </p:txBody>
        </p:sp>
        <p:sp>
          <p:nvSpPr>
            <p:cNvPr id="180" name="Suorakulmio: Pyöristetyt kulmat 179">
              <a:extLst>
                <a:ext uri="{FF2B5EF4-FFF2-40B4-BE49-F238E27FC236}">
                  <a16:creationId xmlns:a16="http://schemas.microsoft.com/office/drawing/2014/main" id="{9FD97D40-7788-D6DE-5B13-E053997910C0}"/>
                </a:ext>
              </a:extLst>
            </p:cNvPr>
            <p:cNvSpPr/>
            <p:nvPr/>
          </p:nvSpPr>
          <p:spPr>
            <a:xfrm>
              <a:off x="231079" y="954724"/>
              <a:ext cx="2060699" cy="634273"/>
            </a:xfrm>
            <a:prstGeom prst="roundRect">
              <a:avLst>
                <a:gd name="adj" fmla="val 2942"/>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Suunnitelmamuutosten tiedonvaihdon haasteet</a:t>
              </a:r>
            </a:p>
          </p:txBody>
        </p:sp>
        <p:sp>
          <p:nvSpPr>
            <p:cNvPr id="181" name="Nuoli: Oikea 180">
              <a:extLst>
                <a:ext uri="{FF2B5EF4-FFF2-40B4-BE49-F238E27FC236}">
                  <a16:creationId xmlns:a16="http://schemas.microsoft.com/office/drawing/2014/main" id="{9C6779AF-A1BA-0762-1B53-4C647E880786}"/>
                </a:ext>
              </a:extLst>
            </p:cNvPr>
            <p:cNvSpPr/>
            <p:nvPr/>
          </p:nvSpPr>
          <p:spPr>
            <a:xfrm>
              <a:off x="223574" y="30823"/>
              <a:ext cx="2563147" cy="484632"/>
            </a:xfrm>
            <a:prstGeom prst="rightArrow">
              <a:avLst>
                <a:gd name="adj1" fmla="val 100000"/>
                <a:gd name="adj2" fmla="val 50000"/>
              </a:avLst>
            </a:prstGeom>
            <a:solidFill>
              <a:schemeClr val="tx1">
                <a:lumMod val="95000"/>
                <a:lumOff val="5000"/>
              </a:schemeClr>
            </a:solidFill>
            <a:ln w="31750">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white"/>
                  </a:solidFill>
                  <a:effectLst/>
                  <a:uLnTx/>
                  <a:uFillTx/>
                  <a:latin typeface="Avenir Next LT Pro"/>
                  <a:ea typeface="+mn-ea"/>
                  <a:cs typeface="+mn-cs"/>
                </a:rPr>
                <a:t>SUUNNITTELU</a:t>
              </a:r>
            </a:p>
          </p:txBody>
        </p:sp>
        <p:sp>
          <p:nvSpPr>
            <p:cNvPr id="182" name="Suorakulmio: Pyöristetyt kulmat 181">
              <a:extLst>
                <a:ext uri="{FF2B5EF4-FFF2-40B4-BE49-F238E27FC236}">
                  <a16:creationId xmlns:a16="http://schemas.microsoft.com/office/drawing/2014/main" id="{6D1BF640-C444-DED4-6A72-A200A8EF4C56}"/>
                </a:ext>
              </a:extLst>
            </p:cNvPr>
            <p:cNvSpPr/>
            <p:nvPr/>
          </p:nvSpPr>
          <p:spPr>
            <a:xfrm>
              <a:off x="2851843" y="3120271"/>
              <a:ext cx="2060698" cy="105017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Laadittu tuotantoaikataulu liian tiukka</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100" b="0" i="0" u="none" strike="noStrike" kern="1200" cap="none" spc="0" normalizeH="0" baseline="0" noProof="0">
                  <a:ln>
                    <a:noFill/>
                  </a:ln>
                  <a:solidFill>
                    <a:prstClr val="black"/>
                  </a:solidFill>
                  <a:effectLst/>
                  <a:uLnTx/>
                  <a:uFillTx/>
                  <a:latin typeface="Avenir Next LT Pro"/>
                  <a:ea typeface="+mn-ea"/>
                  <a:cs typeface="+mn-cs"/>
                </a:rPr>
                <a:t>(Elementtitehdas ei pysty toimittamaan elementtejä)</a:t>
              </a:r>
              <a:endParaRPr kumimoji="0" lang="fi-FI"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3" name="Suorakulmio: Pyöristetyt kulmat 182">
              <a:extLst>
                <a:ext uri="{FF2B5EF4-FFF2-40B4-BE49-F238E27FC236}">
                  <a16:creationId xmlns:a16="http://schemas.microsoft.com/office/drawing/2014/main" id="{C2DB0421-19AE-9462-A201-C1853EBA5265}"/>
                </a:ext>
              </a:extLst>
            </p:cNvPr>
            <p:cNvSpPr/>
            <p:nvPr/>
          </p:nvSpPr>
          <p:spPr>
            <a:xfrm>
              <a:off x="10135581" y="714598"/>
              <a:ext cx="1635080" cy="67327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Viallinen/ Vaurioitunut elementti</a:t>
              </a:r>
            </a:p>
          </p:txBody>
        </p:sp>
        <p:sp>
          <p:nvSpPr>
            <p:cNvPr id="184" name="Suorakulmio: Pyöristetyt kulmat 183">
              <a:extLst>
                <a:ext uri="{FF2B5EF4-FFF2-40B4-BE49-F238E27FC236}">
                  <a16:creationId xmlns:a16="http://schemas.microsoft.com/office/drawing/2014/main" id="{34C53B02-F2EA-7A03-C526-1296F1F81D01}"/>
                </a:ext>
              </a:extLst>
            </p:cNvPr>
            <p:cNvSpPr/>
            <p:nvPr/>
          </p:nvSpPr>
          <p:spPr>
            <a:xfrm>
              <a:off x="10138830" y="1528124"/>
              <a:ext cx="2497670" cy="360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Tuotantotekniset ongelmat</a:t>
              </a:r>
            </a:p>
          </p:txBody>
        </p:sp>
        <p:sp>
          <p:nvSpPr>
            <p:cNvPr id="185" name="Suorakulmio: Pyöristetyt kulmat 184">
              <a:extLst>
                <a:ext uri="{FF2B5EF4-FFF2-40B4-BE49-F238E27FC236}">
                  <a16:creationId xmlns:a16="http://schemas.microsoft.com/office/drawing/2014/main" id="{2939B4FC-C4BE-4D03-17E4-85145E7D93DB}"/>
                </a:ext>
              </a:extLst>
            </p:cNvPr>
            <p:cNvSpPr/>
            <p:nvPr/>
          </p:nvSpPr>
          <p:spPr>
            <a:xfrm>
              <a:off x="10160691" y="5475270"/>
              <a:ext cx="2489492" cy="459416"/>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Pitkäkestoinen varastointi työmaalla</a:t>
              </a:r>
            </a:p>
          </p:txBody>
        </p:sp>
        <p:sp>
          <p:nvSpPr>
            <p:cNvPr id="186" name="Suorakulmio: Pyöristetyt kulmat 185">
              <a:extLst>
                <a:ext uri="{FF2B5EF4-FFF2-40B4-BE49-F238E27FC236}">
                  <a16:creationId xmlns:a16="http://schemas.microsoft.com/office/drawing/2014/main" id="{38BCCA82-D318-8F69-7664-8B8BDF3729A0}"/>
                </a:ext>
              </a:extLst>
            </p:cNvPr>
            <p:cNvSpPr/>
            <p:nvPr/>
          </p:nvSpPr>
          <p:spPr>
            <a:xfrm>
              <a:off x="10146290" y="2030287"/>
              <a:ext cx="2477747" cy="46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Puutteellinen vastaanotto-tarkastus</a:t>
              </a:r>
            </a:p>
          </p:txBody>
        </p:sp>
        <p:sp>
          <p:nvSpPr>
            <p:cNvPr id="187" name="Suorakulmio: Pyöristetyt kulmat 186">
              <a:extLst>
                <a:ext uri="{FF2B5EF4-FFF2-40B4-BE49-F238E27FC236}">
                  <a16:creationId xmlns:a16="http://schemas.microsoft.com/office/drawing/2014/main" id="{C6910AE4-35A9-0B38-2465-2EDFB45728FB}"/>
                </a:ext>
              </a:extLst>
            </p:cNvPr>
            <p:cNvSpPr/>
            <p:nvPr/>
          </p:nvSpPr>
          <p:spPr>
            <a:xfrm>
              <a:off x="10169067" y="3644779"/>
              <a:ext cx="2464513" cy="46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Asennusvaiheen tilannekuvan puute</a:t>
              </a:r>
            </a:p>
          </p:txBody>
        </p:sp>
        <p:sp>
          <p:nvSpPr>
            <p:cNvPr id="188" name="Suorakulmio: Pyöristetyt kulmat 187">
              <a:extLst>
                <a:ext uri="{FF2B5EF4-FFF2-40B4-BE49-F238E27FC236}">
                  <a16:creationId xmlns:a16="http://schemas.microsoft.com/office/drawing/2014/main" id="{0247ED5C-5F2D-6E5B-7EC0-F2B00B1F4A60}"/>
                </a:ext>
              </a:extLst>
            </p:cNvPr>
            <p:cNvSpPr/>
            <p:nvPr/>
          </p:nvSpPr>
          <p:spPr>
            <a:xfrm>
              <a:off x="10160691" y="2640451"/>
              <a:ext cx="2473699" cy="360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Vikatietojen kirjausongelmat</a:t>
              </a:r>
            </a:p>
          </p:txBody>
        </p:sp>
        <p:sp>
          <p:nvSpPr>
            <p:cNvPr id="189" name="Suorakulmio: Pyöristetyt kulmat 188">
              <a:extLst>
                <a:ext uri="{FF2B5EF4-FFF2-40B4-BE49-F238E27FC236}">
                  <a16:creationId xmlns:a16="http://schemas.microsoft.com/office/drawing/2014/main" id="{4F77DB24-7773-49B6-C817-5300E41A7475}"/>
                </a:ext>
              </a:extLst>
            </p:cNvPr>
            <p:cNvSpPr/>
            <p:nvPr/>
          </p:nvSpPr>
          <p:spPr>
            <a:xfrm>
              <a:off x="10160690" y="4254943"/>
              <a:ext cx="2489329" cy="46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Toimitettu väärä/toisen kohteen elementti</a:t>
              </a:r>
            </a:p>
          </p:txBody>
        </p:sp>
        <p:sp>
          <p:nvSpPr>
            <p:cNvPr id="190" name="Suorakulmio: Pyöristetyt kulmat 189">
              <a:extLst>
                <a:ext uri="{FF2B5EF4-FFF2-40B4-BE49-F238E27FC236}">
                  <a16:creationId xmlns:a16="http://schemas.microsoft.com/office/drawing/2014/main" id="{ADFCE3AF-7059-AA36-434E-5B996564527A}"/>
                </a:ext>
              </a:extLst>
            </p:cNvPr>
            <p:cNvSpPr/>
            <p:nvPr/>
          </p:nvSpPr>
          <p:spPr>
            <a:xfrm>
              <a:off x="10160691" y="4865107"/>
              <a:ext cx="2489492" cy="46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Elementtiä ei löydetä/tunnisteta työmaalla</a:t>
              </a:r>
            </a:p>
          </p:txBody>
        </p:sp>
        <p:cxnSp>
          <p:nvCxnSpPr>
            <p:cNvPr id="191" name="Yhdistin: Kulma 190">
              <a:extLst>
                <a:ext uri="{FF2B5EF4-FFF2-40B4-BE49-F238E27FC236}">
                  <a16:creationId xmlns:a16="http://schemas.microsoft.com/office/drawing/2014/main" id="{7582F4BD-CE72-222B-DD95-7F9E8957D94F}"/>
                </a:ext>
              </a:extLst>
            </p:cNvPr>
            <p:cNvCxnSpPr>
              <a:cxnSpLocks/>
              <a:stCxn id="237" idx="1"/>
              <a:endCxn id="210" idx="3"/>
            </p:cNvCxnSpPr>
            <p:nvPr/>
          </p:nvCxnSpPr>
          <p:spPr>
            <a:xfrm rot="10800000" flipV="1">
              <a:off x="2380680" y="1275392"/>
              <a:ext cx="472428" cy="5071706"/>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cxnSp>
          <p:nvCxnSpPr>
            <p:cNvPr id="192" name="Yhdistin: Kulma 191">
              <a:extLst>
                <a:ext uri="{FF2B5EF4-FFF2-40B4-BE49-F238E27FC236}">
                  <a16:creationId xmlns:a16="http://schemas.microsoft.com/office/drawing/2014/main" id="{68BB35BE-B746-A643-595F-9A329F3BAA03}"/>
                </a:ext>
              </a:extLst>
            </p:cNvPr>
            <p:cNvCxnSpPr>
              <a:cxnSpLocks/>
              <a:stCxn id="237" idx="1"/>
              <a:endCxn id="179" idx="3"/>
            </p:cNvCxnSpPr>
            <p:nvPr/>
          </p:nvCxnSpPr>
          <p:spPr>
            <a:xfrm rot="10800000" flipV="1">
              <a:off x="2389182" y="1275391"/>
              <a:ext cx="463926" cy="2671897"/>
            </a:xfrm>
            <a:prstGeom prst="bentConnector3">
              <a:avLst>
                <a:gd name="adj1" fmla="val 50684"/>
              </a:avLst>
            </a:prstGeom>
            <a:ln w="25400">
              <a:tailEnd type="triangle"/>
            </a:ln>
          </p:spPr>
          <p:style>
            <a:lnRef idx="1">
              <a:schemeClr val="dk1"/>
            </a:lnRef>
            <a:fillRef idx="0">
              <a:schemeClr val="dk1"/>
            </a:fillRef>
            <a:effectRef idx="0">
              <a:schemeClr val="dk1"/>
            </a:effectRef>
            <a:fontRef idx="minor">
              <a:schemeClr val="tx1"/>
            </a:fontRef>
          </p:style>
        </p:cxnSp>
        <p:sp>
          <p:nvSpPr>
            <p:cNvPr id="193" name="Suorakulmio: Pyöristetyt kulmat 192">
              <a:extLst>
                <a:ext uri="{FF2B5EF4-FFF2-40B4-BE49-F238E27FC236}">
                  <a16:creationId xmlns:a16="http://schemas.microsoft.com/office/drawing/2014/main" id="{22B5BF8D-E21A-720F-3D99-5EFE4CD12BD8}"/>
                </a:ext>
              </a:extLst>
            </p:cNvPr>
            <p:cNvSpPr/>
            <p:nvPr/>
          </p:nvSpPr>
          <p:spPr>
            <a:xfrm>
              <a:off x="2853107" y="4512559"/>
              <a:ext cx="2058170" cy="950211"/>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Hitaan hankintaprosessin tuomat viivästykset</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0" u="none" strike="noStrike" kern="1200" cap="none" spc="0" normalizeH="0" baseline="0" noProof="0">
                  <a:ln>
                    <a:noFill/>
                  </a:ln>
                  <a:solidFill>
                    <a:prstClr val="black"/>
                  </a:solidFill>
                  <a:effectLst/>
                  <a:uLnTx/>
                  <a:uFillTx/>
                  <a:latin typeface="Avenir Next LT Pro"/>
                  <a:ea typeface="+mn-ea"/>
                  <a:cs typeface="+mn-cs"/>
                </a:rPr>
                <a:t>(Inhimilliset virheet  hankinta/tarjousvaiheessa)</a:t>
              </a:r>
            </a:p>
          </p:txBody>
        </p:sp>
        <p:sp>
          <p:nvSpPr>
            <p:cNvPr id="194" name="Suorakulmio: Pyöristetyt kulmat 193">
              <a:extLst>
                <a:ext uri="{FF2B5EF4-FFF2-40B4-BE49-F238E27FC236}">
                  <a16:creationId xmlns:a16="http://schemas.microsoft.com/office/drawing/2014/main" id="{0681EB1A-1B53-A35E-C7FF-5A6458D4A7EE}"/>
                </a:ext>
              </a:extLst>
            </p:cNvPr>
            <p:cNvSpPr/>
            <p:nvPr/>
          </p:nvSpPr>
          <p:spPr>
            <a:xfrm>
              <a:off x="5758336" y="5108836"/>
              <a:ext cx="1620000" cy="54539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Inhimillinen tuotantovirhe</a:t>
              </a:r>
            </a:p>
          </p:txBody>
        </p:sp>
        <p:sp>
          <p:nvSpPr>
            <p:cNvPr id="195" name="Suorakulmio: Pyöristetyt kulmat 194">
              <a:extLst>
                <a:ext uri="{FF2B5EF4-FFF2-40B4-BE49-F238E27FC236}">
                  <a16:creationId xmlns:a16="http://schemas.microsoft.com/office/drawing/2014/main" id="{5E01D6FD-C26B-E501-B832-A50A8034BB5C}"/>
                </a:ext>
              </a:extLst>
            </p:cNvPr>
            <p:cNvSpPr/>
            <p:nvPr/>
          </p:nvSpPr>
          <p:spPr>
            <a:xfrm>
              <a:off x="5758336" y="4341778"/>
              <a:ext cx="1620000" cy="46522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Tuotantoviiveet</a:t>
              </a:r>
            </a:p>
          </p:txBody>
        </p:sp>
        <p:cxnSp>
          <p:nvCxnSpPr>
            <p:cNvPr id="196" name="Yhdistin: Kulma 195">
              <a:extLst>
                <a:ext uri="{FF2B5EF4-FFF2-40B4-BE49-F238E27FC236}">
                  <a16:creationId xmlns:a16="http://schemas.microsoft.com/office/drawing/2014/main" id="{A34F05FA-61B6-B68C-129A-E853DFA91E0A}"/>
                </a:ext>
              </a:extLst>
            </p:cNvPr>
            <p:cNvCxnSpPr>
              <a:cxnSpLocks/>
              <a:stCxn id="214" idx="1"/>
              <a:endCxn id="223" idx="3"/>
            </p:cNvCxnSpPr>
            <p:nvPr/>
          </p:nvCxnSpPr>
          <p:spPr>
            <a:xfrm rot="10800000">
              <a:off x="4907964" y="1508587"/>
              <a:ext cx="850373" cy="2170136"/>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cxnSp>
          <p:nvCxnSpPr>
            <p:cNvPr id="197" name="Suora nuoliyhdysviiva 196">
              <a:extLst>
                <a:ext uri="{FF2B5EF4-FFF2-40B4-BE49-F238E27FC236}">
                  <a16:creationId xmlns:a16="http://schemas.microsoft.com/office/drawing/2014/main" id="{51776856-D4B8-D5AC-F110-F2F66004D347}"/>
                </a:ext>
              </a:extLst>
            </p:cNvPr>
            <p:cNvCxnSpPr>
              <a:cxnSpLocks/>
              <a:stCxn id="216" idx="2"/>
              <a:endCxn id="214" idx="0"/>
            </p:cNvCxnSpPr>
            <p:nvPr/>
          </p:nvCxnSpPr>
          <p:spPr>
            <a:xfrm>
              <a:off x="6568336" y="2599111"/>
              <a:ext cx="0" cy="6656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Yhdistin: Kulma 197">
              <a:extLst>
                <a:ext uri="{FF2B5EF4-FFF2-40B4-BE49-F238E27FC236}">
                  <a16:creationId xmlns:a16="http://schemas.microsoft.com/office/drawing/2014/main" id="{D8B12362-4BE4-2EFD-43AC-DF40A386F197}"/>
                </a:ext>
              </a:extLst>
            </p:cNvPr>
            <p:cNvCxnSpPr>
              <a:cxnSpLocks/>
            </p:cNvCxnSpPr>
            <p:nvPr/>
          </p:nvCxnSpPr>
          <p:spPr>
            <a:xfrm rot="10800000" flipV="1">
              <a:off x="4919287" y="1103780"/>
              <a:ext cx="864000" cy="1"/>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sp>
          <p:nvSpPr>
            <p:cNvPr id="199" name="Suorakulmio: Pyöristetyt kulmat 198">
              <a:extLst>
                <a:ext uri="{FF2B5EF4-FFF2-40B4-BE49-F238E27FC236}">
                  <a16:creationId xmlns:a16="http://schemas.microsoft.com/office/drawing/2014/main" id="{8846B8F7-B30E-8038-964B-E84C744AEA38}"/>
                </a:ext>
              </a:extLst>
            </p:cNvPr>
            <p:cNvSpPr/>
            <p:nvPr/>
          </p:nvSpPr>
          <p:spPr>
            <a:xfrm>
              <a:off x="5758336" y="694555"/>
              <a:ext cx="1620000" cy="82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Suunnitelma puutteista johtuvat tuotantovirheet</a:t>
              </a:r>
            </a:p>
          </p:txBody>
        </p:sp>
        <p:cxnSp>
          <p:nvCxnSpPr>
            <p:cNvPr id="200" name="Yhdistin: Kulma 199">
              <a:extLst>
                <a:ext uri="{FF2B5EF4-FFF2-40B4-BE49-F238E27FC236}">
                  <a16:creationId xmlns:a16="http://schemas.microsoft.com/office/drawing/2014/main" id="{9A6C72AA-6618-8134-E454-530A5BFAB437}"/>
                </a:ext>
              </a:extLst>
            </p:cNvPr>
            <p:cNvCxnSpPr>
              <a:cxnSpLocks/>
              <a:stCxn id="199" idx="1"/>
              <a:endCxn id="215" idx="3"/>
            </p:cNvCxnSpPr>
            <p:nvPr/>
          </p:nvCxnSpPr>
          <p:spPr>
            <a:xfrm rot="10800000" flipV="1">
              <a:off x="4909838" y="1108555"/>
              <a:ext cx="848498" cy="1045274"/>
            </a:xfrm>
            <a:prstGeom prst="bentConnector3">
              <a:avLst>
                <a:gd name="adj1" fmla="val 20065"/>
              </a:avLst>
            </a:prstGeom>
            <a:ln w="25400">
              <a:tailEnd type="triangle"/>
            </a:ln>
          </p:spPr>
          <p:style>
            <a:lnRef idx="1">
              <a:schemeClr val="dk1"/>
            </a:lnRef>
            <a:fillRef idx="0">
              <a:schemeClr val="dk1"/>
            </a:fillRef>
            <a:effectRef idx="0">
              <a:schemeClr val="dk1"/>
            </a:effectRef>
            <a:fontRef idx="minor">
              <a:schemeClr val="tx1"/>
            </a:fontRef>
          </p:style>
        </p:cxnSp>
        <p:cxnSp>
          <p:nvCxnSpPr>
            <p:cNvPr id="201" name="Yhdistin: Kulma 200">
              <a:extLst>
                <a:ext uri="{FF2B5EF4-FFF2-40B4-BE49-F238E27FC236}">
                  <a16:creationId xmlns:a16="http://schemas.microsoft.com/office/drawing/2014/main" id="{2A7DEDB8-B322-204F-113C-3C5F28CB60C0}"/>
                </a:ext>
              </a:extLst>
            </p:cNvPr>
            <p:cNvCxnSpPr>
              <a:cxnSpLocks/>
              <a:stCxn id="216" idx="1"/>
              <a:endCxn id="237" idx="3"/>
            </p:cNvCxnSpPr>
            <p:nvPr/>
          </p:nvCxnSpPr>
          <p:spPr>
            <a:xfrm rot="10800000">
              <a:off x="4911278" y="1275393"/>
              <a:ext cx="847059" cy="1019267"/>
            </a:xfrm>
            <a:prstGeom prst="bentConnector3">
              <a:avLst>
                <a:gd name="adj1" fmla="val 39506"/>
              </a:avLst>
            </a:prstGeom>
            <a:ln w="25400">
              <a:tailEnd type="triangle"/>
            </a:ln>
          </p:spPr>
          <p:style>
            <a:lnRef idx="1">
              <a:schemeClr val="dk1"/>
            </a:lnRef>
            <a:fillRef idx="0">
              <a:schemeClr val="dk1"/>
            </a:fillRef>
            <a:effectRef idx="0">
              <a:schemeClr val="dk1"/>
            </a:effectRef>
            <a:fontRef idx="minor">
              <a:schemeClr val="tx1"/>
            </a:fontRef>
          </p:style>
        </p:cxnSp>
        <p:cxnSp>
          <p:nvCxnSpPr>
            <p:cNvPr id="202" name="Yhdistin: Kulma 201">
              <a:extLst>
                <a:ext uri="{FF2B5EF4-FFF2-40B4-BE49-F238E27FC236}">
                  <a16:creationId xmlns:a16="http://schemas.microsoft.com/office/drawing/2014/main" id="{D2D63A3C-2AD0-AA41-C2AE-709E4E73B634}"/>
                </a:ext>
              </a:extLst>
            </p:cNvPr>
            <p:cNvCxnSpPr>
              <a:cxnSpLocks/>
              <a:stCxn id="179" idx="1"/>
              <a:endCxn id="178" idx="1"/>
            </p:cNvCxnSpPr>
            <p:nvPr/>
          </p:nvCxnSpPr>
          <p:spPr>
            <a:xfrm rot="10800000" flipV="1">
              <a:off x="877128" y="3947288"/>
              <a:ext cx="164274" cy="945757"/>
            </a:xfrm>
            <a:prstGeom prst="bentConnector2">
              <a:avLst/>
            </a:prstGeom>
            <a:ln w="25400">
              <a:tailEnd type="triangle"/>
            </a:ln>
          </p:spPr>
          <p:style>
            <a:lnRef idx="1">
              <a:schemeClr val="dk1"/>
            </a:lnRef>
            <a:fillRef idx="0">
              <a:schemeClr val="dk1"/>
            </a:fillRef>
            <a:effectRef idx="0">
              <a:schemeClr val="dk1"/>
            </a:effectRef>
            <a:fontRef idx="minor">
              <a:schemeClr val="tx1"/>
            </a:fontRef>
          </p:style>
        </p:cxnSp>
        <p:sp>
          <p:nvSpPr>
            <p:cNvPr id="203" name="Suorakulmio: Pyöristetyt kulmat 202">
              <a:extLst>
                <a:ext uri="{FF2B5EF4-FFF2-40B4-BE49-F238E27FC236}">
                  <a16:creationId xmlns:a16="http://schemas.microsoft.com/office/drawing/2014/main" id="{23EA3F59-D117-4411-125E-61038CE38D2C}"/>
                </a:ext>
              </a:extLst>
            </p:cNvPr>
            <p:cNvSpPr/>
            <p:nvPr/>
          </p:nvSpPr>
          <p:spPr>
            <a:xfrm>
              <a:off x="211378" y="2276347"/>
              <a:ext cx="1335347" cy="636364"/>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Inhimillinen virhe suunnittelussa</a:t>
              </a:r>
            </a:p>
          </p:txBody>
        </p:sp>
        <p:cxnSp>
          <p:nvCxnSpPr>
            <p:cNvPr id="204" name="Suora nuoliyhdysviiva 203">
              <a:extLst>
                <a:ext uri="{FF2B5EF4-FFF2-40B4-BE49-F238E27FC236}">
                  <a16:creationId xmlns:a16="http://schemas.microsoft.com/office/drawing/2014/main" id="{08F1D19F-AF42-8FEC-4535-6627C3B3111C}"/>
                </a:ext>
              </a:extLst>
            </p:cNvPr>
            <p:cNvCxnSpPr>
              <a:cxnSpLocks/>
              <a:stCxn id="214" idx="2"/>
              <a:endCxn id="195" idx="0"/>
            </p:cNvCxnSpPr>
            <p:nvPr/>
          </p:nvCxnSpPr>
          <p:spPr>
            <a:xfrm>
              <a:off x="6568336" y="4092723"/>
              <a:ext cx="0" cy="249055"/>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5" name="Yhdistin: Kulma 204">
              <a:extLst>
                <a:ext uri="{FF2B5EF4-FFF2-40B4-BE49-F238E27FC236}">
                  <a16:creationId xmlns:a16="http://schemas.microsoft.com/office/drawing/2014/main" id="{A1C943A9-FEF3-7BFE-7C02-70D2D3F35CDC}"/>
                </a:ext>
              </a:extLst>
            </p:cNvPr>
            <p:cNvCxnSpPr>
              <a:cxnSpLocks/>
              <a:stCxn id="206" idx="3"/>
              <a:endCxn id="247" idx="1"/>
            </p:cNvCxnSpPr>
            <p:nvPr/>
          </p:nvCxnSpPr>
          <p:spPr>
            <a:xfrm flipV="1">
              <a:off x="7391036" y="3274117"/>
              <a:ext cx="535927" cy="2805157"/>
            </a:xfrm>
            <a:prstGeom prst="bentConnector3">
              <a:avLst>
                <a:gd name="adj1" fmla="val 50000"/>
              </a:avLst>
            </a:prstGeom>
            <a:ln w="25400">
              <a:headEnd type="triangle"/>
              <a:tailEnd type="none"/>
            </a:ln>
          </p:spPr>
          <p:style>
            <a:lnRef idx="1">
              <a:schemeClr val="dk1"/>
            </a:lnRef>
            <a:fillRef idx="0">
              <a:schemeClr val="dk1"/>
            </a:fillRef>
            <a:effectRef idx="0">
              <a:schemeClr val="dk1"/>
            </a:effectRef>
            <a:fontRef idx="minor">
              <a:schemeClr val="tx1"/>
            </a:fontRef>
          </p:style>
        </p:cxnSp>
        <p:sp>
          <p:nvSpPr>
            <p:cNvPr id="206" name="Suorakulmio 205">
              <a:extLst>
                <a:ext uri="{FF2B5EF4-FFF2-40B4-BE49-F238E27FC236}">
                  <a16:creationId xmlns:a16="http://schemas.microsoft.com/office/drawing/2014/main" id="{12336D60-72FA-1C4A-5D6E-91FA83F3F953}"/>
                </a:ext>
              </a:extLst>
            </p:cNvPr>
            <p:cNvSpPr/>
            <p:nvPr/>
          </p:nvSpPr>
          <p:spPr>
            <a:xfrm>
              <a:off x="5936633" y="5995181"/>
              <a:ext cx="1454403"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07" name="Suora nuoliyhdysviiva 206">
              <a:extLst>
                <a:ext uri="{FF2B5EF4-FFF2-40B4-BE49-F238E27FC236}">
                  <a16:creationId xmlns:a16="http://schemas.microsoft.com/office/drawing/2014/main" id="{668369AF-8135-874A-816A-895E7DBAB850}"/>
                </a:ext>
              </a:extLst>
            </p:cNvPr>
            <p:cNvCxnSpPr>
              <a:cxnSpLocks/>
              <a:stCxn id="195" idx="2"/>
              <a:endCxn id="194" idx="0"/>
            </p:cNvCxnSpPr>
            <p:nvPr/>
          </p:nvCxnSpPr>
          <p:spPr>
            <a:xfrm>
              <a:off x="6568336" y="4807003"/>
              <a:ext cx="0" cy="301833"/>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8" name="Yhdistin: Kulma 207">
              <a:extLst>
                <a:ext uri="{FF2B5EF4-FFF2-40B4-BE49-F238E27FC236}">
                  <a16:creationId xmlns:a16="http://schemas.microsoft.com/office/drawing/2014/main" id="{08A497C9-4A2D-44EC-CAA1-6BB021FC7575}"/>
                </a:ext>
              </a:extLst>
            </p:cNvPr>
            <p:cNvCxnSpPr>
              <a:cxnSpLocks/>
              <a:stCxn id="179" idx="1"/>
              <a:endCxn id="203" idx="2"/>
            </p:cNvCxnSpPr>
            <p:nvPr/>
          </p:nvCxnSpPr>
          <p:spPr>
            <a:xfrm rot="10800000">
              <a:off x="879052" y="2912711"/>
              <a:ext cx="162350" cy="1034578"/>
            </a:xfrm>
            <a:prstGeom prst="bentConnector2">
              <a:avLst/>
            </a:prstGeom>
            <a:ln w="25400">
              <a:tailEnd type="triangle"/>
            </a:ln>
          </p:spPr>
          <p:style>
            <a:lnRef idx="1">
              <a:schemeClr val="dk1"/>
            </a:lnRef>
            <a:fillRef idx="0">
              <a:schemeClr val="dk1"/>
            </a:fillRef>
            <a:effectRef idx="0">
              <a:schemeClr val="dk1"/>
            </a:effectRef>
            <a:fontRef idx="minor">
              <a:schemeClr val="tx1"/>
            </a:fontRef>
          </p:style>
        </p:cxnSp>
        <p:cxnSp>
          <p:nvCxnSpPr>
            <p:cNvPr id="209" name="Yhdistin: Kulma 208">
              <a:extLst>
                <a:ext uri="{FF2B5EF4-FFF2-40B4-BE49-F238E27FC236}">
                  <a16:creationId xmlns:a16="http://schemas.microsoft.com/office/drawing/2014/main" id="{2E189AE0-FC08-1B04-2882-0EE74467B585}"/>
                </a:ext>
              </a:extLst>
            </p:cNvPr>
            <p:cNvCxnSpPr>
              <a:cxnSpLocks/>
              <a:stCxn id="210" idx="1"/>
              <a:endCxn id="178" idx="3"/>
            </p:cNvCxnSpPr>
            <p:nvPr/>
          </p:nvCxnSpPr>
          <p:spPr>
            <a:xfrm rot="10800000">
              <a:off x="877128" y="5381536"/>
              <a:ext cx="168276" cy="965562"/>
            </a:xfrm>
            <a:prstGeom prst="bentConnector2">
              <a:avLst/>
            </a:prstGeom>
            <a:ln w="25400">
              <a:tailEnd type="triangle"/>
            </a:ln>
          </p:spPr>
          <p:style>
            <a:lnRef idx="1">
              <a:schemeClr val="dk1"/>
            </a:lnRef>
            <a:fillRef idx="0">
              <a:schemeClr val="dk1"/>
            </a:fillRef>
            <a:effectRef idx="0">
              <a:schemeClr val="dk1"/>
            </a:effectRef>
            <a:fontRef idx="minor">
              <a:schemeClr val="tx1"/>
            </a:fontRef>
          </p:style>
        </p:cxnSp>
        <p:sp>
          <p:nvSpPr>
            <p:cNvPr id="210" name="Suorakulmio: Pyöristetyt kulmat 209">
              <a:extLst>
                <a:ext uri="{FF2B5EF4-FFF2-40B4-BE49-F238E27FC236}">
                  <a16:creationId xmlns:a16="http://schemas.microsoft.com/office/drawing/2014/main" id="{D8E7BEA5-284B-F966-4FD3-B2C0EF4A2B2F}"/>
                </a:ext>
              </a:extLst>
            </p:cNvPr>
            <p:cNvSpPr/>
            <p:nvPr/>
          </p:nvSpPr>
          <p:spPr>
            <a:xfrm>
              <a:off x="1045404" y="6023993"/>
              <a:ext cx="1335276" cy="64621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Hidas suunnittelu-prosessi</a:t>
              </a:r>
            </a:p>
          </p:txBody>
        </p:sp>
        <p:sp>
          <p:nvSpPr>
            <p:cNvPr id="211" name="Suorakulmio: Pyöristetyt kulmat 210">
              <a:extLst>
                <a:ext uri="{FF2B5EF4-FFF2-40B4-BE49-F238E27FC236}">
                  <a16:creationId xmlns:a16="http://schemas.microsoft.com/office/drawing/2014/main" id="{CE825229-5C21-16E2-2408-0EEB0F8F5E2E}"/>
                </a:ext>
              </a:extLst>
            </p:cNvPr>
            <p:cNvSpPr/>
            <p:nvPr/>
          </p:nvSpPr>
          <p:spPr>
            <a:xfrm>
              <a:off x="2851842" y="5842010"/>
              <a:ext cx="2058169" cy="815105"/>
            </a:xfrm>
            <a:prstGeom prst="roundRect">
              <a:avLst>
                <a:gd name="adj" fmla="val 2942"/>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Tiedonvaihdon ongelmat</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Työmaan aikataulun muutoksista</a:t>
              </a:r>
            </a:p>
          </p:txBody>
        </p:sp>
        <p:cxnSp>
          <p:nvCxnSpPr>
            <p:cNvPr id="212" name="Yhdistin: Kulma 211">
              <a:extLst>
                <a:ext uri="{FF2B5EF4-FFF2-40B4-BE49-F238E27FC236}">
                  <a16:creationId xmlns:a16="http://schemas.microsoft.com/office/drawing/2014/main" id="{2770225E-30EA-BC76-418A-D11BD7787F57}"/>
                </a:ext>
              </a:extLst>
            </p:cNvPr>
            <p:cNvCxnSpPr>
              <a:cxnSpLocks/>
              <a:stCxn id="213" idx="1"/>
              <a:endCxn id="211" idx="3"/>
            </p:cNvCxnSpPr>
            <p:nvPr/>
          </p:nvCxnSpPr>
          <p:spPr>
            <a:xfrm rot="10800000" flipV="1">
              <a:off x="4910011" y="3964261"/>
              <a:ext cx="868696" cy="2285302"/>
            </a:xfrm>
            <a:prstGeom prst="bentConnector3">
              <a:avLst>
                <a:gd name="adj1" fmla="val 68713"/>
              </a:avLst>
            </a:prstGeom>
            <a:ln w="25400">
              <a:tailEnd type="triangle"/>
            </a:ln>
          </p:spPr>
          <p:style>
            <a:lnRef idx="1">
              <a:schemeClr val="dk1"/>
            </a:lnRef>
            <a:fillRef idx="0">
              <a:schemeClr val="dk1"/>
            </a:fillRef>
            <a:effectRef idx="0">
              <a:schemeClr val="dk1"/>
            </a:effectRef>
            <a:fontRef idx="minor">
              <a:schemeClr val="tx1"/>
            </a:fontRef>
          </p:style>
        </p:cxnSp>
        <p:sp>
          <p:nvSpPr>
            <p:cNvPr id="213" name="Suorakulmio 212">
              <a:extLst>
                <a:ext uri="{FF2B5EF4-FFF2-40B4-BE49-F238E27FC236}">
                  <a16:creationId xmlns:a16="http://schemas.microsoft.com/office/drawing/2014/main" id="{04FB4BE8-58EC-1C35-CB16-F1160E8DAA14}"/>
                </a:ext>
              </a:extLst>
            </p:cNvPr>
            <p:cNvSpPr/>
            <p:nvPr/>
          </p:nvSpPr>
          <p:spPr>
            <a:xfrm>
              <a:off x="5778707" y="3886065"/>
              <a:ext cx="914400" cy="156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14" name="Suorakulmio: Pyöristetyt kulmat 213">
              <a:extLst>
                <a:ext uri="{FF2B5EF4-FFF2-40B4-BE49-F238E27FC236}">
                  <a16:creationId xmlns:a16="http://schemas.microsoft.com/office/drawing/2014/main" id="{1B8FDF70-20D8-76B2-A898-2E63D2E9E8DC}"/>
                </a:ext>
              </a:extLst>
            </p:cNvPr>
            <p:cNvSpPr/>
            <p:nvPr/>
          </p:nvSpPr>
          <p:spPr>
            <a:xfrm>
              <a:off x="5758336" y="3264723"/>
              <a:ext cx="1620000" cy="828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Tuotanto aikataulun muutokset</a:t>
              </a:r>
            </a:p>
          </p:txBody>
        </p:sp>
        <p:sp>
          <p:nvSpPr>
            <p:cNvPr id="215" name="Suorakulmio 214">
              <a:extLst>
                <a:ext uri="{FF2B5EF4-FFF2-40B4-BE49-F238E27FC236}">
                  <a16:creationId xmlns:a16="http://schemas.microsoft.com/office/drawing/2014/main" id="{2B28229F-8C3D-DC28-8671-56E17C781C4B}"/>
                </a:ext>
              </a:extLst>
            </p:cNvPr>
            <p:cNvSpPr/>
            <p:nvPr/>
          </p:nvSpPr>
          <p:spPr>
            <a:xfrm>
              <a:off x="4737529" y="2130969"/>
              <a:ext cx="17230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16" name="Suorakulmio: Pyöristetyt kulmat 215">
              <a:extLst>
                <a:ext uri="{FF2B5EF4-FFF2-40B4-BE49-F238E27FC236}">
                  <a16:creationId xmlns:a16="http://schemas.microsoft.com/office/drawing/2014/main" id="{03EBB668-4810-9B44-95ED-5FEBFC02CE81}"/>
                </a:ext>
              </a:extLst>
            </p:cNvPr>
            <p:cNvSpPr/>
            <p:nvPr/>
          </p:nvSpPr>
          <p:spPr>
            <a:xfrm>
              <a:off x="5758336" y="1990206"/>
              <a:ext cx="1620000" cy="60890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Tilausmuutokset</a:t>
              </a:r>
            </a:p>
          </p:txBody>
        </p:sp>
        <p:sp>
          <p:nvSpPr>
            <p:cNvPr id="217" name="Suorakulmio: Pyöristetyt kulmat 216">
              <a:extLst>
                <a:ext uri="{FF2B5EF4-FFF2-40B4-BE49-F238E27FC236}">
                  <a16:creationId xmlns:a16="http://schemas.microsoft.com/office/drawing/2014/main" id="{72ABD00A-DD67-4C5E-13BA-48D02A5AB50B}"/>
                </a:ext>
              </a:extLst>
            </p:cNvPr>
            <p:cNvSpPr/>
            <p:nvPr/>
          </p:nvSpPr>
          <p:spPr>
            <a:xfrm>
              <a:off x="2853107" y="2057926"/>
              <a:ext cx="2058170" cy="727465"/>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Tarjousaineistossa virhe elementtien määrässä tai laadussa</a:t>
              </a:r>
            </a:p>
          </p:txBody>
        </p:sp>
        <p:cxnSp>
          <p:nvCxnSpPr>
            <p:cNvPr id="218" name="Suora nuoliyhdysviiva 217">
              <a:extLst>
                <a:ext uri="{FF2B5EF4-FFF2-40B4-BE49-F238E27FC236}">
                  <a16:creationId xmlns:a16="http://schemas.microsoft.com/office/drawing/2014/main" id="{F92A8847-FD65-AFC7-D899-D1B8DA59F3A3}"/>
                </a:ext>
              </a:extLst>
            </p:cNvPr>
            <p:cNvCxnSpPr>
              <a:cxnSpLocks/>
            </p:cNvCxnSpPr>
            <p:nvPr/>
          </p:nvCxnSpPr>
          <p:spPr>
            <a:xfrm flipH="1">
              <a:off x="4919287" y="2408959"/>
              <a:ext cx="8390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Yhdistin: Kulma 218">
              <a:extLst>
                <a:ext uri="{FF2B5EF4-FFF2-40B4-BE49-F238E27FC236}">
                  <a16:creationId xmlns:a16="http://schemas.microsoft.com/office/drawing/2014/main" id="{C0784BC2-31FA-4AA3-7C62-2BE3394E6DC9}"/>
                </a:ext>
              </a:extLst>
            </p:cNvPr>
            <p:cNvCxnSpPr>
              <a:cxnSpLocks/>
              <a:stCxn id="194" idx="3"/>
              <a:endCxn id="247" idx="1"/>
            </p:cNvCxnSpPr>
            <p:nvPr/>
          </p:nvCxnSpPr>
          <p:spPr>
            <a:xfrm flipV="1">
              <a:off x="7378336" y="3274117"/>
              <a:ext cx="548627" cy="2107417"/>
            </a:xfrm>
            <a:prstGeom prst="bentConnector3">
              <a:avLst>
                <a:gd name="adj1" fmla="val 50000"/>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20" name="Suora nuoliyhdysviiva 219">
              <a:extLst>
                <a:ext uri="{FF2B5EF4-FFF2-40B4-BE49-F238E27FC236}">
                  <a16:creationId xmlns:a16="http://schemas.microsoft.com/office/drawing/2014/main" id="{E4686C39-88D9-5E20-E45F-0BA281A51F2D}"/>
                </a:ext>
              </a:extLst>
            </p:cNvPr>
            <p:cNvCxnSpPr>
              <a:cxnSpLocks/>
            </p:cNvCxnSpPr>
            <p:nvPr/>
          </p:nvCxnSpPr>
          <p:spPr>
            <a:xfrm flipH="1" flipV="1">
              <a:off x="7396116" y="6482428"/>
              <a:ext cx="72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Suorakulmio 220">
              <a:extLst>
                <a:ext uri="{FF2B5EF4-FFF2-40B4-BE49-F238E27FC236}">
                  <a16:creationId xmlns:a16="http://schemas.microsoft.com/office/drawing/2014/main" id="{18D357F9-DEA7-2574-C884-4CE4703336FE}"/>
                </a:ext>
              </a:extLst>
            </p:cNvPr>
            <p:cNvSpPr/>
            <p:nvPr/>
          </p:nvSpPr>
          <p:spPr>
            <a:xfrm>
              <a:off x="5927507" y="6380828"/>
              <a:ext cx="1454403"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22" name="Suora nuoliyhdysviiva 221">
              <a:extLst>
                <a:ext uri="{FF2B5EF4-FFF2-40B4-BE49-F238E27FC236}">
                  <a16:creationId xmlns:a16="http://schemas.microsoft.com/office/drawing/2014/main" id="{732D2B04-A488-6FD9-41BE-4A6843B8A04C}"/>
                </a:ext>
              </a:extLst>
            </p:cNvPr>
            <p:cNvCxnSpPr>
              <a:cxnSpLocks/>
            </p:cNvCxnSpPr>
            <p:nvPr/>
          </p:nvCxnSpPr>
          <p:spPr>
            <a:xfrm flipH="1" flipV="1">
              <a:off x="9362024" y="6558827"/>
              <a:ext cx="79866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Suorakulmio 222">
              <a:extLst>
                <a:ext uri="{FF2B5EF4-FFF2-40B4-BE49-F238E27FC236}">
                  <a16:creationId xmlns:a16="http://schemas.microsoft.com/office/drawing/2014/main" id="{BBE330A2-4EE0-0D2D-56A4-8138C5EE986E}"/>
                </a:ext>
              </a:extLst>
            </p:cNvPr>
            <p:cNvSpPr/>
            <p:nvPr/>
          </p:nvSpPr>
          <p:spPr>
            <a:xfrm>
              <a:off x="3453560" y="1424494"/>
              <a:ext cx="1454403"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24" name="Yhdistin: Kulma 223">
              <a:extLst>
                <a:ext uri="{FF2B5EF4-FFF2-40B4-BE49-F238E27FC236}">
                  <a16:creationId xmlns:a16="http://schemas.microsoft.com/office/drawing/2014/main" id="{42673E34-271A-9055-E764-16763351A7EA}"/>
                </a:ext>
              </a:extLst>
            </p:cNvPr>
            <p:cNvCxnSpPr>
              <a:cxnSpLocks/>
              <a:stCxn id="239" idx="3"/>
              <a:endCxn id="248" idx="1"/>
            </p:cNvCxnSpPr>
            <p:nvPr/>
          </p:nvCxnSpPr>
          <p:spPr>
            <a:xfrm>
              <a:off x="9366815" y="3653770"/>
              <a:ext cx="793876" cy="2756439"/>
            </a:xfrm>
            <a:prstGeom prst="bentConnector3">
              <a:avLst>
                <a:gd name="adj1" fmla="val 21805"/>
              </a:avLst>
            </a:prstGeom>
            <a:ln w="25400">
              <a:headEnd type="triangle"/>
              <a:tailEnd type="none"/>
            </a:ln>
          </p:spPr>
          <p:style>
            <a:lnRef idx="1">
              <a:schemeClr val="dk1"/>
            </a:lnRef>
            <a:fillRef idx="0">
              <a:schemeClr val="dk1"/>
            </a:fillRef>
            <a:effectRef idx="0">
              <a:schemeClr val="dk1"/>
            </a:effectRef>
            <a:fontRef idx="minor">
              <a:schemeClr val="tx1"/>
            </a:fontRef>
          </p:style>
        </p:cxnSp>
        <p:sp>
          <p:nvSpPr>
            <p:cNvPr id="225" name="Suorakulmio: Pyöristetyt kulmat 224">
              <a:extLst>
                <a:ext uri="{FF2B5EF4-FFF2-40B4-BE49-F238E27FC236}">
                  <a16:creationId xmlns:a16="http://schemas.microsoft.com/office/drawing/2014/main" id="{54D89178-9D4E-08FD-E17F-02AEAF1CCB9F}"/>
                </a:ext>
              </a:extLst>
            </p:cNvPr>
            <p:cNvSpPr/>
            <p:nvPr/>
          </p:nvSpPr>
          <p:spPr>
            <a:xfrm>
              <a:off x="10160690" y="3142615"/>
              <a:ext cx="2473699" cy="360000"/>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Vaikea kuormanpurku</a:t>
              </a:r>
            </a:p>
          </p:txBody>
        </p:sp>
        <p:cxnSp>
          <p:nvCxnSpPr>
            <p:cNvPr id="226" name="Yhdistin: Kulma 225">
              <a:extLst>
                <a:ext uri="{FF2B5EF4-FFF2-40B4-BE49-F238E27FC236}">
                  <a16:creationId xmlns:a16="http://schemas.microsoft.com/office/drawing/2014/main" id="{C08399C0-F9D7-9B03-E64F-EF5D9D94E75A}"/>
                </a:ext>
              </a:extLst>
            </p:cNvPr>
            <p:cNvCxnSpPr>
              <a:cxnSpLocks/>
              <a:stCxn id="229" idx="3"/>
              <a:endCxn id="190" idx="1"/>
            </p:cNvCxnSpPr>
            <p:nvPr/>
          </p:nvCxnSpPr>
          <p:spPr>
            <a:xfrm flipV="1">
              <a:off x="9358438" y="5099107"/>
              <a:ext cx="802253" cy="1061835"/>
            </a:xfrm>
            <a:prstGeom prst="bentConnector3">
              <a:avLst>
                <a:gd name="adj1" fmla="val 81661"/>
              </a:avLst>
            </a:prstGeom>
            <a:ln w="25400">
              <a:headEnd type="triangle"/>
              <a:tailEnd type="none"/>
            </a:ln>
          </p:spPr>
          <p:style>
            <a:lnRef idx="1">
              <a:schemeClr val="dk1"/>
            </a:lnRef>
            <a:fillRef idx="0">
              <a:schemeClr val="dk1"/>
            </a:fillRef>
            <a:effectRef idx="0">
              <a:schemeClr val="dk1"/>
            </a:effectRef>
            <a:fontRef idx="minor">
              <a:schemeClr val="tx1"/>
            </a:fontRef>
          </p:style>
        </p:cxnSp>
        <p:sp>
          <p:nvSpPr>
            <p:cNvPr id="227" name="Suorakulmio 226">
              <a:extLst>
                <a:ext uri="{FF2B5EF4-FFF2-40B4-BE49-F238E27FC236}">
                  <a16:creationId xmlns:a16="http://schemas.microsoft.com/office/drawing/2014/main" id="{A1459383-E7AE-08BD-43CF-4DB9B58D2AA3}"/>
                </a:ext>
              </a:extLst>
            </p:cNvPr>
            <p:cNvSpPr/>
            <p:nvPr/>
          </p:nvSpPr>
          <p:spPr>
            <a:xfrm>
              <a:off x="8033217" y="5801399"/>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8" name="Suorakulmio: Pyöristetyt kulmat 227">
              <a:extLst>
                <a:ext uri="{FF2B5EF4-FFF2-40B4-BE49-F238E27FC236}">
                  <a16:creationId xmlns:a16="http://schemas.microsoft.com/office/drawing/2014/main" id="{BBA9A8DB-462C-A9B7-2E99-E4281A1232E1}"/>
                </a:ext>
              </a:extLst>
            </p:cNvPr>
            <p:cNvSpPr/>
            <p:nvPr/>
          </p:nvSpPr>
          <p:spPr>
            <a:xfrm>
              <a:off x="5381172" y="5902870"/>
              <a:ext cx="2016000" cy="828000"/>
            </a:xfrm>
            <a:prstGeom prst="roundRect">
              <a:avLst>
                <a:gd name="adj" fmla="val 2942"/>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Tiedonvaihdon ongelmat</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Tuotteiden &amp; toimitusten hallinnassa</a:t>
              </a:r>
            </a:p>
          </p:txBody>
        </p:sp>
        <p:sp>
          <p:nvSpPr>
            <p:cNvPr id="229" name="Suorakulmio 228">
              <a:extLst>
                <a:ext uri="{FF2B5EF4-FFF2-40B4-BE49-F238E27FC236}">
                  <a16:creationId xmlns:a16="http://schemas.microsoft.com/office/drawing/2014/main" id="{9C8C4CF2-B33C-294E-C5C3-782BCBEB501C}"/>
                </a:ext>
              </a:extLst>
            </p:cNvPr>
            <p:cNvSpPr/>
            <p:nvPr/>
          </p:nvSpPr>
          <p:spPr>
            <a:xfrm>
              <a:off x="8037913" y="6076849"/>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30" name="Suorakulmio 229">
              <a:extLst>
                <a:ext uri="{FF2B5EF4-FFF2-40B4-BE49-F238E27FC236}">
                  <a16:creationId xmlns:a16="http://schemas.microsoft.com/office/drawing/2014/main" id="{3148B01C-C491-D30F-A2A6-E0C4B2E4E2BC}"/>
                </a:ext>
              </a:extLst>
            </p:cNvPr>
            <p:cNvSpPr/>
            <p:nvPr/>
          </p:nvSpPr>
          <p:spPr>
            <a:xfrm>
              <a:off x="8032188" y="6336841"/>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31" name="Yhdistin: Kulma 230">
              <a:extLst>
                <a:ext uri="{FF2B5EF4-FFF2-40B4-BE49-F238E27FC236}">
                  <a16:creationId xmlns:a16="http://schemas.microsoft.com/office/drawing/2014/main" id="{9395690E-E6BE-8407-6F92-729B436903D6}"/>
                </a:ext>
              </a:extLst>
            </p:cNvPr>
            <p:cNvCxnSpPr>
              <a:cxnSpLocks/>
              <a:stCxn id="240" idx="3"/>
              <a:endCxn id="185" idx="1"/>
            </p:cNvCxnSpPr>
            <p:nvPr/>
          </p:nvCxnSpPr>
          <p:spPr>
            <a:xfrm>
              <a:off x="9366815" y="3476026"/>
              <a:ext cx="793876" cy="2228952"/>
            </a:xfrm>
            <a:prstGeom prst="bentConnector3">
              <a:avLst>
                <a:gd name="adj1" fmla="val 42001"/>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32" name="Yhdistin: Kulma 231">
              <a:extLst>
                <a:ext uri="{FF2B5EF4-FFF2-40B4-BE49-F238E27FC236}">
                  <a16:creationId xmlns:a16="http://schemas.microsoft.com/office/drawing/2014/main" id="{0222C3EA-7793-F21A-8D3C-5AB54E6D73A0}"/>
                </a:ext>
              </a:extLst>
            </p:cNvPr>
            <p:cNvCxnSpPr>
              <a:cxnSpLocks/>
              <a:stCxn id="227" idx="3"/>
              <a:endCxn id="189" idx="1"/>
            </p:cNvCxnSpPr>
            <p:nvPr/>
          </p:nvCxnSpPr>
          <p:spPr>
            <a:xfrm flipV="1">
              <a:off x="9353742" y="4488943"/>
              <a:ext cx="806948" cy="1396549"/>
            </a:xfrm>
            <a:prstGeom prst="bentConnector3">
              <a:avLst>
                <a:gd name="adj1" fmla="val 64164"/>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33" name="Yhdistin: Kulma 232">
              <a:extLst>
                <a:ext uri="{FF2B5EF4-FFF2-40B4-BE49-F238E27FC236}">
                  <a16:creationId xmlns:a16="http://schemas.microsoft.com/office/drawing/2014/main" id="{B52636F2-C1A0-7FCE-8F6A-C7F421787D62}"/>
                </a:ext>
              </a:extLst>
            </p:cNvPr>
            <p:cNvCxnSpPr>
              <a:cxnSpLocks/>
              <a:stCxn id="241" idx="3"/>
              <a:endCxn id="183" idx="1"/>
            </p:cNvCxnSpPr>
            <p:nvPr/>
          </p:nvCxnSpPr>
          <p:spPr>
            <a:xfrm flipV="1">
              <a:off x="9362024" y="1051236"/>
              <a:ext cx="773557" cy="1981426"/>
            </a:xfrm>
            <a:prstGeom prst="bentConnector3">
              <a:avLst>
                <a:gd name="adj1" fmla="val 50000"/>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34" name="Suora nuoliyhdysviiva 233">
              <a:extLst>
                <a:ext uri="{FF2B5EF4-FFF2-40B4-BE49-F238E27FC236}">
                  <a16:creationId xmlns:a16="http://schemas.microsoft.com/office/drawing/2014/main" id="{19448C85-35FE-44F0-4829-BF352D3FEA6E}"/>
                </a:ext>
              </a:extLst>
            </p:cNvPr>
            <p:cNvCxnSpPr>
              <a:cxnSpLocks/>
              <a:stCxn id="177" idx="1"/>
              <a:endCxn id="183" idx="3"/>
            </p:cNvCxnSpPr>
            <p:nvPr/>
          </p:nvCxnSpPr>
          <p:spPr>
            <a:xfrm flipH="1">
              <a:off x="11770661" y="1048145"/>
              <a:ext cx="6686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Yhdistin: Kulma 234">
              <a:extLst>
                <a:ext uri="{FF2B5EF4-FFF2-40B4-BE49-F238E27FC236}">
                  <a16:creationId xmlns:a16="http://schemas.microsoft.com/office/drawing/2014/main" id="{ECF5268F-4B66-1971-8CD3-578FE28CAF41}"/>
                </a:ext>
              </a:extLst>
            </p:cNvPr>
            <p:cNvCxnSpPr>
              <a:cxnSpLocks/>
              <a:stCxn id="184" idx="3"/>
              <a:endCxn id="177" idx="2"/>
            </p:cNvCxnSpPr>
            <p:nvPr/>
          </p:nvCxnSpPr>
          <p:spPr>
            <a:xfrm flipV="1">
              <a:off x="12636500" y="1352597"/>
              <a:ext cx="292768" cy="355527"/>
            </a:xfrm>
            <a:prstGeom prst="bentConnector2">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36" name="Yhdistin: Kulma 235">
              <a:extLst>
                <a:ext uri="{FF2B5EF4-FFF2-40B4-BE49-F238E27FC236}">
                  <a16:creationId xmlns:a16="http://schemas.microsoft.com/office/drawing/2014/main" id="{123E0C0E-8009-F5CC-B81D-880189E06A3A}"/>
                </a:ext>
              </a:extLst>
            </p:cNvPr>
            <p:cNvCxnSpPr>
              <a:cxnSpLocks/>
              <a:stCxn id="186" idx="3"/>
              <a:endCxn id="177" idx="2"/>
            </p:cNvCxnSpPr>
            <p:nvPr/>
          </p:nvCxnSpPr>
          <p:spPr>
            <a:xfrm flipV="1">
              <a:off x="12624037" y="1352597"/>
              <a:ext cx="305231" cy="911690"/>
            </a:xfrm>
            <a:prstGeom prst="bentConnector2">
              <a:avLst/>
            </a:prstGeom>
            <a:ln w="25400">
              <a:headEnd type="triangle"/>
              <a:tailEnd type="none"/>
            </a:ln>
          </p:spPr>
          <p:style>
            <a:lnRef idx="1">
              <a:schemeClr val="dk1"/>
            </a:lnRef>
            <a:fillRef idx="0">
              <a:schemeClr val="dk1"/>
            </a:fillRef>
            <a:effectRef idx="0">
              <a:schemeClr val="dk1"/>
            </a:effectRef>
            <a:fontRef idx="minor">
              <a:schemeClr val="tx1"/>
            </a:fontRef>
          </p:style>
        </p:cxnSp>
        <p:sp>
          <p:nvSpPr>
            <p:cNvPr id="237" name="Suorakulmio: Pyöristetyt kulmat 236">
              <a:extLst>
                <a:ext uri="{FF2B5EF4-FFF2-40B4-BE49-F238E27FC236}">
                  <a16:creationId xmlns:a16="http://schemas.microsoft.com/office/drawing/2014/main" id="{9D7B3870-1AAB-82D1-64A7-DBBBE7577958}"/>
                </a:ext>
              </a:extLst>
            </p:cNvPr>
            <p:cNvSpPr/>
            <p:nvPr/>
          </p:nvSpPr>
          <p:spPr>
            <a:xfrm>
              <a:off x="2853108" y="774228"/>
              <a:ext cx="2058169" cy="1002327"/>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Sopimuksen jälkeiset suunnitelmamuutokset / Suunnitelma puutteista johtuvat hankinta virheet</a:t>
              </a:r>
            </a:p>
          </p:txBody>
        </p:sp>
        <p:cxnSp>
          <p:nvCxnSpPr>
            <p:cNvPr id="238" name="Suora nuoliyhdysviiva 237">
              <a:extLst>
                <a:ext uri="{FF2B5EF4-FFF2-40B4-BE49-F238E27FC236}">
                  <a16:creationId xmlns:a16="http://schemas.microsoft.com/office/drawing/2014/main" id="{D0B73965-3C41-82ED-676A-0AC076C93105}"/>
                </a:ext>
              </a:extLst>
            </p:cNvPr>
            <p:cNvCxnSpPr>
              <a:cxnSpLocks/>
              <a:stCxn id="237" idx="1"/>
              <a:endCxn id="180" idx="3"/>
            </p:cNvCxnSpPr>
            <p:nvPr/>
          </p:nvCxnSpPr>
          <p:spPr>
            <a:xfrm flipH="1" flipV="1">
              <a:off x="2291778" y="1271861"/>
              <a:ext cx="561330" cy="35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Suorakulmio 238">
              <a:extLst>
                <a:ext uri="{FF2B5EF4-FFF2-40B4-BE49-F238E27FC236}">
                  <a16:creationId xmlns:a16="http://schemas.microsoft.com/office/drawing/2014/main" id="{3EF0DE99-AAE5-48FC-50B3-EC95BC0C9C26}"/>
                </a:ext>
              </a:extLst>
            </p:cNvPr>
            <p:cNvSpPr/>
            <p:nvPr/>
          </p:nvSpPr>
          <p:spPr>
            <a:xfrm>
              <a:off x="8046290" y="3569677"/>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40" name="Suorakulmio 239">
              <a:extLst>
                <a:ext uri="{FF2B5EF4-FFF2-40B4-BE49-F238E27FC236}">
                  <a16:creationId xmlns:a16="http://schemas.microsoft.com/office/drawing/2014/main" id="{90792C0E-F286-9D43-EF34-C398F37DBA6F}"/>
                </a:ext>
              </a:extLst>
            </p:cNvPr>
            <p:cNvSpPr/>
            <p:nvPr/>
          </p:nvSpPr>
          <p:spPr>
            <a:xfrm>
              <a:off x="8046290" y="3391933"/>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41" name="Suorakulmio 240">
              <a:extLst>
                <a:ext uri="{FF2B5EF4-FFF2-40B4-BE49-F238E27FC236}">
                  <a16:creationId xmlns:a16="http://schemas.microsoft.com/office/drawing/2014/main" id="{F6473DC7-EE29-BD18-1CC6-35C7B8A5A451}"/>
                </a:ext>
              </a:extLst>
            </p:cNvPr>
            <p:cNvSpPr/>
            <p:nvPr/>
          </p:nvSpPr>
          <p:spPr>
            <a:xfrm>
              <a:off x="8041499" y="2948569"/>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42" name="Yhdistin: Kulma 241">
              <a:extLst>
                <a:ext uri="{FF2B5EF4-FFF2-40B4-BE49-F238E27FC236}">
                  <a16:creationId xmlns:a16="http://schemas.microsoft.com/office/drawing/2014/main" id="{4A3B2479-C228-8A4F-4D6A-9D27DBEA890D}"/>
                </a:ext>
              </a:extLst>
            </p:cNvPr>
            <p:cNvCxnSpPr>
              <a:cxnSpLocks/>
              <a:stCxn id="190" idx="3"/>
              <a:endCxn id="177" idx="2"/>
            </p:cNvCxnSpPr>
            <p:nvPr/>
          </p:nvCxnSpPr>
          <p:spPr>
            <a:xfrm flipV="1">
              <a:off x="12650183" y="1352597"/>
              <a:ext cx="279085" cy="3746510"/>
            </a:xfrm>
            <a:prstGeom prst="bentConnector2">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243" name="Suora nuoliyhdysviiva 242">
              <a:extLst>
                <a:ext uri="{FF2B5EF4-FFF2-40B4-BE49-F238E27FC236}">
                  <a16:creationId xmlns:a16="http://schemas.microsoft.com/office/drawing/2014/main" id="{BB0D1834-D122-3E36-B68B-0180732CC4C3}"/>
                </a:ext>
              </a:extLst>
            </p:cNvPr>
            <p:cNvCxnSpPr>
              <a:cxnSpLocks/>
              <a:stCxn id="225" idx="1"/>
              <a:endCxn id="246" idx="3"/>
            </p:cNvCxnSpPr>
            <p:nvPr/>
          </p:nvCxnSpPr>
          <p:spPr>
            <a:xfrm flipH="1" flipV="1">
              <a:off x="9362024" y="3245611"/>
              <a:ext cx="79866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Suorakulmio: Pyöristetyt kulmat 243">
              <a:extLst>
                <a:ext uri="{FF2B5EF4-FFF2-40B4-BE49-F238E27FC236}">
                  <a16:creationId xmlns:a16="http://schemas.microsoft.com/office/drawing/2014/main" id="{D98B94BE-6FDE-AA0E-7FB4-6C5E20ECF3D3}"/>
                </a:ext>
              </a:extLst>
            </p:cNvPr>
            <p:cNvSpPr/>
            <p:nvPr/>
          </p:nvSpPr>
          <p:spPr>
            <a:xfrm>
              <a:off x="7917261" y="5552583"/>
              <a:ext cx="1440000" cy="1193617"/>
            </a:xfrm>
            <a:prstGeom prst="roundRect">
              <a:avLst>
                <a:gd name="adj" fmla="val 2942"/>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Tiedonvaihdon ongelmat</a:t>
              </a:r>
            </a:p>
            <a:p>
              <a:pPr marL="0" marR="0" lvl="0" indent="0" algn="ctr" defTabSz="914400" rtl="0" eaLnBrk="1" fontAlgn="auto" latinLnBrk="0" hangingPunct="1">
                <a:lnSpc>
                  <a:spcPct val="70000"/>
                </a:lnSpc>
                <a:spcBef>
                  <a:spcPts val="600"/>
                </a:spcBef>
                <a:spcAft>
                  <a:spcPts val="0"/>
                </a:spcAft>
                <a:buClrTx/>
                <a:buSzTx/>
                <a:buFontTx/>
                <a:buNone/>
                <a:tabLst/>
                <a:defRPr/>
              </a:pPr>
              <a:r>
                <a:rPr kumimoji="0" lang="fi-FI" sz="1100" b="0" i="0" u="none" strike="noStrike" kern="1200" cap="none" spc="0" normalizeH="0" baseline="0" noProof="0">
                  <a:ln>
                    <a:noFill/>
                  </a:ln>
                  <a:solidFill>
                    <a:prstClr val="black"/>
                  </a:solidFill>
                  <a:effectLst/>
                  <a:uLnTx/>
                  <a:uFillTx/>
                  <a:latin typeface="Avenir Next LT Pro"/>
                  <a:ea typeface="+mn-ea"/>
                  <a:cs typeface="+mn-cs"/>
                </a:rPr>
                <a:t>(toimituksen tilannekuvan puute &amp; erilaiset toimintatavat)</a:t>
              </a:r>
            </a:p>
          </p:txBody>
        </p:sp>
        <p:cxnSp>
          <p:nvCxnSpPr>
            <p:cNvPr id="245" name="Suora nuoliyhdysviiva 244">
              <a:extLst>
                <a:ext uri="{FF2B5EF4-FFF2-40B4-BE49-F238E27FC236}">
                  <a16:creationId xmlns:a16="http://schemas.microsoft.com/office/drawing/2014/main" id="{1A829F09-3A53-4463-FDC7-FD1AF64FFE83}"/>
                </a:ext>
              </a:extLst>
            </p:cNvPr>
            <p:cNvCxnSpPr>
              <a:cxnSpLocks/>
            </p:cNvCxnSpPr>
            <p:nvPr/>
          </p:nvCxnSpPr>
          <p:spPr>
            <a:xfrm flipH="1">
              <a:off x="9371763" y="6413314"/>
              <a:ext cx="8326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6" name="Suorakulmio 245">
              <a:extLst>
                <a:ext uri="{FF2B5EF4-FFF2-40B4-BE49-F238E27FC236}">
                  <a16:creationId xmlns:a16="http://schemas.microsoft.com/office/drawing/2014/main" id="{3DEF2D81-D2E6-8902-0C04-1F2D1F010F73}"/>
                </a:ext>
              </a:extLst>
            </p:cNvPr>
            <p:cNvSpPr/>
            <p:nvPr/>
          </p:nvSpPr>
          <p:spPr>
            <a:xfrm>
              <a:off x="8041499" y="3161518"/>
              <a:ext cx="1320525" cy="168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47" name="Suorakulmio: Pyöristetyt kulmat 246">
              <a:extLst>
                <a:ext uri="{FF2B5EF4-FFF2-40B4-BE49-F238E27FC236}">
                  <a16:creationId xmlns:a16="http://schemas.microsoft.com/office/drawing/2014/main" id="{FFF610B9-589B-3A8E-5E15-A9F55831B634}"/>
                </a:ext>
              </a:extLst>
            </p:cNvPr>
            <p:cNvSpPr/>
            <p:nvPr/>
          </p:nvSpPr>
          <p:spPr>
            <a:xfrm>
              <a:off x="7926963" y="2785391"/>
              <a:ext cx="1440000" cy="977452"/>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Toimitus-ongelmat </a:t>
              </a:r>
              <a:r>
                <a:rPr kumimoji="0" lang="fi-FI" sz="1100" b="0" i="0" u="none" strike="noStrike" kern="1200" cap="none" spc="0" normalizeH="0" baseline="0" noProof="0">
                  <a:ln>
                    <a:noFill/>
                  </a:ln>
                  <a:solidFill>
                    <a:prstClr val="black"/>
                  </a:solidFill>
                  <a:effectLst/>
                  <a:uLnTx/>
                  <a:uFillTx/>
                  <a:latin typeface="Avenir Next LT Pro"/>
                  <a:ea typeface="+mn-ea"/>
                  <a:cs typeface="+mn-cs"/>
                </a:rPr>
                <a:t>(kuormajärjestys, toimitussisältö)</a:t>
              </a:r>
              <a:endParaRPr kumimoji="0" lang="fi-FI"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48" name="Suorakulmio: Pyöristetyt kulmat 247">
              <a:extLst>
                <a:ext uri="{FF2B5EF4-FFF2-40B4-BE49-F238E27FC236}">
                  <a16:creationId xmlns:a16="http://schemas.microsoft.com/office/drawing/2014/main" id="{F0F3F355-42FE-5F7D-13AB-4C4AA0F433C3}"/>
                </a:ext>
              </a:extLst>
            </p:cNvPr>
            <p:cNvSpPr/>
            <p:nvPr/>
          </p:nvSpPr>
          <p:spPr>
            <a:xfrm>
              <a:off x="10160691" y="6076848"/>
              <a:ext cx="2489492" cy="666721"/>
            </a:xfrm>
            <a:prstGeom prst="roundRect">
              <a:avLst>
                <a:gd name="adj" fmla="val 294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Toimitus ei saavu sovitusti</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(ajallinen tai sisällöllinen täsmällisyys)</a:t>
              </a:r>
            </a:p>
          </p:txBody>
        </p:sp>
        <p:cxnSp>
          <p:nvCxnSpPr>
            <p:cNvPr id="249" name="Suora nuoliyhdysviiva 248">
              <a:extLst>
                <a:ext uri="{FF2B5EF4-FFF2-40B4-BE49-F238E27FC236}">
                  <a16:creationId xmlns:a16="http://schemas.microsoft.com/office/drawing/2014/main" id="{6B5D5926-13A0-8811-028A-81D999EFD3AF}"/>
                </a:ext>
              </a:extLst>
            </p:cNvPr>
            <p:cNvCxnSpPr>
              <a:cxnSpLocks/>
              <a:stCxn id="186" idx="2"/>
              <a:endCxn id="188" idx="0"/>
            </p:cNvCxnSpPr>
            <p:nvPr/>
          </p:nvCxnSpPr>
          <p:spPr>
            <a:xfrm>
              <a:off x="11385164" y="2498287"/>
              <a:ext cx="0" cy="1421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uora nuoliyhdysviiva 249">
              <a:extLst>
                <a:ext uri="{FF2B5EF4-FFF2-40B4-BE49-F238E27FC236}">
                  <a16:creationId xmlns:a16="http://schemas.microsoft.com/office/drawing/2014/main" id="{9EDCA7EB-C40E-6358-DCBA-E561DF0D570A}"/>
                </a:ext>
              </a:extLst>
            </p:cNvPr>
            <p:cNvCxnSpPr>
              <a:cxnSpLocks/>
              <a:stCxn id="183" idx="1"/>
              <a:endCxn id="199" idx="3"/>
            </p:cNvCxnSpPr>
            <p:nvPr/>
          </p:nvCxnSpPr>
          <p:spPr>
            <a:xfrm flipH="1">
              <a:off x="7378336" y="1051236"/>
              <a:ext cx="27572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64174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893BFB7-BAF6-A077-E89F-23517EA704E1}"/>
              </a:ext>
            </a:extLst>
          </p:cNvPr>
          <p:cNvSpPr>
            <a:spLocks noGrp="1"/>
          </p:cNvSpPr>
          <p:nvPr>
            <p:ph type="title"/>
          </p:nvPr>
        </p:nvSpPr>
        <p:spPr/>
        <p:txBody>
          <a:bodyPr/>
          <a:lstStyle/>
          <a:p>
            <a:r>
              <a:rPr lang="en-US" err="1"/>
              <a:t>Betonielementtitoimitusketjun</a:t>
            </a:r>
            <a:r>
              <a:rPr lang="en-US"/>
              <a:t> </a:t>
            </a:r>
            <a:r>
              <a:rPr lang="en-US" err="1"/>
              <a:t>nykytilan</a:t>
            </a:r>
            <a:r>
              <a:rPr lang="en-US"/>
              <a:t> </a:t>
            </a:r>
            <a:r>
              <a:rPr lang="en-US" err="1"/>
              <a:t>esiselvitys</a:t>
            </a:r>
            <a:br>
              <a:rPr lang="en-US"/>
            </a:br>
            <a:endParaRPr lang="fi-FI">
              <a:solidFill>
                <a:schemeClr val="tx1">
                  <a:lumMod val="50000"/>
                  <a:lumOff val="50000"/>
                </a:schemeClr>
              </a:solidFill>
            </a:endParaRPr>
          </a:p>
        </p:txBody>
      </p:sp>
      <p:graphicFrame>
        <p:nvGraphicFramePr>
          <p:cNvPr id="9" name="Sisällön paikkamerkki 8">
            <a:extLst>
              <a:ext uri="{FF2B5EF4-FFF2-40B4-BE49-F238E27FC236}">
                <a16:creationId xmlns:a16="http://schemas.microsoft.com/office/drawing/2014/main" id="{0F5770A8-08AC-446B-B466-BBDE20A83C93}"/>
              </a:ext>
            </a:extLst>
          </p:cNvPr>
          <p:cNvGraphicFramePr>
            <a:graphicFrameLocks noGrp="1"/>
          </p:cNvGraphicFramePr>
          <p:nvPr>
            <p:ph idx="1"/>
          </p:nvPr>
        </p:nvGraphicFramePr>
        <p:xfrm>
          <a:off x="144733" y="1403305"/>
          <a:ext cx="7692982" cy="4464050"/>
        </p:xfrm>
        <a:graphic>
          <a:graphicData uri="http://schemas.openxmlformats.org/drawingml/2006/chart">
            <c:chart xmlns:c="http://schemas.openxmlformats.org/drawingml/2006/chart" xmlns:r="http://schemas.openxmlformats.org/officeDocument/2006/relationships" r:id="rId2"/>
          </a:graphicData>
        </a:graphic>
      </p:graphicFrame>
      <p:sp>
        <p:nvSpPr>
          <p:cNvPr id="4" name="Päivämäärän paikkamerkki 3">
            <a:extLst>
              <a:ext uri="{FF2B5EF4-FFF2-40B4-BE49-F238E27FC236}">
                <a16:creationId xmlns:a16="http://schemas.microsoft.com/office/drawing/2014/main" id="{1F8546BF-2A9F-A41D-8BF0-9C95CB43BE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8084720B-BE5D-85DA-5EBA-4B11E8B168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15A6E9CB-B1C1-01E1-40C9-22FD9532FEF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sp>
        <p:nvSpPr>
          <p:cNvPr id="8" name="Content Placeholder 2">
            <a:extLst>
              <a:ext uri="{FF2B5EF4-FFF2-40B4-BE49-F238E27FC236}">
                <a16:creationId xmlns:a16="http://schemas.microsoft.com/office/drawing/2014/main" id="{C9A0A73E-A8F2-CABF-027F-95A8BA94BFCF}"/>
              </a:ext>
            </a:extLst>
          </p:cNvPr>
          <p:cNvSpPr txBox="1">
            <a:spLocks/>
          </p:cNvSpPr>
          <p:nvPr/>
        </p:nvSpPr>
        <p:spPr>
          <a:xfrm>
            <a:off x="7866745" y="1628775"/>
            <a:ext cx="4049484" cy="4464050"/>
          </a:xfrm>
          <a:prstGeom prst="rect">
            <a:avLst/>
          </a:prstGeom>
        </p:spPr>
        <p:txBody>
          <a:bodyPr vert="horz" wrap="square" lIns="0" tIns="0" rIns="0" bIns="0" rtlCol="0" anchor="t" anchorCtr="0">
            <a:noAutofit/>
          </a:bodyPr>
          <a:lst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
                <a:srgbClr val="183858"/>
              </a:buClr>
              <a:buSzTx/>
              <a:buFont typeface="Arial" panose="020B0604020202020204" pitchFamily="34" charset="0"/>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Mittaukset toteutettiin neljällä eri työmaalla. </a:t>
            </a:r>
          </a:p>
          <a:p>
            <a:pPr marL="0" marR="0" lvl="0" indent="0" algn="l" defTabSz="914400" rtl="0" eaLnBrk="1" fontAlgn="auto" latinLnBrk="0" hangingPunct="1">
              <a:lnSpc>
                <a:spcPct val="100000"/>
              </a:lnSpc>
              <a:spcBef>
                <a:spcPts val="1200"/>
              </a:spcBef>
              <a:spcAft>
                <a:spcPts val="0"/>
              </a:spcAft>
              <a:buClr>
                <a:srgbClr val="183858"/>
              </a:buClr>
              <a:buSzTx/>
              <a:buFont typeface="Arial" panose="020B0604020202020204" pitchFamily="34" charset="0"/>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Mittausjakso: 50 työpäivää yhteensä. </a:t>
            </a:r>
          </a:p>
          <a:p>
            <a:pPr marL="0" marR="0" lvl="0" indent="0" algn="l" defTabSz="914400" rtl="0" eaLnBrk="1" fontAlgn="auto" latinLnBrk="0" hangingPunct="1">
              <a:lnSpc>
                <a:spcPct val="100000"/>
              </a:lnSpc>
              <a:spcBef>
                <a:spcPts val="1200"/>
              </a:spcBef>
              <a:spcAft>
                <a:spcPts val="0"/>
              </a:spcAft>
              <a:buClr>
                <a:srgbClr val="183858"/>
              </a:buClr>
              <a:buSzTx/>
              <a:buFont typeface="Arial" panose="020B0604020202020204" pitchFamily="34" charset="0"/>
              <a:buNone/>
              <a:tabLst/>
              <a:defRPr/>
            </a:pPr>
            <a:r>
              <a:rPr kumimoji="0" lang="fi-FI" sz="1600" b="1" i="0" u="none" strike="noStrike" kern="1200" cap="none" spc="0" normalizeH="0" baseline="0" noProof="0">
                <a:ln>
                  <a:noFill/>
                </a:ln>
                <a:solidFill>
                  <a:srgbClr val="92D050"/>
                </a:solidFill>
                <a:effectLst/>
                <a:uLnTx/>
                <a:uFillTx/>
                <a:latin typeface="Avenir Next LT Pro"/>
                <a:ea typeface="+mn-ea"/>
                <a:cs typeface="+mn-cs"/>
              </a:rPr>
              <a:t>Vähäinen häiriö</a:t>
            </a:r>
            <a:endParaRPr kumimoji="0" lang="fi-FI" sz="16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
                <a:srgbClr val="183858"/>
              </a:buClr>
              <a:buSzTx/>
              <a:buFont typeface="Arial" panose="020B0604020202020204" pitchFamily="34" charset="0"/>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Työ vaikeutuu tai hidastuu jonkin verran. Häiriön kesto on usein alle 30 minuuttia.</a:t>
            </a:r>
          </a:p>
          <a:p>
            <a:pPr marL="0" marR="0" lvl="0" indent="0" algn="l" defTabSz="914400" rtl="0" eaLnBrk="1" fontAlgn="auto" latinLnBrk="0" hangingPunct="1">
              <a:lnSpc>
                <a:spcPct val="100000"/>
              </a:lnSpc>
              <a:spcBef>
                <a:spcPts val="1200"/>
              </a:spcBef>
              <a:spcAft>
                <a:spcPts val="0"/>
              </a:spcAft>
              <a:buClr>
                <a:srgbClr val="183858"/>
              </a:buClr>
              <a:buSzTx/>
              <a:buFont typeface="Arial" panose="020B0604020202020204" pitchFamily="34" charset="0"/>
              <a:buNone/>
              <a:tabLst/>
              <a:defRPr/>
            </a:pPr>
            <a:r>
              <a:rPr kumimoji="0" lang="fi-FI" sz="1600" b="1" i="0" u="none" strike="noStrike" kern="1200" cap="none" spc="0" normalizeH="0" baseline="0" noProof="0">
                <a:ln>
                  <a:noFill/>
                </a:ln>
                <a:solidFill>
                  <a:srgbClr val="00B050"/>
                </a:solidFill>
                <a:effectLst/>
                <a:uLnTx/>
                <a:uFillTx/>
                <a:latin typeface="Avenir Next LT Pro"/>
                <a:ea typeface="+mn-ea"/>
                <a:cs typeface="+mn-cs"/>
              </a:rPr>
              <a:t>Haitallinen</a:t>
            </a:r>
          </a:p>
          <a:p>
            <a:pPr marL="0" marR="0" lvl="0" indent="0" algn="l" defTabSz="914400" rtl="0" eaLnBrk="1" fontAlgn="auto" latinLnBrk="0" hangingPunct="1">
              <a:lnSpc>
                <a:spcPct val="100000"/>
              </a:lnSpc>
              <a:spcBef>
                <a:spcPts val="0"/>
              </a:spcBef>
              <a:spcAft>
                <a:spcPts val="0"/>
              </a:spcAft>
              <a:buClr>
                <a:srgbClr val="183858"/>
              </a:buClr>
              <a:buSzTx/>
              <a:buFont typeface="Arial" panose="020B0604020202020204" pitchFamily="34" charset="0"/>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Työ hidastuu merkittävästi tai vaatii kalliita toimenpiteitä. Häiriö kestää yli 30 minuuttia.</a:t>
            </a:r>
          </a:p>
          <a:p>
            <a:pPr marL="0" marR="0" lvl="0" indent="0" algn="l" defTabSz="914400" rtl="0" eaLnBrk="1" fontAlgn="auto" latinLnBrk="0" hangingPunct="1">
              <a:lnSpc>
                <a:spcPct val="100000"/>
              </a:lnSpc>
              <a:spcBef>
                <a:spcPts val="1200"/>
              </a:spcBef>
              <a:spcAft>
                <a:spcPts val="0"/>
              </a:spcAft>
              <a:buClr>
                <a:srgbClr val="183858"/>
              </a:buClr>
              <a:buSzTx/>
              <a:buFont typeface="Arial" panose="020B0604020202020204" pitchFamily="34" charset="0"/>
              <a:buNone/>
              <a:tabLst/>
              <a:defRPr/>
            </a:pPr>
            <a:r>
              <a:rPr kumimoji="0" lang="fi-FI" sz="1600" b="1" i="0" u="none" strike="noStrike" kern="1200" cap="none" spc="0" normalizeH="0" baseline="0" noProof="0">
                <a:ln>
                  <a:noFill/>
                </a:ln>
                <a:solidFill>
                  <a:srgbClr val="006400"/>
                </a:solidFill>
                <a:effectLst/>
                <a:uLnTx/>
                <a:uFillTx/>
                <a:latin typeface="Avenir Next LT Pro"/>
                <a:ea typeface="+mn-ea"/>
                <a:cs typeface="+mn-cs"/>
              </a:rPr>
              <a:t>Vakava</a:t>
            </a:r>
            <a:endParaRPr kumimoji="0" lang="fi-FI" sz="16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
                <a:srgbClr val="183858"/>
              </a:buClr>
              <a:buSzTx/>
              <a:buFont typeface="Arial" panose="020B0604020202020204" pitchFamily="34" charset="0"/>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Työ pysähtyy kokonaan, edellyttää kalliita toimenpiteitä tai aiheuttaa turvallisuusriskejä. Häiriöt kestävät yli 2 tuntia.</a:t>
            </a:r>
            <a:endParaRPr kumimoji="0" lang="en-US" sz="16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Tekstiruutu 2">
            <a:extLst>
              <a:ext uri="{FF2B5EF4-FFF2-40B4-BE49-F238E27FC236}">
                <a16:creationId xmlns:a16="http://schemas.microsoft.com/office/drawing/2014/main" id="{4899A762-8C05-6D16-84BC-1C8ECEE60838}"/>
              </a:ext>
            </a:extLst>
          </p:cNvPr>
          <p:cNvSpPr txBox="1"/>
          <p:nvPr/>
        </p:nvSpPr>
        <p:spPr>
          <a:xfrm>
            <a:off x="407988" y="5926422"/>
            <a:ext cx="8532812" cy="492443"/>
          </a:xfrm>
          <a:prstGeom prst="rect">
            <a:avLst/>
          </a:prstGeom>
          <a:noFill/>
        </p:spPr>
        <p:txBody>
          <a:bodyPr wrap="square">
            <a:spAutoFit/>
          </a:bodyPr>
          <a:lstStyle/>
          <a:p>
            <a:r>
              <a:rPr lang="fi-FI" sz="1200" i="1">
                <a:solidFill>
                  <a:schemeClr val="tx1">
                    <a:lumMod val="50000"/>
                    <a:lumOff val="50000"/>
                  </a:schemeClr>
                </a:solidFill>
                <a:latin typeface="Avenir Next LT Pro (Leipäteksti)"/>
              </a:rPr>
              <a:t>Lähde: Makkonen, S. (2023) </a:t>
            </a:r>
            <a:r>
              <a:rPr lang="en-US" sz="1200" i="1">
                <a:solidFill>
                  <a:schemeClr val="tx1">
                    <a:lumMod val="50000"/>
                    <a:lumOff val="50000"/>
                  </a:schemeClr>
                </a:solidFill>
                <a:latin typeface="Avenir Next LT Pro (Leipäteksti)"/>
              </a:rPr>
              <a:t>Improving process flow in frame erection phase of a residential building</a:t>
            </a:r>
          </a:p>
          <a:p>
            <a:endParaRPr lang="fi-FI" sz="1400" i="1"/>
          </a:p>
        </p:txBody>
      </p:sp>
    </p:spTree>
    <p:extLst>
      <p:ext uri="{BB962C8B-B14F-4D97-AF65-F5344CB8AC3E}">
        <p14:creationId xmlns:p14="http://schemas.microsoft.com/office/powerpoint/2010/main" val="323598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kstiruutu 1">
            <a:extLst>
              <a:ext uri="{FF2B5EF4-FFF2-40B4-BE49-F238E27FC236}">
                <a16:creationId xmlns:a16="http://schemas.microsoft.com/office/drawing/2014/main" id="{600C5D43-4FD2-ABBA-3145-0D56C9D1A23D}"/>
              </a:ext>
            </a:extLst>
          </p:cNvPr>
          <p:cNvSpPr txBox="1"/>
          <p:nvPr/>
        </p:nvSpPr>
        <p:spPr>
          <a:xfrm>
            <a:off x="3380769" y="426720"/>
            <a:ext cx="543046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Rakentamisen toimitusketjuissa piilevät ongelmat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(suljettu toimintaympäristö)</a:t>
            </a:r>
          </a:p>
        </p:txBody>
      </p:sp>
      <p:grpSp>
        <p:nvGrpSpPr>
          <p:cNvPr id="209" name="Ryhmä 208">
            <a:extLst>
              <a:ext uri="{FF2B5EF4-FFF2-40B4-BE49-F238E27FC236}">
                <a16:creationId xmlns:a16="http://schemas.microsoft.com/office/drawing/2014/main" id="{C50DFAF2-FA3D-CA73-AF79-B26D8F617E28}"/>
              </a:ext>
            </a:extLst>
          </p:cNvPr>
          <p:cNvGrpSpPr/>
          <p:nvPr/>
        </p:nvGrpSpPr>
        <p:grpSpPr>
          <a:xfrm>
            <a:off x="8805025" y="1891329"/>
            <a:ext cx="2617961" cy="3924407"/>
            <a:chOff x="13279738" y="1788838"/>
            <a:chExt cx="2617961" cy="3924407"/>
          </a:xfrm>
        </p:grpSpPr>
        <p:cxnSp>
          <p:nvCxnSpPr>
            <p:cNvPr id="12" name="Suora nuoliyhdysviiva 11">
              <a:extLst>
                <a:ext uri="{FF2B5EF4-FFF2-40B4-BE49-F238E27FC236}">
                  <a16:creationId xmlns:a16="http://schemas.microsoft.com/office/drawing/2014/main" id="{C057E0B0-D1B5-E291-B1F3-75E60AFADA36}"/>
                </a:ext>
              </a:extLst>
            </p:cNvPr>
            <p:cNvCxnSpPr>
              <a:cxnSpLocks/>
            </p:cNvCxnSpPr>
            <p:nvPr/>
          </p:nvCxnSpPr>
          <p:spPr>
            <a:xfrm>
              <a:off x="13638578" y="3028299"/>
              <a:ext cx="0" cy="540000"/>
            </a:xfrm>
            <a:prstGeom prst="straightConnector1">
              <a:avLst/>
            </a:prstGeom>
            <a:ln w="38100">
              <a:solidFill>
                <a:srgbClr val="8CC5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uora nuoliyhdysviiva 12">
              <a:extLst>
                <a:ext uri="{FF2B5EF4-FFF2-40B4-BE49-F238E27FC236}">
                  <a16:creationId xmlns:a16="http://schemas.microsoft.com/office/drawing/2014/main" id="{89BD5B2B-41AB-B61F-887B-001CFE7BF11C}"/>
                </a:ext>
              </a:extLst>
            </p:cNvPr>
            <p:cNvCxnSpPr>
              <a:cxnSpLocks/>
            </p:cNvCxnSpPr>
            <p:nvPr/>
          </p:nvCxnSpPr>
          <p:spPr>
            <a:xfrm flipV="1">
              <a:off x="14003518" y="2437270"/>
              <a:ext cx="1170388" cy="1356442"/>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B5E01BDD-B073-B02E-07EC-069DCC3B4F33}"/>
                </a:ext>
              </a:extLst>
            </p:cNvPr>
            <p:cNvCxnSpPr>
              <a:cxnSpLocks/>
            </p:cNvCxnSpPr>
            <p:nvPr/>
          </p:nvCxnSpPr>
          <p:spPr>
            <a:xfrm>
              <a:off x="14070802" y="2040851"/>
              <a:ext cx="1080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uora nuoliyhdysviiva 14">
              <a:extLst>
                <a:ext uri="{FF2B5EF4-FFF2-40B4-BE49-F238E27FC236}">
                  <a16:creationId xmlns:a16="http://schemas.microsoft.com/office/drawing/2014/main" id="{668F30EA-2C58-00DD-6BBE-904EE2FCFE11}"/>
                </a:ext>
              </a:extLst>
            </p:cNvPr>
            <p:cNvCxnSpPr>
              <a:cxnSpLocks/>
            </p:cNvCxnSpPr>
            <p:nvPr/>
          </p:nvCxnSpPr>
          <p:spPr>
            <a:xfrm>
              <a:off x="14142810" y="3921533"/>
              <a:ext cx="1080000" cy="0"/>
            </a:xfrm>
            <a:prstGeom prst="straightConnector1">
              <a:avLst/>
            </a:prstGeom>
            <a:ln w="38100">
              <a:solidFill>
                <a:srgbClr val="94D2B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DE2AAC7B-2BF2-E047-2759-13D14305E26A}"/>
                </a:ext>
              </a:extLst>
            </p:cNvPr>
            <p:cNvCxnSpPr>
              <a:cxnSpLocks/>
            </p:cNvCxnSpPr>
            <p:nvPr/>
          </p:nvCxnSpPr>
          <p:spPr>
            <a:xfrm>
              <a:off x="15581815" y="3028299"/>
              <a:ext cx="0" cy="54000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uora nuoliyhdysviiva 46">
              <a:extLst>
                <a:ext uri="{FF2B5EF4-FFF2-40B4-BE49-F238E27FC236}">
                  <a16:creationId xmlns:a16="http://schemas.microsoft.com/office/drawing/2014/main" id="{4BFDB6F0-6FFE-3B0A-177B-58952A64A571}"/>
                </a:ext>
              </a:extLst>
            </p:cNvPr>
            <p:cNvCxnSpPr>
              <a:cxnSpLocks/>
            </p:cNvCxnSpPr>
            <p:nvPr/>
          </p:nvCxnSpPr>
          <p:spPr>
            <a:xfrm flipH="1" flipV="1">
              <a:off x="13994765" y="2406817"/>
              <a:ext cx="1170388" cy="1356442"/>
            </a:xfrm>
            <a:prstGeom prst="straightConnector1">
              <a:avLst/>
            </a:prstGeom>
            <a:ln w="38100">
              <a:solidFill>
                <a:srgbClr val="A480B8"/>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4" name="Ryhmä 93">
              <a:extLst>
                <a:ext uri="{FF2B5EF4-FFF2-40B4-BE49-F238E27FC236}">
                  <a16:creationId xmlns:a16="http://schemas.microsoft.com/office/drawing/2014/main" id="{13C1FE24-D14F-AF64-FB10-0FA7EEA6B8A3}"/>
                </a:ext>
              </a:extLst>
            </p:cNvPr>
            <p:cNvGrpSpPr/>
            <p:nvPr/>
          </p:nvGrpSpPr>
          <p:grpSpPr>
            <a:xfrm>
              <a:off x="15315845" y="1792195"/>
              <a:ext cx="509733" cy="1177642"/>
              <a:chOff x="2947324" y="1823815"/>
              <a:chExt cx="509733" cy="1177642"/>
            </a:xfrm>
          </p:grpSpPr>
          <p:sp>
            <p:nvSpPr>
              <p:cNvPr id="18" name="Vapaamuotoinen: Muoto 17">
                <a:extLst>
                  <a:ext uri="{FF2B5EF4-FFF2-40B4-BE49-F238E27FC236}">
                    <a16:creationId xmlns:a16="http://schemas.microsoft.com/office/drawing/2014/main" id="{93793496-0103-131E-9010-0BDCFF9FE3F5}"/>
                  </a:ext>
                </a:extLst>
              </p:cNvPr>
              <p:cNvSpPr/>
              <p:nvPr/>
            </p:nvSpPr>
            <p:spPr>
              <a:xfrm>
                <a:off x="3109513" y="1904305"/>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9" name="Vapaamuotoinen: Muoto 18">
                <a:extLst>
                  <a:ext uri="{FF2B5EF4-FFF2-40B4-BE49-F238E27FC236}">
                    <a16:creationId xmlns:a16="http://schemas.microsoft.com/office/drawing/2014/main" id="{7E22B27D-ADA5-5FC8-5074-E77867C1C062}"/>
                  </a:ext>
                </a:extLst>
              </p:cNvPr>
              <p:cNvSpPr/>
              <p:nvPr/>
            </p:nvSpPr>
            <p:spPr>
              <a:xfrm>
                <a:off x="2947324" y="2098470"/>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Kuva 45" descr="Palo mies mies tasaisella täytöllä">
                <a:extLst>
                  <a:ext uri="{FF2B5EF4-FFF2-40B4-BE49-F238E27FC236}">
                    <a16:creationId xmlns:a16="http://schemas.microsoft.com/office/drawing/2014/main" id="{B99650FF-99A4-0BC0-8BBA-11D73AD6CA73}"/>
                  </a:ext>
                </a:extLst>
              </p:cNvPr>
              <p:cNvSpPr/>
              <p:nvPr/>
            </p:nvSpPr>
            <p:spPr>
              <a:xfrm>
                <a:off x="3050257" y="1823815"/>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 name="Vapaamuotoinen: Muoto 48">
                <a:extLst>
                  <a:ext uri="{FF2B5EF4-FFF2-40B4-BE49-F238E27FC236}">
                    <a16:creationId xmlns:a16="http://schemas.microsoft.com/office/drawing/2014/main" id="{7BDB3FB1-1518-F24E-DDEB-F7B52E2390B6}"/>
                  </a:ext>
                </a:extLst>
              </p:cNvPr>
              <p:cNvSpPr/>
              <p:nvPr/>
            </p:nvSpPr>
            <p:spPr>
              <a:xfrm>
                <a:off x="3076158" y="2105361"/>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0" name="Vapaamuotoinen: Muoto 49">
                <a:extLst>
                  <a:ext uri="{FF2B5EF4-FFF2-40B4-BE49-F238E27FC236}">
                    <a16:creationId xmlns:a16="http://schemas.microsoft.com/office/drawing/2014/main" id="{1612F0EC-F861-F764-59AE-0FAC173AF5EB}"/>
                  </a:ext>
                </a:extLst>
              </p:cNvPr>
              <p:cNvSpPr/>
              <p:nvPr/>
            </p:nvSpPr>
            <p:spPr>
              <a:xfrm>
                <a:off x="3080455" y="2337916"/>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1" name="Vapaamuotoinen: Muoto 50">
                <a:extLst>
                  <a:ext uri="{FF2B5EF4-FFF2-40B4-BE49-F238E27FC236}">
                    <a16:creationId xmlns:a16="http://schemas.microsoft.com/office/drawing/2014/main" id="{2E18164C-1F2F-0A17-2B40-8377B7CD317C}"/>
                  </a:ext>
                </a:extLst>
              </p:cNvPr>
              <p:cNvSpPr/>
              <p:nvPr/>
            </p:nvSpPr>
            <p:spPr>
              <a:xfrm>
                <a:off x="3210416" y="2339645"/>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2" name="Vapaamuotoinen: Muoto 51">
                <a:extLst>
                  <a:ext uri="{FF2B5EF4-FFF2-40B4-BE49-F238E27FC236}">
                    <a16:creationId xmlns:a16="http://schemas.microsoft.com/office/drawing/2014/main" id="{17CA087A-7196-08B7-F3CF-FB144D6BABDF}"/>
                  </a:ext>
                </a:extLst>
              </p:cNvPr>
              <p:cNvSpPr/>
              <p:nvPr/>
            </p:nvSpPr>
            <p:spPr>
              <a:xfrm>
                <a:off x="3210416" y="2106226"/>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3" name="Vapaamuotoinen: Muoto 52">
                <a:extLst>
                  <a:ext uri="{FF2B5EF4-FFF2-40B4-BE49-F238E27FC236}">
                    <a16:creationId xmlns:a16="http://schemas.microsoft.com/office/drawing/2014/main" id="{E95F9B2F-6C36-F29D-C65E-D0572A85A380}"/>
                  </a:ext>
                </a:extLst>
              </p:cNvPr>
              <p:cNvSpPr/>
              <p:nvPr/>
            </p:nvSpPr>
            <p:spPr>
              <a:xfrm>
                <a:off x="3074502" y="2295986"/>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6" name="Kuva 25" descr="Saapas tasaisella täytöllä">
                <a:extLst>
                  <a:ext uri="{FF2B5EF4-FFF2-40B4-BE49-F238E27FC236}">
                    <a16:creationId xmlns:a16="http://schemas.microsoft.com/office/drawing/2014/main" id="{F7694CA3-0EA6-F192-DACF-3F80ED14A5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5176" y="2772910"/>
                <a:ext cx="245455" cy="228547"/>
              </a:xfrm>
              <a:prstGeom prst="rect">
                <a:avLst/>
              </a:prstGeom>
            </p:spPr>
          </p:pic>
          <p:pic>
            <p:nvPicPr>
              <p:cNvPr id="25" name="Kuva 24" descr="Saapas tasaisella täytöllä">
                <a:extLst>
                  <a:ext uri="{FF2B5EF4-FFF2-40B4-BE49-F238E27FC236}">
                    <a16:creationId xmlns:a16="http://schemas.microsoft.com/office/drawing/2014/main" id="{D2C4DC8B-FBDE-37DB-6F43-40E446389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955081" y="2772461"/>
                <a:ext cx="245455" cy="228547"/>
              </a:xfrm>
              <a:prstGeom prst="rect">
                <a:avLst/>
              </a:prstGeom>
            </p:spPr>
          </p:pic>
          <p:sp>
            <p:nvSpPr>
              <p:cNvPr id="54" name="Suorakulmio 53">
                <a:extLst>
                  <a:ext uri="{FF2B5EF4-FFF2-40B4-BE49-F238E27FC236}">
                    <a16:creationId xmlns:a16="http://schemas.microsoft.com/office/drawing/2014/main" id="{2811AA70-FEF6-CC0F-EFE8-AA1C2F4F7A60}"/>
                  </a:ext>
                </a:extLst>
              </p:cNvPr>
              <p:cNvSpPr/>
              <p:nvPr/>
            </p:nvSpPr>
            <p:spPr>
              <a:xfrm>
                <a:off x="3135048" y="1944250"/>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3" name="Kuva 22" descr="Aurinkolasit tasaisella täytöllä">
                <a:extLst>
                  <a:ext uri="{FF2B5EF4-FFF2-40B4-BE49-F238E27FC236}">
                    <a16:creationId xmlns:a16="http://schemas.microsoft.com/office/drawing/2014/main" id="{51EA6C69-0815-0EFF-9B0F-66D9412818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6261" y="1876084"/>
                <a:ext cx="208544" cy="194180"/>
              </a:xfrm>
              <a:prstGeom prst="rect">
                <a:avLst/>
              </a:prstGeom>
            </p:spPr>
          </p:pic>
        </p:grpSp>
        <p:grpSp>
          <p:nvGrpSpPr>
            <p:cNvPr id="67" name="Ryhmä 66">
              <a:extLst>
                <a:ext uri="{FF2B5EF4-FFF2-40B4-BE49-F238E27FC236}">
                  <a16:creationId xmlns:a16="http://schemas.microsoft.com/office/drawing/2014/main" id="{9FA6376D-481E-D2D7-D8AD-4DA5D3230A0E}"/>
                </a:ext>
              </a:extLst>
            </p:cNvPr>
            <p:cNvGrpSpPr/>
            <p:nvPr/>
          </p:nvGrpSpPr>
          <p:grpSpPr>
            <a:xfrm>
              <a:off x="15309419" y="3696202"/>
              <a:ext cx="509733" cy="1177642"/>
              <a:chOff x="4132250" y="4688434"/>
              <a:chExt cx="509733" cy="1177642"/>
            </a:xfrm>
          </p:grpSpPr>
          <p:sp>
            <p:nvSpPr>
              <p:cNvPr id="55" name="Vapaamuotoinen: Muoto 54">
                <a:extLst>
                  <a:ext uri="{FF2B5EF4-FFF2-40B4-BE49-F238E27FC236}">
                    <a16:creationId xmlns:a16="http://schemas.microsoft.com/office/drawing/2014/main" id="{C4C8CF4B-DE55-188A-4D70-2F15A89F35A7}"/>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6" name="Vapaamuotoinen: Muoto 55">
                <a:extLst>
                  <a:ext uri="{FF2B5EF4-FFF2-40B4-BE49-F238E27FC236}">
                    <a16:creationId xmlns:a16="http://schemas.microsoft.com/office/drawing/2014/main" id="{10E30204-3D7D-4463-2742-345BFAE77B64}"/>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Kuva 45" descr="Palo mies mies tasaisella täytöllä">
                <a:extLst>
                  <a:ext uri="{FF2B5EF4-FFF2-40B4-BE49-F238E27FC236}">
                    <a16:creationId xmlns:a16="http://schemas.microsoft.com/office/drawing/2014/main" id="{CF20837E-8715-1187-1EB8-11A50C597C01}"/>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02A6E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8" name="Vapaamuotoinen: Muoto 57">
                <a:extLst>
                  <a:ext uri="{FF2B5EF4-FFF2-40B4-BE49-F238E27FC236}">
                    <a16:creationId xmlns:a16="http://schemas.microsoft.com/office/drawing/2014/main" id="{099BDC87-2EAC-6178-137F-75AD4C066C46}"/>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9" name="Vapaamuotoinen: Muoto 58">
                <a:extLst>
                  <a:ext uri="{FF2B5EF4-FFF2-40B4-BE49-F238E27FC236}">
                    <a16:creationId xmlns:a16="http://schemas.microsoft.com/office/drawing/2014/main" id="{AFE657E3-DED3-97E1-3893-85EEBCB3B1E7}"/>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0" name="Vapaamuotoinen: Muoto 59">
                <a:extLst>
                  <a:ext uri="{FF2B5EF4-FFF2-40B4-BE49-F238E27FC236}">
                    <a16:creationId xmlns:a16="http://schemas.microsoft.com/office/drawing/2014/main" id="{95ED16F9-AA36-1DB2-A7CE-64C88A733C50}"/>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1" name="Vapaamuotoinen: Muoto 60">
                <a:extLst>
                  <a:ext uri="{FF2B5EF4-FFF2-40B4-BE49-F238E27FC236}">
                    <a16:creationId xmlns:a16="http://schemas.microsoft.com/office/drawing/2014/main" id="{77FBC115-9F4C-D4B8-41EB-0FF808270305}"/>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2" name="Vapaamuotoinen: Muoto 61">
                <a:extLst>
                  <a:ext uri="{FF2B5EF4-FFF2-40B4-BE49-F238E27FC236}">
                    <a16:creationId xmlns:a16="http://schemas.microsoft.com/office/drawing/2014/main" id="{899AD455-F5AB-921A-9592-F08AF729BAAC}"/>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63" name="Kuva 62" descr="Saapas tasaisella täytöllä">
                <a:extLst>
                  <a:ext uri="{FF2B5EF4-FFF2-40B4-BE49-F238E27FC236}">
                    <a16:creationId xmlns:a16="http://schemas.microsoft.com/office/drawing/2014/main" id="{BAF565F6-5A79-7502-F042-7ECD5C9691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102" y="5637529"/>
                <a:ext cx="245455" cy="228547"/>
              </a:xfrm>
              <a:prstGeom prst="rect">
                <a:avLst/>
              </a:prstGeom>
            </p:spPr>
          </p:pic>
          <p:pic>
            <p:nvPicPr>
              <p:cNvPr id="64" name="Kuva 63" descr="Saapas tasaisella täytöllä">
                <a:extLst>
                  <a:ext uri="{FF2B5EF4-FFF2-40B4-BE49-F238E27FC236}">
                    <a16:creationId xmlns:a16="http://schemas.microsoft.com/office/drawing/2014/main" id="{B489A7A9-5D81-D72C-3973-ED13540F1C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140007" y="5637080"/>
                <a:ext cx="245455" cy="228547"/>
              </a:xfrm>
              <a:prstGeom prst="rect">
                <a:avLst/>
              </a:prstGeom>
            </p:spPr>
          </p:pic>
          <p:sp>
            <p:nvSpPr>
              <p:cNvPr id="65" name="Suorakulmio 64">
                <a:extLst>
                  <a:ext uri="{FF2B5EF4-FFF2-40B4-BE49-F238E27FC236}">
                    <a16:creationId xmlns:a16="http://schemas.microsoft.com/office/drawing/2014/main" id="{B94AC6C4-1155-9BE3-BBCB-C7BA70E25D3D}"/>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6" name="Kuva 65" descr="Aurinkolasit tasaisella täytöllä">
                <a:extLst>
                  <a:ext uri="{FF2B5EF4-FFF2-40B4-BE49-F238E27FC236}">
                    <a16:creationId xmlns:a16="http://schemas.microsoft.com/office/drawing/2014/main" id="{20AD3987-B8DD-7208-C610-A780C47F4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grpSp>
          <p:nvGrpSpPr>
            <p:cNvPr id="68" name="Ryhmä 67">
              <a:extLst>
                <a:ext uri="{FF2B5EF4-FFF2-40B4-BE49-F238E27FC236}">
                  <a16:creationId xmlns:a16="http://schemas.microsoft.com/office/drawing/2014/main" id="{5F86F91D-0403-B22E-BE2A-036EC85E078E}"/>
                </a:ext>
              </a:extLst>
            </p:cNvPr>
            <p:cNvGrpSpPr/>
            <p:nvPr/>
          </p:nvGrpSpPr>
          <p:grpSpPr>
            <a:xfrm>
              <a:off x="13393923" y="3664923"/>
              <a:ext cx="509733" cy="1177642"/>
              <a:chOff x="4132250" y="4688434"/>
              <a:chExt cx="509733" cy="1177642"/>
            </a:xfrm>
          </p:grpSpPr>
          <p:sp>
            <p:nvSpPr>
              <p:cNvPr id="69" name="Vapaamuotoinen: Muoto 68">
                <a:extLst>
                  <a:ext uri="{FF2B5EF4-FFF2-40B4-BE49-F238E27FC236}">
                    <a16:creationId xmlns:a16="http://schemas.microsoft.com/office/drawing/2014/main" id="{A85F4102-EB5B-B600-EA06-B6ED6510EDF2}"/>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0" name="Vapaamuotoinen: Muoto 69">
                <a:extLst>
                  <a:ext uri="{FF2B5EF4-FFF2-40B4-BE49-F238E27FC236}">
                    <a16:creationId xmlns:a16="http://schemas.microsoft.com/office/drawing/2014/main" id="{96610CD6-321D-A800-4732-B43CC0C6FD7B}"/>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1" name="Kuva 45" descr="Palo mies mies tasaisella täytöllä">
                <a:extLst>
                  <a:ext uri="{FF2B5EF4-FFF2-40B4-BE49-F238E27FC236}">
                    <a16:creationId xmlns:a16="http://schemas.microsoft.com/office/drawing/2014/main" id="{D95792A0-2E9F-5C15-8EF9-97A76FCC09DA}"/>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92D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2" name="Vapaamuotoinen: Muoto 71">
                <a:extLst>
                  <a:ext uri="{FF2B5EF4-FFF2-40B4-BE49-F238E27FC236}">
                    <a16:creationId xmlns:a16="http://schemas.microsoft.com/office/drawing/2014/main" id="{2E0C9DCD-3B78-FD1E-FA02-75AD7A42CE4A}"/>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3" name="Vapaamuotoinen: Muoto 72">
                <a:extLst>
                  <a:ext uri="{FF2B5EF4-FFF2-40B4-BE49-F238E27FC236}">
                    <a16:creationId xmlns:a16="http://schemas.microsoft.com/office/drawing/2014/main" id="{DF423E32-0FB5-2521-CC31-A5E80300C50F}"/>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4" name="Vapaamuotoinen: Muoto 73">
                <a:extLst>
                  <a:ext uri="{FF2B5EF4-FFF2-40B4-BE49-F238E27FC236}">
                    <a16:creationId xmlns:a16="http://schemas.microsoft.com/office/drawing/2014/main" id="{EDACFA22-3339-CFF6-B6C8-8D9B7E723958}"/>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5" name="Vapaamuotoinen: Muoto 74">
                <a:extLst>
                  <a:ext uri="{FF2B5EF4-FFF2-40B4-BE49-F238E27FC236}">
                    <a16:creationId xmlns:a16="http://schemas.microsoft.com/office/drawing/2014/main" id="{08C6B0EC-323B-CB33-0166-429847BA4872}"/>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6" name="Vapaamuotoinen: Muoto 75">
                <a:extLst>
                  <a:ext uri="{FF2B5EF4-FFF2-40B4-BE49-F238E27FC236}">
                    <a16:creationId xmlns:a16="http://schemas.microsoft.com/office/drawing/2014/main" id="{34A64EE9-839A-A2FB-26FA-3B390E11CD6F}"/>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7" name="Kuva 76" descr="Saapas tasaisella täytöllä">
                <a:extLst>
                  <a:ext uri="{FF2B5EF4-FFF2-40B4-BE49-F238E27FC236}">
                    <a16:creationId xmlns:a16="http://schemas.microsoft.com/office/drawing/2014/main" id="{A181A7BB-2FFA-B9F1-5570-0232D4F5C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90102" y="5637529"/>
                <a:ext cx="245455" cy="228547"/>
              </a:xfrm>
              <a:prstGeom prst="rect">
                <a:avLst/>
              </a:prstGeom>
            </p:spPr>
          </p:pic>
          <p:pic>
            <p:nvPicPr>
              <p:cNvPr id="78" name="Kuva 77" descr="Saapas tasaisella täytöllä">
                <a:extLst>
                  <a:ext uri="{FF2B5EF4-FFF2-40B4-BE49-F238E27FC236}">
                    <a16:creationId xmlns:a16="http://schemas.microsoft.com/office/drawing/2014/main" id="{237F5A65-B2AE-9E2F-9F22-A978B455F1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140007" y="5637080"/>
                <a:ext cx="245455" cy="228547"/>
              </a:xfrm>
              <a:prstGeom prst="rect">
                <a:avLst/>
              </a:prstGeom>
            </p:spPr>
          </p:pic>
          <p:sp>
            <p:nvSpPr>
              <p:cNvPr id="79" name="Suorakulmio 78">
                <a:extLst>
                  <a:ext uri="{FF2B5EF4-FFF2-40B4-BE49-F238E27FC236}">
                    <a16:creationId xmlns:a16="http://schemas.microsoft.com/office/drawing/2014/main" id="{B033329F-BB59-8518-764A-933FE0D05CFD}"/>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0" name="Kuva 79" descr="Aurinkolasit tasaisella täytöllä">
                <a:extLst>
                  <a:ext uri="{FF2B5EF4-FFF2-40B4-BE49-F238E27FC236}">
                    <a16:creationId xmlns:a16="http://schemas.microsoft.com/office/drawing/2014/main" id="{F1A281D7-44DB-66D3-3B68-01BDC7810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grpSp>
          <p:nvGrpSpPr>
            <p:cNvPr id="81" name="Ryhmä 80">
              <a:extLst>
                <a:ext uri="{FF2B5EF4-FFF2-40B4-BE49-F238E27FC236}">
                  <a16:creationId xmlns:a16="http://schemas.microsoft.com/office/drawing/2014/main" id="{960923AF-BC46-3B23-AD8F-FE2F47537960}"/>
                </a:ext>
              </a:extLst>
            </p:cNvPr>
            <p:cNvGrpSpPr/>
            <p:nvPr/>
          </p:nvGrpSpPr>
          <p:grpSpPr>
            <a:xfrm>
              <a:off x="13383634" y="1788838"/>
              <a:ext cx="509733" cy="1177642"/>
              <a:chOff x="4132250" y="4688434"/>
              <a:chExt cx="509733" cy="1177642"/>
            </a:xfrm>
          </p:grpSpPr>
          <p:sp>
            <p:nvSpPr>
              <p:cNvPr id="82" name="Vapaamuotoinen: Muoto 81">
                <a:extLst>
                  <a:ext uri="{FF2B5EF4-FFF2-40B4-BE49-F238E27FC236}">
                    <a16:creationId xmlns:a16="http://schemas.microsoft.com/office/drawing/2014/main" id="{03B593E6-E588-8D44-7BF4-9677209C611D}"/>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3" name="Vapaamuotoinen: Muoto 82">
                <a:extLst>
                  <a:ext uri="{FF2B5EF4-FFF2-40B4-BE49-F238E27FC236}">
                    <a16:creationId xmlns:a16="http://schemas.microsoft.com/office/drawing/2014/main" id="{CB3B7A8D-487A-F0D1-7FE1-DC3D2B5844A3}"/>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4" name="Kuva 45" descr="Palo mies mies tasaisella täytöllä">
                <a:extLst>
                  <a:ext uri="{FF2B5EF4-FFF2-40B4-BE49-F238E27FC236}">
                    <a16:creationId xmlns:a16="http://schemas.microsoft.com/office/drawing/2014/main" id="{26B63D6E-961C-2E4A-FD8A-C38C07E7415E}"/>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FF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5" name="Vapaamuotoinen: Muoto 84">
                <a:extLst>
                  <a:ext uri="{FF2B5EF4-FFF2-40B4-BE49-F238E27FC236}">
                    <a16:creationId xmlns:a16="http://schemas.microsoft.com/office/drawing/2014/main" id="{B3F11FC4-1726-0006-26B8-C31C43A958E2}"/>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6" name="Vapaamuotoinen: Muoto 85">
                <a:extLst>
                  <a:ext uri="{FF2B5EF4-FFF2-40B4-BE49-F238E27FC236}">
                    <a16:creationId xmlns:a16="http://schemas.microsoft.com/office/drawing/2014/main" id="{52A686A2-0BC5-938A-1E85-4357AE6547C2}"/>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7" name="Vapaamuotoinen: Muoto 86">
                <a:extLst>
                  <a:ext uri="{FF2B5EF4-FFF2-40B4-BE49-F238E27FC236}">
                    <a16:creationId xmlns:a16="http://schemas.microsoft.com/office/drawing/2014/main" id="{BD3410C1-9BF6-12BF-3A21-3FE93B29F49A}"/>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8" name="Vapaamuotoinen: Muoto 87">
                <a:extLst>
                  <a:ext uri="{FF2B5EF4-FFF2-40B4-BE49-F238E27FC236}">
                    <a16:creationId xmlns:a16="http://schemas.microsoft.com/office/drawing/2014/main" id="{5F4B9F8E-62C7-C663-D3D0-64B766AA3DE5}"/>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9" name="Vapaamuotoinen: Muoto 88">
                <a:extLst>
                  <a:ext uri="{FF2B5EF4-FFF2-40B4-BE49-F238E27FC236}">
                    <a16:creationId xmlns:a16="http://schemas.microsoft.com/office/drawing/2014/main" id="{566E84DC-5724-0F93-4DE6-BA7024CA0C98}"/>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90" name="Kuva 89" descr="Saapas tasaisella täytöllä">
                <a:extLst>
                  <a:ext uri="{FF2B5EF4-FFF2-40B4-BE49-F238E27FC236}">
                    <a16:creationId xmlns:a16="http://schemas.microsoft.com/office/drawing/2014/main" id="{132D50C0-B579-46DF-0DDD-6C85F0CC0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0102" y="5637529"/>
                <a:ext cx="245455" cy="228547"/>
              </a:xfrm>
              <a:prstGeom prst="rect">
                <a:avLst/>
              </a:prstGeom>
            </p:spPr>
          </p:pic>
          <p:pic>
            <p:nvPicPr>
              <p:cNvPr id="91" name="Kuva 90" descr="Saapas tasaisella täytöllä">
                <a:extLst>
                  <a:ext uri="{FF2B5EF4-FFF2-40B4-BE49-F238E27FC236}">
                    <a16:creationId xmlns:a16="http://schemas.microsoft.com/office/drawing/2014/main" id="{A4DD4A42-B3A9-9D26-83B0-6DF6B730E0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4140007" y="5637080"/>
                <a:ext cx="245455" cy="228547"/>
              </a:xfrm>
              <a:prstGeom prst="rect">
                <a:avLst/>
              </a:prstGeom>
            </p:spPr>
          </p:pic>
          <p:sp>
            <p:nvSpPr>
              <p:cNvPr id="92" name="Suorakulmio 91">
                <a:extLst>
                  <a:ext uri="{FF2B5EF4-FFF2-40B4-BE49-F238E27FC236}">
                    <a16:creationId xmlns:a16="http://schemas.microsoft.com/office/drawing/2014/main" id="{B90CA0BD-1C61-11D7-3B07-CD68B1913713}"/>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3" name="Kuva 92" descr="Aurinkolasit tasaisella täytöllä">
                <a:extLst>
                  <a:ext uri="{FF2B5EF4-FFF2-40B4-BE49-F238E27FC236}">
                    <a16:creationId xmlns:a16="http://schemas.microsoft.com/office/drawing/2014/main" id="{D9E44EB8-F15E-4181-F522-C73EC4785D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sp>
          <p:nvSpPr>
            <p:cNvPr id="3" name="Tekstiruutu 2">
              <a:extLst>
                <a:ext uri="{FF2B5EF4-FFF2-40B4-BE49-F238E27FC236}">
                  <a16:creationId xmlns:a16="http://schemas.microsoft.com/office/drawing/2014/main" id="{C0041370-20FB-DF0A-DAF6-A8F68107D93F}"/>
                </a:ext>
              </a:extLst>
            </p:cNvPr>
            <p:cNvSpPr txBox="1"/>
            <p:nvPr/>
          </p:nvSpPr>
          <p:spPr>
            <a:xfrm>
              <a:off x="13279738" y="5066914"/>
              <a:ext cx="261796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Point-to-</a:t>
              </a:r>
              <a:r>
                <a:rPr kumimoji="0" lang="fi-FI" sz="1800" b="1" i="0" u="none" strike="noStrike" kern="1200" cap="none" spc="0" normalizeH="0" baseline="0" noProof="0" err="1">
                  <a:ln>
                    <a:noFill/>
                  </a:ln>
                  <a:solidFill>
                    <a:prstClr val="black"/>
                  </a:solidFill>
                  <a:effectLst/>
                  <a:uLnTx/>
                  <a:uFillTx/>
                  <a:latin typeface="Aptos" panose="02110004020202020204"/>
                  <a:ea typeface="+mn-ea"/>
                  <a:cs typeface="+mn-cs"/>
                </a:rPr>
                <a:t>point</a:t>
              </a: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 ratkaisut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(keskitetty tiedonvaihto)</a:t>
              </a:r>
            </a:p>
          </p:txBody>
        </p:sp>
      </p:grpSp>
      <p:grpSp>
        <p:nvGrpSpPr>
          <p:cNvPr id="208" name="Ryhmä 207">
            <a:extLst>
              <a:ext uri="{FF2B5EF4-FFF2-40B4-BE49-F238E27FC236}">
                <a16:creationId xmlns:a16="http://schemas.microsoft.com/office/drawing/2014/main" id="{C4D7B838-4B2C-883A-523A-48758BAC3144}"/>
              </a:ext>
            </a:extLst>
          </p:cNvPr>
          <p:cNvGrpSpPr/>
          <p:nvPr/>
        </p:nvGrpSpPr>
        <p:grpSpPr>
          <a:xfrm>
            <a:off x="361987" y="1259045"/>
            <a:ext cx="6567288" cy="5595302"/>
            <a:chOff x="5565997" y="940971"/>
            <a:chExt cx="6567288" cy="5595302"/>
          </a:xfrm>
        </p:grpSpPr>
        <p:sp>
          <p:nvSpPr>
            <p:cNvPr id="44" name="Nuoli: Oikea 43">
              <a:extLst>
                <a:ext uri="{FF2B5EF4-FFF2-40B4-BE49-F238E27FC236}">
                  <a16:creationId xmlns:a16="http://schemas.microsoft.com/office/drawing/2014/main" id="{255198B3-E602-BAE9-B0F3-EE72123F0D47}"/>
                </a:ext>
              </a:extLst>
            </p:cNvPr>
            <p:cNvSpPr/>
            <p:nvPr/>
          </p:nvSpPr>
          <p:spPr>
            <a:xfrm>
              <a:off x="9032070" y="4395647"/>
              <a:ext cx="1440000" cy="972000"/>
            </a:xfrm>
            <a:prstGeom prst="rightArrow">
              <a:avLst>
                <a:gd name="adj1" fmla="val 100000"/>
                <a:gd name="adj2" fmla="val 15128"/>
              </a:avLst>
            </a:prstGeom>
            <a:solidFill>
              <a:schemeClr val="bg1"/>
            </a:solidFill>
            <a:ln w="317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Tekstiruutu 3">
              <a:extLst>
                <a:ext uri="{FF2B5EF4-FFF2-40B4-BE49-F238E27FC236}">
                  <a16:creationId xmlns:a16="http://schemas.microsoft.com/office/drawing/2014/main" id="{2E1695FC-E84A-7599-0BC4-D54CF279BF27}"/>
                </a:ext>
              </a:extLst>
            </p:cNvPr>
            <p:cNvSpPr txBox="1"/>
            <p:nvPr/>
          </p:nvSpPr>
          <p:spPr>
            <a:xfrm>
              <a:off x="5565997" y="5889942"/>
              <a:ext cx="638277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Rakenteeton tiedonvaihto (pdf, kuvat, puhelut, sähköpostit)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Vakioimaton tietosisältö </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fi-FI" sz="1800" b="0" i="1" u="none" strike="noStrike" kern="1200" cap="none" spc="0" normalizeH="0" baseline="0" noProof="0">
                  <a:ln>
                    <a:noFill/>
                  </a:ln>
                  <a:solidFill>
                    <a:prstClr val="black"/>
                  </a:solidFill>
                  <a:effectLst/>
                  <a:uLnTx/>
                  <a:uFillTx/>
                  <a:latin typeface="Aptos" panose="02110004020202020204"/>
                  <a:ea typeface="+mn-ea"/>
                  <a:cs typeface="+mn-cs"/>
                </a:rPr>
                <a:t>itse määritetyt arvot</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fi-FI" sz="18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Nuoli: Oikea 4">
              <a:extLst>
                <a:ext uri="{FF2B5EF4-FFF2-40B4-BE49-F238E27FC236}">
                  <a16:creationId xmlns:a16="http://schemas.microsoft.com/office/drawing/2014/main" id="{E28B57A7-29AE-2AFE-18B1-43B5435176F8}"/>
                </a:ext>
              </a:extLst>
            </p:cNvPr>
            <p:cNvSpPr/>
            <p:nvPr/>
          </p:nvSpPr>
          <p:spPr>
            <a:xfrm>
              <a:off x="7337019" y="4397215"/>
              <a:ext cx="1435964" cy="972000"/>
            </a:xfrm>
            <a:prstGeom prst="rightArrow">
              <a:avLst>
                <a:gd name="adj1" fmla="val 100000"/>
                <a:gd name="adj2" fmla="val 15128"/>
              </a:avLst>
            </a:prstGeom>
            <a:solidFill>
              <a:schemeClr val="bg1"/>
            </a:solidFill>
            <a:ln w="317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Nuoli: Oikea 5">
              <a:extLst>
                <a:ext uri="{FF2B5EF4-FFF2-40B4-BE49-F238E27FC236}">
                  <a16:creationId xmlns:a16="http://schemas.microsoft.com/office/drawing/2014/main" id="{916B3D0F-81EA-EE79-4A40-FE0DC09AB49F}"/>
                </a:ext>
              </a:extLst>
            </p:cNvPr>
            <p:cNvSpPr/>
            <p:nvPr/>
          </p:nvSpPr>
          <p:spPr>
            <a:xfrm>
              <a:off x="5724704" y="4395647"/>
              <a:ext cx="1512000" cy="972000"/>
            </a:xfrm>
            <a:prstGeom prst="rightArrow">
              <a:avLst>
                <a:gd name="adj1" fmla="val 100000"/>
                <a:gd name="adj2" fmla="val 15128"/>
              </a:avLst>
            </a:prstGeom>
            <a:solidFill>
              <a:schemeClr val="bg1"/>
            </a:solidFill>
            <a:ln w="317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Suorakulmio 6">
              <a:extLst>
                <a:ext uri="{FF2B5EF4-FFF2-40B4-BE49-F238E27FC236}">
                  <a16:creationId xmlns:a16="http://schemas.microsoft.com/office/drawing/2014/main" id="{7507305C-E093-7403-CC54-F94A4E34177B}"/>
                </a:ext>
              </a:extLst>
            </p:cNvPr>
            <p:cNvSpPr/>
            <p:nvPr/>
          </p:nvSpPr>
          <p:spPr>
            <a:xfrm>
              <a:off x="10227472" y="3696202"/>
              <a:ext cx="365548" cy="2245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303"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Yhdistin: Kaareva 7">
              <a:extLst>
                <a:ext uri="{FF2B5EF4-FFF2-40B4-BE49-F238E27FC236}">
                  <a16:creationId xmlns:a16="http://schemas.microsoft.com/office/drawing/2014/main" id="{ABE4CD25-EB0B-C546-96EE-A6B70DEE6FE3}"/>
                </a:ext>
              </a:extLst>
            </p:cNvPr>
            <p:cNvCxnSpPr>
              <a:cxnSpLocks/>
            </p:cNvCxnSpPr>
            <p:nvPr/>
          </p:nvCxnSpPr>
          <p:spPr>
            <a:xfrm flipV="1">
              <a:off x="8759981" y="1586812"/>
              <a:ext cx="353416" cy="3331453"/>
            </a:xfrm>
            <a:prstGeom prst="curvedConnector3">
              <a:avLst>
                <a:gd name="adj1" fmla="val 34029"/>
              </a:avLst>
            </a:prstGeom>
            <a:noFill/>
            <a:ln w="31750" cap="flat" cmpd="sng" algn="ctr">
              <a:solidFill>
                <a:srgbClr val="FF0000"/>
              </a:solidFill>
              <a:prstDash val="sysDot"/>
              <a:miter lim="800000"/>
              <a:headEnd type="triangle"/>
              <a:tailEnd type="triangle"/>
            </a:ln>
            <a:effectLst/>
          </p:spPr>
        </p:cxnSp>
        <p:sp>
          <p:nvSpPr>
            <p:cNvPr id="9" name="Suorakulmio: Pyöristetyt kulmat 8">
              <a:extLst>
                <a:ext uri="{FF2B5EF4-FFF2-40B4-BE49-F238E27FC236}">
                  <a16:creationId xmlns:a16="http://schemas.microsoft.com/office/drawing/2014/main" id="{FAC0770F-D564-DC7D-2E07-99476B2C4358}"/>
                </a:ext>
              </a:extLst>
            </p:cNvPr>
            <p:cNvSpPr/>
            <p:nvPr/>
          </p:nvSpPr>
          <p:spPr>
            <a:xfrm>
              <a:off x="8293585" y="2650696"/>
              <a:ext cx="303314" cy="263940"/>
            </a:xfrm>
            <a:prstGeom prst="roundRect">
              <a:avLst/>
            </a:prstGeom>
            <a:solidFill>
              <a:schemeClr val="bg2"/>
            </a:solidFill>
            <a:ln w="1905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0" cap="none" spc="0" normalizeH="0" baseline="0" noProof="0">
                  <a:ln>
                    <a:noFill/>
                  </a:ln>
                  <a:solidFill>
                    <a:prstClr val="white"/>
                  </a:solidFill>
                  <a:effectLst/>
                  <a:uLnTx/>
                  <a:uFillTx/>
                  <a:latin typeface="Calibri" panose="020F0502020204030204"/>
                  <a:ea typeface="+mn-ea"/>
                  <a:cs typeface="+mn-cs"/>
                </a:rPr>
                <a:t>v</a:t>
              </a:r>
            </a:p>
          </p:txBody>
        </p:sp>
        <p:cxnSp>
          <p:nvCxnSpPr>
            <p:cNvPr id="10" name="Yhdistin: Kaareva 9">
              <a:extLst>
                <a:ext uri="{FF2B5EF4-FFF2-40B4-BE49-F238E27FC236}">
                  <a16:creationId xmlns:a16="http://schemas.microsoft.com/office/drawing/2014/main" id="{5AE2DF35-20F9-95B2-72AE-8EAB794BAE5E}"/>
                </a:ext>
              </a:extLst>
            </p:cNvPr>
            <p:cNvCxnSpPr>
              <a:cxnSpLocks/>
              <a:stCxn id="28" idx="3"/>
              <a:endCxn id="140" idx="0"/>
            </p:cNvCxnSpPr>
            <p:nvPr/>
          </p:nvCxnSpPr>
          <p:spPr>
            <a:xfrm>
              <a:off x="7329998" y="2776066"/>
              <a:ext cx="650428" cy="1637563"/>
            </a:xfrm>
            <a:prstGeom prst="curvedConnector2">
              <a:avLst/>
            </a:prstGeom>
            <a:noFill/>
            <a:ln w="31750" cap="flat" cmpd="sng" algn="ctr">
              <a:solidFill>
                <a:srgbClr val="FF0000"/>
              </a:solidFill>
              <a:prstDash val="sysDot"/>
              <a:miter lim="800000"/>
              <a:headEnd type="none"/>
              <a:tailEnd type="triangle"/>
            </a:ln>
            <a:effectLst/>
          </p:spPr>
        </p:cxnSp>
        <p:sp>
          <p:nvSpPr>
            <p:cNvPr id="11" name="Suorakulmio: Pyöristetyt kulmat 10">
              <a:extLst>
                <a:ext uri="{FF2B5EF4-FFF2-40B4-BE49-F238E27FC236}">
                  <a16:creationId xmlns:a16="http://schemas.microsoft.com/office/drawing/2014/main" id="{F92C0F93-D82B-67F9-873D-817410F70CF5}"/>
                </a:ext>
              </a:extLst>
            </p:cNvPr>
            <p:cNvSpPr/>
            <p:nvPr/>
          </p:nvSpPr>
          <p:spPr>
            <a:xfrm>
              <a:off x="7054710" y="2881270"/>
              <a:ext cx="276955" cy="295046"/>
            </a:xfrm>
            <a:prstGeom prst="roundRect">
              <a:avLst/>
            </a:prstGeom>
            <a:solidFill>
              <a:schemeClr val="bg1"/>
            </a:solidFill>
            <a:ln w="1905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0" cap="none" spc="0" normalizeH="0" baseline="0" noProof="0">
                  <a:ln>
                    <a:noFill/>
                  </a:ln>
                  <a:solidFill>
                    <a:prstClr val="white"/>
                  </a:solidFill>
                  <a:effectLst/>
                  <a:uLnTx/>
                  <a:uFillTx/>
                  <a:latin typeface="Calibri" panose="020F0502020204030204"/>
                  <a:ea typeface="+mn-ea"/>
                  <a:cs typeface="+mn-cs"/>
                </a:rPr>
                <a:t>v</a:t>
              </a:r>
            </a:p>
          </p:txBody>
        </p:sp>
        <p:cxnSp>
          <p:nvCxnSpPr>
            <p:cNvPr id="17" name="Yhdistin: Kaareva 16">
              <a:extLst>
                <a:ext uri="{FF2B5EF4-FFF2-40B4-BE49-F238E27FC236}">
                  <a16:creationId xmlns:a16="http://schemas.microsoft.com/office/drawing/2014/main" id="{2AFCA138-8933-8F44-586A-98960FBC5AD6}"/>
                </a:ext>
              </a:extLst>
            </p:cNvPr>
            <p:cNvCxnSpPr>
              <a:cxnSpLocks/>
              <a:stCxn id="37" idx="1"/>
              <a:endCxn id="28" idx="0"/>
            </p:cNvCxnSpPr>
            <p:nvPr/>
          </p:nvCxnSpPr>
          <p:spPr>
            <a:xfrm rot="10800000" flipV="1">
              <a:off x="6525199" y="1551762"/>
              <a:ext cx="2601201" cy="738304"/>
            </a:xfrm>
            <a:prstGeom prst="curvedConnector2">
              <a:avLst/>
            </a:prstGeom>
            <a:noFill/>
            <a:ln w="31750" cap="flat" cmpd="sng" algn="ctr">
              <a:solidFill>
                <a:srgbClr val="FF0000"/>
              </a:solidFill>
              <a:prstDash val="sysDot"/>
              <a:miter lim="800000"/>
              <a:headEnd type="triangle"/>
              <a:tailEnd type="triangle"/>
            </a:ln>
            <a:effectLst/>
          </p:spPr>
        </p:cxnSp>
        <p:sp>
          <p:nvSpPr>
            <p:cNvPr id="21" name="Suorakulmio 20">
              <a:extLst>
                <a:ext uri="{FF2B5EF4-FFF2-40B4-BE49-F238E27FC236}">
                  <a16:creationId xmlns:a16="http://schemas.microsoft.com/office/drawing/2014/main" id="{0D1F6634-E18F-4FC0-7BE2-F6BB8946D760}"/>
                </a:ext>
              </a:extLst>
            </p:cNvPr>
            <p:cNvSpPr/>
            <p:nvPr/>
          </p:nvSpPr>
          <p:spPr>
            <a:xfrm>
              <a:off x="7771201" y="1586144"/>
              <a:ext cx="411607" cy="340749"/>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Yhdistin: Kaareva 21">
              <a:extLst>
                <a:ext uri="{FF2B5EF4-FFF2-40B4-BE49-F238E27FC236}">
                  <a16:creationId xmlns:a16="http://schemas.microsoft.com/office/drawing/2014/main" id="{35478335-29D0-06C4-55B6-9C3EFD79712F}"/>
                </a:ext>
              </a:extLst>
            </p:cNvPr>
            <p:cNvCxnSpPr>
              <a:cxnSpLocks/>
              <a:stCxn id="28" idx="3"/>
            </p:cNvCxnSpPr>
            <p:nvPr/>
          </p:nvCxnSpPr>
          <p:spPr>
            <a:xfrm>
              <a:off x="7329998" y="2776066"/>
              <a:ext cx="1678190" cy="1637563"/>
            </a:xfrm>
            <a:prstGeom prst="curvedConnector3">
              <a:avLst>
                <a:gd name="adj1" fmla="val 60292"/>
              </a:avLst>
            </a:prstGeom>
            <a:noFill/>
            <a:ln w="31750" cap="flat" cmpd="sng" algn="ctr">
              <a:solidFill>
                <a:srgbClr val="FF0000"/>
              </a:solidFill>
              <a:prstDash val="sysDot"/>
              <a:miter lim="800000"/>
              <a:headEnd type="none"/>
              <a:tailEnd type="triangle"/>
            </a:ln>
            <a:effectLst/>
          </p:spPr>
        </p:cxnSp>
        <p:sp>
          <p:nvSpPr>
            <p:cNvPr id="24" name="Suorakulmio: Pyöristetyt kulmat 23">
              <a:extLst>
                <a:ext uri="{FF2B5EF4-FFF2-40B4-BE49-F238E27FC236}">
                  <a16:creationId xmlns:a16="http://schemas.microsoft.com/office/drawing/2014/main" id="{3BF86521-5142-7569-DAF0-92F13F5C218F}"/>
                </a:ext>
              </a:extLst>
            </p:cNvPr>
            <p:cNvSpPr/>
            <p:nvPr/>
          </p:nvSpPr>
          <p:spPr>
            <a:xfrm>
              <a:off x="6851664" y="2861429"/>
              <a:ext cx="363744" cy="375728"/>
            </a:xfrm>
            <a:prstGeom prst="roundRect">
              <a:avLst/>
            </a:prstGeom>
            <a:solidFill>
              <a:schemeClr val="bg1"/>
            </a:solidFill>
            <a:ln w="1905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0" cap="none" spc="0" normalizeH="0" baseline="0" noProof="0">
                  <a:ln>
                    <a:noFill/>
                  </a:ln>
                  <a:solidFill>
                    <a:prstClr val="white"/>
                  </a:solidFill>
                  <a:effectLst/>
                  <a:uLnTx/>
                  <a:uFillTx/>
                  <a:latin typeface="Calibri" panose="020F0502020204030204"/>
                  <a:ea typeface="+mn-ea"/>
                  <a:cs typeface="+mn-cs"/>
                </a:rPr>
                <a:t>v</a:t>
              </a:r>
            </a:p>
          </p:txBody>
        </p:sp>
        <p:cxnSp>
          <p:nvCxnSpPr>
            <p:cNvPr id="27" name="Yhdistin: Kaareva 26">
              <a:extLst>
                <a:ext uri="{FF2B5EF4-FFF2-40B4-BE49-F238E27FC236}">
                  <a16:creationId xmlns:a16="http://schemas.microsoft.com/office/drawing/2014/main" id="{0DDD2852-6BEE-84BF-E343-7857537CDCA2}"/>
                </a:ext>
              </a:extLst>
            </p:cNvPr>
            <p:cNvCxnSpPr>
              <a:cxnSpLocks/>
              <a:stCxn id="28" idx="2"/>
              <a:endCxn id="30" idx="0"/>
            </p:cNvCxnSpPr>
            <p:nvPr/>
          </p:nvCxnSpPr>
          <p:spPr>
            <a:xfrm rot="5400000">
              <a:off x="5913923" y="3787947"/>
              <a:ext cx="1137157" cy="85395"/>
            </a:xfrm>
            <a:prstGeom prst="curvedConnector3">
              <a:avLst>
                <a:gd name="adj1" fmla="val 50000"/>
              </a:avLst>
            </a:prstGeom>
            <a:noFill/>
            <a:ln w="31750" cap="flat" cmpd="sng" algn="ctr">
              <a:solidFill>
                <a:srgbClr val="FF0000"/>
              </a:solidFill>
              <a:prstDash val="sysDot"/>
              <a:miter lim="800000"/>
              <a:headEnd type="triangle"/>
              <a:tailEnd type="oval"/>
            </a:ln>
            <a:effectLst/>
          </p:spPr>
        </p:cxnSp>
        <p:sp>
          <p:nvSpPr>
            <p:cNvPr id="28" name="Suorakulmio: Pyöristetyt kulmat 27">
              <a:extLst>
                <a:ext uri="{FF2B5EF4-FFF2-40B4-BE49-F238E27FC236}">
                  <a16:creationId xmlns:a16="http://schemas.microsoft.com/office/drawing/2014/main" id="{627D13B0-FD58-8A39-4352-8A7A156469C5}"/>
                </a:ext>
              </a:extLst>
            </p:cNvPr>
            <p:cNvSpPr/>
            <p:nvPr/>
          </p:nvSpPr>
          <p:spPr>
            <a:xfrm>
              <a:off x="5720398" y="2290066"/>
              <a:ext cx="1609600" cy="972000"/>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Yhdistin: Kaareva 28">
              <a:extLst>
                <a:ext uri="{FF2B5EF4-FFF2-40B4-BE49-F238E27FC236}">
                  <a16:creationId xmlns:a16="http://schemas.microsoft.com/office/drawing/2014/main" id="{09F99F94-2970-698F-3771-E709262578B2}"/>
                </a:ext>
              </a:extLst>
            </p:cNvPr>
            <p:cNvCxnSpPr>
              <a:cxnSpLocks/>
              <a:stCxn id="37" idx="3"/>
              <a:endCxn id="116" idx="0"/>
            </p:cNvCxnSpPr>
            <p:nvPr/>
          </p:nvCxnSpPr>
          <p:spPr>
            <a:xfrm>
              <a:off x="10339693" y="1551762"/>
              <a:ext cx="911592" cy="790105"/>
            </a:xfrm>
            <a:prstGeom prst="curvedConnector2">
              <a:avLst/>
            </a:prstGeom>
            <a:noFill/>
            <a:ln w="31750" cap="flat" cmpd="sng" algn="ctr">
              <a:solidFill>
                <a:srgbClr val="FF0000"/>
              </a:solidFill>
              <a:prstDash val="sysDot"/>
              <a:miter lim="800000"/>
              <a:headEnd type="triangle"/>
              <a:tailEnd type="triangle"/>
            </a:ln>
            <a:effectLst/>
          </p:spPr>
        </p:cxnSp>
        <p:sp>
          <p:nvSpPr>
            <p:cNvPr id="30" name="Tekstiruutu 415">
              <a:extLst>
                <a:ext uri="{FF2B5EF4-FFF2-40B4-BE49-F238E27FC236}">
                  <a16:creationId xmlns:a16="http://schemas.microsoft.com/office/drawing/2014/main" id="{CA9D8658-EDD0-EB78-4289-B70A726FB319}"/>
                </a:ext>
              </a:extLst>
            </p:cNvPr>
            <p:cNvSpPr txBox="1"/>
            <p:nvPr/>
          </p:nvSpPr>
          <p:spPr>
            <a:xfrm>
              <a:off x="5741591" y="4399223"/>
              <a:ext cx="1396423" cy="338554"/>
            </a:xfrm>
            <a:prstGeom prst="rect">
              <a:avLst/>
            </a:prstGeom>
            <a:noFill/>
          </p:spPr>
          <p:txBody>
            <a:bodyPr wrap="square" lIns="36000" rIns="36000"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SUUNNITTELU</a:t>
              </a:r>
            </a:p>
          </p:txBody>
        </p:sp>
        <p:pic>
          <p:nvPicPr>
            <p:cNvPr id="31" name="Kuva 30" descr="Nosturi tasaisella täytöllä">
              <a:extLst>
                <a:ext uri="{FF2B5EF4-FFF2-40B4-BE49-F238E27FC236}">
                  <a16:creationId xmlns:a16="http://schemas.microsoft.com/office/drawing/2014/main" id="{BDDC56ED-836E-5CA5-D27D-DAF6F46EBF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381774" y="4682988"/>
              <a:ext cx="576000" cy="576000"/>
            </a:xfrm>
            <a:prstGeom prst="rect">
              <a:avLst/>
            </a:prstGeom>
          </p:spPr>
        </p:pic>
        <p:pic>
          <p:nvPicPr>
            <p:cNvPr id="32" name="Kuva 31" descr="Tietokanta tasaisella täytöllä">
              <a:extLst>
                <a:ext uri="{FF2B5EF4-FFF2-40B4-BE49-F238E27FC236}">
                  <a16:creationId xmlns:a16="http://schemas.microsoft.com/office/drawing/2014/main" id="{46B1B0BC-991B-FB76-CDE6-CFBA07483B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92490" y="2570239"/>
              <a:ext cx="648000" cy="648000"/>
            </a:xfrm>
            <a:prstGeom prst="rect">
              <a:avLst/>
            </a:prstGeom>
          </p:spPr>
        </p:pic>
        <p:pic>
          <p:nvPicPr>
            <p:cNvPr id="33" name="Kuva 32" descr="Suorakulmainen särmiö tasaisella täytöllä">
              <a:extLst>
                <a:ext uri="{FF2B5EF4-FFF2-40B4-BE49-F238E27FC236}">
                  <a16:creationId xmlns:a16="http://schemas.microsoft.com/office/drawing/2014/main" id="{322C848B-00DE-44CC-3BAD-E7F2740184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48132" y="4690296"/>
              <a:ext cx="576000" cy="576000"/>
            </a:xfrm>
            <a:prstGeom prst="rect">
              <a:avLst/>
            </a:prstGeom>
          </p:spPr>
        </p:pic>
        <p:grpSp>
          <p:nvGrpSpPr>
            <p:cNvPr id="34" name="Ryhmä 33">
              <a:extLst>
                <a:ext uri="{FF2B5EF4-FFF2-40B4-BE49-F238E27FC236}">
                  <a16:creationId xmlns:a16="http://schemas.microsoft.com/office/drawing/2014/main" id="{F2106448-A04E-9125-41BA-719811EB013E}"/>
                </a:ext>
              </a:extLst>
            </p:cNvPr>
            <p:cNvGrpSpPr/>
            <p:nvPr/>
          </p:nvGrpSpPr>
          <p:grpSpPr>
            <a:xfrm>
              <a:off x="9126399" y="1394893"/>
              <a:ext cx="1213294" cy="2246130"/>
              <a:chOff x="3319667" y="874676"/>
              <a:chExt cx="1295955" cy="2246130"/>
            </a:xfrm>
          </p:grpSpPr>
          <p:sp>
            <p:nvSpPr>
              <p:cNvPr id="36" name="Nuoli: Oikea 35">
                <a:extLst>
                  <a:ext uri="{FF2B5EF4-FFF2-40B4-BE49-F238E27FC236}">
                    <a16:creationId xmlns:a16="http://schemas.microsoft.com/office/drawing/2014/main" id="{335503F4-12BC-C33F-5946-20EB88E61C25}"/>
                  </a:ext>
                </a:extLst>
              </p:cNvPr>
              <p:cNvSpPr/>
              <p:nvPr/>
            </p:nvSpPr>
            <p:spPr>
              <a:xfrm rot="5400000">
                <a:off x="2836651" y="1363272"/>
                <a:ext cx="2246130" cy="1268938"/>
              </a:xfrm>
              <a:prstGeom prst="rightArrow">
                <a:avLst>
                  <a:gd name="adj1" fmla="val 100000"/>
                  <a:gd name="adj2" fmla="val 18766"/>
                </a:avLst>
              </a:prstGeom>
              <a:solidFill>
                <a:schemeClr val="bg1"/>
              </a:solidFill>
              <a:ln w="317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kstiruutu 530">
                <a:extLst>
                  <a:ext uri="{FF2B5EF4-FFF2-40B4-BE49-F238E27FC236}">
                    <a16:creationId xmlns:a16="http://schemas.microsoft.com/office/drawing/2014/main" id="{385454AD-AF11-B8DF-E9F7-A7279C431CD1}"/>
                  </a:ext>
                </a:extLst>
              </p:cNvPr>
              <p:cNvSpPr txBox="1"/>
              <p:nvPr/>
            </p:nvSpPr>
            <p:spPr>
              <a:xfrm>
                <a:off x="3319667" y="884453"/>
                <a:ext cx="1295955" cy="294183"/>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VALMISTUS</a:t>
                </a:r>
              </a:p>
            </p:txBody>
          </p:sp>
          <p:sp>
            <p:nvSpPr>
              <p:cNvPr id="38" name="Tekstiruutu 531">
                <a:extLst>
                  <a:ext uri="{FF2B5EF4-FFF2-40B4-BE49-F238E27FC236}">
                    <a16:creationId xmlns:a16="http://schemas.microsoft.com/office/drawing/2014/main" id="{FA1317F9-EA34-9C09-3BEB-1FD1C92D1A28}"/>
                  </a:ext>
                </a:extLst>
              </p:cNvPr>
              <p:cNvSpPr txBox="1"/>
              <p:nvPr/>
            </p:nvSpPr>
            <p:spPr>
              <a:xfrm>
                <a:off x="3410545" y="2084090"/>
                <a:ext cx="1118419" cy="294183"/>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TOIMITUS</a:t>
                </a:r>
              </a:p>
            </p:txBody>
          </p:sp>
          <p:grpSp>
            <p:nvGrpSpPr>
              <p:cNvPr id="39" name="Ryhmä 38">
                <a:extLst>
                  <a:ext uri="{FF2B5EF4-FFF2-40B4-BE49-F238E27FC236}">
                    <a16:creationId xmlns:a16="http://schemas.microsoft.com/office/drawing/2014/main" id="{87A807FF-6B08-DF27-43C7-419A18F683FC}"/>
                  </a:ext>
                </a:extLst>
              </p:cNvPr>
              <p:cNvGrpSpPr/>
              <p:nvPr/>
            </p:nvGrpSpPr>
            <p:grpSpPr>
              <a:xfrm>
                <a:off x="3432254" y="2390812"/>
                <a:ext cx="1015823" cy="557381"/>
                <a:chOff x="9489517" y="4555518"/>
                <a:chExt cx="1121046" cy="671166"/>
              </a:xfrm>
            </p:grpSpPr>
            <p:pic>
              <p:nvPicPr>
                <p:cNvPr id="40" name="Kuva 39" descr="Varastorakennus tasaisella täytöllä">
                  <a:extLst>
                    <a:ext uri="{FF2B5EF4-FFF2-40B4-BE49-F238E27FC236}">
                      <a16:creationId xmlns:a16="http://schemas.microsoft.com/office/drawing/2014/main" id="{1AE9E37C-14DD-46F5-BA5D-6439B8816C8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03677" y="4555518"/>
                  <a:ext cx="606886" cy="606886"/>
                </a:xfrm>
                <a:prstGeom prst="rect">
                  <a:avLst/>
                </a:prstGeom>
              </p:spPr>
            </p:pic>
            <p:pic>
              <p:nvPicPr>
                <p:cNvPr id="41" name="Graphic 22" descr="Truck with solid fill">
                  <a:extLst>
                    <a:ext uri="{FF2B5EF4-FFF2-40B4-BE49-F238E27FC236}">
                      <a16:creationId xmlns:a16="http://schemas.microsoft.com/office/drawing/2014/main" id="{779FDFCD-03FE-A4AB-945A-0E5410F0F92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9489517" y="4749844"/>
                  <a:ext cx="476842" cy="476840"/>
                </a:xfrm>
                <a:prstGeom prst="rect">
                  <a:avLst/>
                </a:prstGeom>
              </p:spPr>
            </p:pic>
          </p:grpSp>
        </p:grpSp>
        <p:pic>
          <p:nvPicPr>
            <p:cNvPr id="42" name="Kuva 41" descr="Sähköposti tasaisella täytöllä">
              <a:extLst>
                <a:ext uri="{FF2B5EF4-FFF2-40B4-BE49-F238E27FC236}">
                  <a16:creationId xmlns:a16="http://schemas.microsoft.com/office/drawing/2014/main" id="{9738C6BB-7E0B-D8BB-F6F3-BA230D838BA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70851" y="3622587"/>
              <a:ext cx="252000" cy="252000"/>
            </a:xfrm>
            <a:prstGeom prst="rect">
              <a:avLst/>
            </a:prstGeom>
          </p:spPr>
        </p:pic>
        <p:pic>
          <p:nvPicPr>
            <p:cNvPr id="43" name="Kuva 42" descr="Ostoskori tasaisella täytöllä">
              <a:extLst>
                <a:ext uri="{FF2B5EF4-FFF2-40B4-BE49-F238E27FC236}">
                  <a16:creationId xmlns:a16="http://schemas.microsoft.com/office/drawing/2014/main" id="{912D9E7F-E606-D940-9CEF-03B7339A5C7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11922" y="4703605"/>
              <a:ext cx="576000" cy="576000"/>
            </a:xfrm>
            <a:prstGeom prst="rect">
              <a:avLst/>
            </a:prstGeom>
          </p:spPr>
        </p:pic>
        <p:sp>
          <p:nvSpPr>
            <p:cNvPr id="45" name="Nuoli: Oikea 44">
              <a:extLst>
                <a:ext uri="{FF2B5EF4-FFF2-40B4-BE49-F238E27FC236}">
                  <a16:creationId xmlns:a16="http://schemas.microsoft.com/office/drawing/2014/main" id="{38478875-3012-1AFB-E6D3-D75A6EB54C04}"/>
                </a:ext>
              </a:extLst>
            </p:cNvPr>
            <p:cNvSpPr/>
            <p:nvPr/>
          </p:nvSpPr>
          <p:spPr>
            <a:xfrm>
              <a:off x="10581477" y="4382331"/>
              <a:ext cx="1476000" cy="972000"/>
            </a:xfrm>
            <a:prstGeom prst="rightArrow">
              <a:avLst>
                <a:gd name="adj1" fmla="val 100000"/>
                <a:gd name="adj2" fmla="val 15128"/>
              </a:avLst>
            </a:prstGeom>
            <a:solidFill>
              <a:schemeClr val="bg1"/>
            </a:solidFill>
            <a:ln w="317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Tekstiruutu 427">
              <a:extLst>
                <a:ext uri="{FF2B5EF4-FFF2-40B4-BE49-F238E27FC236}">
                  <a16:creationId xmlns:a16="http://schemas.microsoft.com/office/drawing/2014/main" id="{54F938CC-E531-EFD9-191B-06A19B86BCA3}"/>
                </a:ext>
              </a:extLst>
            </p:cNvPr>
            <p:cNvSpPr txBox="1"/>
            <p:nvPr/>
          </p:nvSpPr>
          <p:spPr>
            <a:xfrm>
              <a:off x="10609167" y="4380203"/>
              <a:ext cx="1289684" cy="338554"/>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YLLÄPITO</a:t>
              </a:r>
            </a:p>
          </p:txBody>
        </p:sp>
        <p:sp>
          <p:nvSpPr>
            <p:cNvPr id="48" name="Tekstiruutu 428">
              <a:extLst>
                <a:ext uri="{FF2B5EF4-FFF2-40B4-BE49-F238E27FC236}">
                  <a16:creationId xmlns:a16="http://schemas.microsoft.com/office/drawing/2014/main" id="{890B079D-5EA4-8B40-5F3B-253BC003EF5D}"/>
                </a:ext>
              </a:extLst>
            </p:cNvPr>
            <p:cNvSpPr txBox="1"/>
            <p:nvPr/>
          </p:nvSpPr>
          <p:spPr>
            <a:xfrm>
              <a:off x="5565997" y="2320405"/>
              <a:ext cx="1764000" cy="294183"/>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Projektipankki</a:t>
              </a:r>
            </a:p>
          </p:txBody>
        </p:sp>
        <p:grpSp>
          <p:nvGrpSpPr>
            <p:cNvPr id="97" name="Ryhmä 96">
              <a:extLst>
                <a:ext uri="{FF2B5EF4-FFF2-40B4-BE49-F238E27FC236}">
                  <a16:creationId xmlns:a16="http://schemas.microsoft.com/office/drawing/2014/main" id="{18AD1FD0-B8CB-524D-DF79-D8942E897FDB}"/>
                </a:ext>
              </a:extLst>
            </p:cNvPr>
            <p:cNvGrpSpPr/>
            <p:nvPr/>
          </p:nvGrpSpPr>
          <p:grpSpPr>
            <a:xfrm>
              <a:off x="6484921" y="2520384"/>
              <a:ext cx="697599" cy="736125"/>
              <a:chOff x="1625423" y="1830057"/>
              <a:chExt cx="697599" cy="736125"/>
            </a:xfrm>
            <a:solidFill>
              <a:srgbClr val="FFC000">
                <a:lumMod val="20000"/>
                <a:lumOff val="80000"/>
              </a:srgbClr>
            </a:solidFill>
          </p:grpSpPr>
          <p:pic>
            <p:nvPicPr>
              <p:cNvPr id="98" name="Kuva 97" descr="Kansio tasaisella täytöllä">
                <a:extLst>
                  <a:ext uri="{FF2B5EF4-FFF2-40B4-BE49-F238E27FC236}">
                    <a16:creationId xmlns:a16="http://schemas.microsoft.com/office/drawing/2014/main" id="{223299C7-B461-0664-1EC5-2BF016409BB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747022" y="1830057"/>
                <a:ext cx="576000" cy="576000"/>
              </a:xfrm>
              <a:prstGeom prst="rect">
                <a:avLst/>
              </a:prstGeom>
            </p:spPr>
          </p:pic>
          <p:grpSp>
            <p:nvGrpSpPr>
              <p:cNvPr id="99" name="Ryhmä 98">
                <a:extLst>
                  <a:ext uri="{FF2B5EF4-FFF2-40B4-BE49-F238E27FC236}">
                    <a16:creationId xmlns:a16="http://schemas.microsoft.com/office/drawing/2014/main" id="{D340D4AF-E41F-3EC0-6C17-C551B5285736}"/>
                  </a:ext>
                </a:extLst>
              </p:cNvPr>
              <p:cNvGrpSpPr/>
              <p:nvPr/>
            </p:nvGrpSpPr>
            <p:grpSpPr>
              <a:xfrm>
                <a:off x="1625423" y="1908532"/>
                <a:ext cx="638323" cy="657650"/>
                <a:chOff x="1625423" y="1908532"/>
                <a:chExt cx="638323" cy="657650"/>
              </a:xfrm>
              <a:grpFill/>
            </p:grpSpPr>
            <p:pic>
              <p:nvPicPr>
                <p:cNvPr id="100" name="Kuva 99" descr="Kansio tasaisella täytöllä">
                  <a:extLst>
                    <a:ext uri="{FF2B5EF4-FFF2-40B4-BE49-F238E27FC236}">
                      <a16:creationId xmlns:a16="http://schemas.microsoft.com/office/drawing/2014/main" id="{3722883B-B680-F8A0-F3DF-CB70E94E763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87746" y="1908532"/>
                  <a:ext cx="576000" cy="576000"/>
                </a:xfrm>
                <a:prstGeom prst="rect">
                  <a:avLst/>
                </a:prstGeom>
              </p:spPr>
            </p:pic>
            <p:pic>
              <p:nvPicPr>
                <p:cNvPr id="101" name="Kuva 100" descr="Kansio tasaisella täytöllä">
                  <a:extLst>
                    <a:ext uri="{FF2B5EF4-FFF2-40B4-BE49-F238E27FC236}">
                      <a16:creationId xmlns:a16="http://schemas.microsoft.com/office/drawing/2014/main" id="{D13CACAB-4C60-DA29-4E1A-01DE443B9E9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25423" y="1990182"/>
                  <a:ext cx="576000" cy="576000"/>
                </a:xfrm>
                <a:prstGeom prst="rect">
                  <a:avLst/>
                </a:prstGeom>
              </p:spPr>
            </p:pic>
          </p:grpSp>
        </p:grpSp>
        <p:grpSp>
          <p:nvGrpSpPr>
            <p:cNvPr id="102" name="Ryhmä 101">
              <a:extLst>
                <a:ext uri="{FF2B5EF4-FFF2-40B4-BE49-F238E27FC236}">
                  <a16:creationId xmlns:a16="http://schemas.microsoft.com/office/drawing/2014/main" id="{11493E36-B6C0-37A9-74AB-B771F71C4385}"/>
                </a:ext>
              </a:extLst>
            </p:cNvPr>
            <p:cNvGrpSpPr/>
            <p:nvPr/>
          </p:nvGrpSpPr>
          <p:grpSpPr>
            <a:xfrm>
              <a:off x="7372697" y="2941031"/>
              <a:ext cx="576000" cy="576000"/>
              <a:chOff x="2477105" y="2474122"/>
              <a:chExt cx="648000" cy="648000"/>
            </a:xfrm>
          </p:grpSpPr>
          <p:pic>
            <p:nvPicPr>
              <p:cNvPr id="103" name="Kuva 102" descr="Kansio tasaisella täytöllä">
                <a:extLst>
                  <a:ext uri="{FF2B5EF4-FFF2-40B4-BE49-F238E27FC236}">
                    <a16:creationId xmlns:a16="http://schemas.microsoft.com/office/drawing/2014/main" id="{042FD133-76EA-E90D-92F5-8ACFD56ACD6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477105" y="2474122"/>
                <a:ext cx="648000" cy="648000"/>
              </a:xfrm>
              <a:prstGeom prst="rect">
                <a:avLst/>
              </a:prstGeom>
            </p:spPr>
          </p:pic>
          <p:sp>
            <p:nvSpPr>
              <p:cNvPr id="104" name="Tekstiruutu 509">
                <a:extLst>
                  <a:ext uri="{FF2B5EF4-FFF2-40B4-BE49-F238E27FC236}">
                    <a16:creationId xmlns:a16="http://schemas.microsoft.com/office/drawing/2014/main" id="{D4477300-523C-3813-4179-13AA9728FF6D}"/>
                  </a:ext>
                </a:extLst>
              </p:cNvPr>
              <p:cNvSpPr txBox="1"/>
              <p:nvPr/>
            </p:nvSpPr>
            <p:spPr>
              <a:xfrm>
                <a:off x="2546333" y="2681525"/>
                <a:ext cx="471539" cy="319446"/>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IFC</a:t>
                </a:r>
              </a:p>
            </p:txBody>
          </p:sp>
        </p:grpSp>
        <p:sp>
          <p:nvSpPr>
            <p:cNvPr id="105" name="Tekstiruutu 436">
              <a:extLst>
                <a:ext uri="{FF2B5EF4-FFF2-40B4-BE49-F238E27FC236}">
                  <a16:creationId xmlns:a16="http://schemas.microsoft.com/office/drawing/2014/main" id="{DDCA18E5-6697-26CA-BC73-248A9E0787DB}"/>
                </a:ext>
              </a:extLst>
            </p:cNvPr>
            <p:cNvSpPr txBox="1"/>
            <p:nvPr/>
          </p:nvSpPr>
          <p:spPr>
            <a:xfrm>
              <a:off x="9111552" y="1201443"/>
              <a:ext cx="234973" cy="319446"/>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06" name="Kuva 105" descr="Sähköposti tasaisella täytöllä">
              <a:extLst>
                <a:ext uri="{FF2B5EF4-FFF2-40B4-BE49-F238E27FC236}">
                  <a16:creationId xmlns:a16="http://schemas.microsoft.com/office/drawing/2014/main" id="{EBCE47FD-A70E-DE3E-1A41-0893919E31A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42474" y="2299235"/>
              <a:ext cx="360000" cy="360000"/>
            </a:xfrm>
            <a:prstGeom prst="rect">
              <a:avLst/>
            </a:prstGeom>
          </p:spPr>
        </p:pic>
        <p:grpSp>
          <p:nvGrpSpPr>
            <p:cNvPr id="107" name="Ryhmä 106">
              <a:extLst>
                <a:ext uri="{FF2B5EF4-FFF2-40B4-BE49-F238E27FC236}">
                  <a16:creationId xmlns:a16="http://schemas.microsoft.com/office/drawing/2014/main" id="{E44BBD2F-796E-7610-96A4-89BB571BB36F}"/>
                </a:ext>
              </a:extLst>
            </p:cNvPr>
            <p:cNvGrpSpPr/>
            <p:nvPr/>
          </p:nvGrpSpPr>
          <p:grpSpPr>
            <a:xfrm>
              <a:off x="8420892" y="2841156"/>
              <a:ext cx="396000" cy="396000"/>
              <a:chOff x="6498366" y="1909364"/>
              <a:chExt cx="867899" cy="867899"/>
            </a:xfrm>
          </p:grpSpPr>
          <p:pic>
            <p:nvPicPr>
              <p:cNvPr id="108" name="Kuva 107" descr="Keskustelu tasaisella täytöllä">
                <a:extLst>
                  <a:ext uri="{FF2B5EF4-FFF2-40B4-BE49-F238E27FC236}">
                    <a16:creationId xmlns:a16="http://schemas.microsoft.com/office/drawing/2014/main" id="{45ECBB32-268F-9943-7370-7656E32C41D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768112" y="2214257"/>
                <a:ext cx="315600" cy="315600"/>
              </a:xfrm>
              <a:prstGeom prst="rect">
                <a:avLst/>
              </a:prstGeom>
            </p:spPr>
          </p:pic>
          <p:pic>
            <p:nvPicPr>
              <p:cNvPr id="109" name="Kuva 108" descr="Älypuhelin tasaisella täytöllä">
                <a:extLst>
                  <a:ext uri="{FF2B5EF4-FFF2-40B4-BE49-F238E27FC236}">
                    <a16:creationId xmlns:a16="http://schemas.microsoft.com/office/drawing/2014/main" id="{8A1352D3-CF44-3C3F-01E6-0735EBCEE57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498366" y="1909364"/>
                <a:ext cx="867899" cy="867899"/>
              </a:xfrm>
              <a:prstGeom prst="rect">
                <a:avLst/>
              </a:prstGeom>
            </p:spPr>
          </p:pic>
        </p:grpSp>
        <p:cxnSp>
          <p:nvCxnSpPr>
            <p:cNvPr id="110" name="Yhdistin: Kaareva 109">
              <a:extLst>
                <a:ext uri="{FF2B5EF4-FFF2-40B4-BE49-F238E27FC236}">
                  <a16:creationId xmlns:a16="http://schemas.microsoft.com/office/drawing/2014/main" id="{B6553BCE-DDFD-54FB-0A78-6E0DCD64C54C}"/>
                </a:ext>
              </a:extLst>
            </p:cNvPr>
            <p:cNvCxnSpPr>
              <a:cxnSpLocks/>
              <a:stCxn id="36" idx="3"/>
            </p:cNvCxnSpPr>
            <p:nvPr/>
          </p:nvCxnSpPr>
          <p:spPr>
            <a:xfrm rot="5400000">
              <a:off x="9339551" y="3992043"/>
              <a:ext cx="737092" cy="35053"/>
            </a:xfrm>
            <a:prstGeom prst="curvedConnector3">
              <a:avLst>
                <a:gd name="adj1" fmla="val 50000"/>
              </a:avLst>
            </a:prstGeom>
            <a:noFill/>
            <a:ln w="38100" cap="flat" cmpd="sng" algn="ctr">
              <a:solidFill>
                <a:sysClr val="windowText" lastClr="000000"/>
              </a:solidFill>
              <a:prstDash val="sysDot"/>
              <a:miter lim="800000"/>
              <a:headEnd type="none"/>
              <a:tailEnd type="triangle"/>
            </a:ln>
            <a:effectLst/>
          </p:spPr>
        </p:cxnSp>
        <p:grpSp>
          <p:nvGrpSpPr>
            <p:cNvPr id="111" name="Ryhmä 110">
              <a:extLst>
                <a:ext uri="{FF2B5EF4-FFF2-40B4-BE49-F238E27FC236}">
                  <a16:creationId xmlns:a16="http://schemas.microsoft.com/office/drawing/2014/main" id="{461E4065-CD3C-048D-02DC-229072A89245}"/>
                </a:ext>
              </a:extLst>
            </p:cNvPr>
            <p:cNvGrpSpPr/>
            <p:nvPr/>
          </p:nvGrpSpPr>
          <p:grpSpPr>
            <a:xfrm>
              <a:off x="7267253" y="1325442"/>
              <a:ext cx="576000" cy="576000"/>
              <a:chOff x="1268635" y="3011446"/>
              <a:chExt cx="648000" cy="648000"/>
            </a:xfrm>
          </p:grpSpPr>
          <p:pic>
            <p:nvPicPr>
              <p:cNvPr id="112" name="Kuva 111" descr="Kansio tasaisella täytöllä">
                <a:extLst>
                  <a:ext uri="{FF2B5EF4-FFF2-40B4-BE49-F238E27FC236}">
                    <a16:creationId xmlns:a16="http://schemas.microsoft.com/office/drawing/2014/main" id="{43200AE8-DD2F-C7B9-6D7E-1E8DF88F1D8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68635" y="3011446"/>
                <a:ext cx="648000" cy="648000"/>
              </a:xfrm>
              <a:prstGeom prst="rect">
                <a:avLst/>
              </a:prstGeom>
            </p:spPr>
          </p:pic>
          <p:sp>
            <p:nvSpPr>
              <p:cNvPr id="113" name="Tekstiruutu 503">
                <a:extLst>
                  <a:ext uri="{FF2B5EF4-FFF2-40B4-BE49-F238E27FC236}">
                    <a16:creationId xmlns:a16="http://schemas.microsoft.com/office/drawing/2014/main" id="{7A374722-D110-237B-E9C0-E1E26792ECB8}"/>
                  </a:ext>
                </a:extLst>
              </p:cNvPr>
              <p:cNvSpPr txBox="1"/>
              <p:nvPr/>
            </p:nvSpPr>
            <p:spPr>
              <a:xfrm>
                <a:off x="1344560" y="3221407"/>
                <a:ext cx="471539" cy="319446"/>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IFC</a:t>
                </a:r>
              </a:p>
            </p:txBody>
          </p:sp>
        </p:grpSp>
        <p:sp>
          <p:nvSpPr>
            <p:cNvPr id="114" name="Suorakulmio: Pyöristetyt kulmat 113">
              <a:extLst>
                <a:ext uri="{FF2B5EF4-FFF2-40B4-BE49-F238E27FC236}">
                  <a16:creationId xmlns:a16="http://schemas.microsoft.com/office/drawing/2014/main" id="{0E833645-C192-0BB0-BC98-AC423635F33F}"/>
                </a:ext>
              </a:extLst>
            </p:cNvPr>
            <p:cNvSpPr/>
            <p:nvPr/>
          </p:nvSpPr>
          <p:spPr>
            <a:xfrm>
              <a:off x="10515450" y="2280437"/>
              <a:ext cx="1502158" cy="972000"/>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5" name="Kuva 114" descr="Tietokanta tasaisella täytöllä">
              <a:extLst>
                <a:ext uri="{FF2B5EF4-FFF2-40B4-BE49-F238E27FC236}">
                  <a16:creationId xmlns:a16="http://schemas.microsoft.com/office/drawing/2014/main" id="{F729A2F6-A290-70EB-E96E-B9356A1684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60491" y="2596159"/>
              <a:ext cx="648000" cy="648000"/>
            </a:xfrm>
            <a:prstGeom prst="rect">
              <a:avLst/>
            </a:prstGeom>
          </p:spPr>
        </p:pic>
        <p:sp>
          <p:nvSpPr>
            <p:cNvPr id="116" name="Tekstiruutu 444">
              <a:extLst>
                <a:ext uri="{FF2B5EF4-FFF2-40B4-BE49-F238E27FC236}">
                  <a16:creationId xmlns:a16="http://schemas.microsoft.com/office/drawing/2014/main" id="{632D7063-98CF-188E-8AD4-83DA5808D8FB}"/>
                </a:ext>
              </a:extLst>
            </p:cNvPr>
            <p:cNvSpPr txBox="1"/>
            <p:nvPr/>
          </p:nvSpPr>
          <p:spPr>
            <a:xfrm>
              <a:off x="10369285" y="2341867"/>
              <a:ext cx="1764000" cy="294183"/>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Projektipankki</a:t>
              </a:r>
            </a:p>
          </p:txBody>
        </p:sp>
        <p:grpSp>
          <p:nvGrpSpPr>
            <p:cNvPr id="117" name="Ryhmä 116">
              <a:extLst>
                <a:ext uri="{FF2B5EF4-FFF2-40B4-BE49-F238E27FC236}">
                  <a16:creationId xmlns:a16="http://schemas.microsoft.com/office/drawing/2014/main" id="{689EC514-8929-CCCB-7831-09BDEBCAB8DD}"/>
                </a:ext>
              </a:extLst>
            </p:cNvPr>
            <p:cNvGrpSpPr/>
            <p:nvPr/>
          </p:nvGrpSpPr>
          <p:grpSpPr>
            <a:xfrm>
              <a:off x="11261190" y="2492957"/>
              <a:ext cx="697599" cy="736125"/>
              <a:chOff x="1616078" y="1816621"/>
              <a:chExt cx="697599" cy="736125"/>
            </a:xfrm>
            <a:solidFill>
              <a:srgbClr val="FFC000">
                <a:lumMod val="20000"/>
                <a:lumOff val="80000"/>
              </a:srgbClr>
            </a:solidFill>
          </p:grpSpPr>
          <p:pic>
            <p:nvPicPr>
              <p:cNvPr id="118" name="Kuva 117" descr="Kansio tasaisella täytöllä">
                <a:extLst>
                  <a:ext uri="{FF2B5EF4-FFF2-40B4-BE49-F238E27FC236}">
                    <a16:creationId xmlns:a16="http://schemas.microsoft.com/office/drawing/2014/main" id="{1DF425FD-C7AF-A359-39A4-1BD576E8032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737677" y="1816621"/>
                <a:ext cx="576000" cy="576000"/>
              </a:xfrm>
              <a:prstGeom prst="rect">
                <a:avLst/>
              </a:prstGeom>
            </p:spPr>
          </p:pic>
          <p:grpSp>
            <p:nvGrpSpPr>
              <p:cNvPr id="119" name="Ryhmä 118">
                <a:extLst>
                  <a:ext uri="{FF2B5EF4-FFF2-40B4-BE49-F238E27FC236}">
                    <a16:creationId xmlns:a16="http://schemas.microsoft.com/office/drawing/2014/main" id="{BD8109BF-4C59-AE60-392C-1963E6A12991}"/>
                  </a:ext>
                </a:extLst>
              </p:cNvPr>
              <p:cNvGrpSpPr/>
              <p:nvPr/>
            </p:nvGrpSpPr>
            <p:grpSpPr>
              <a:xfrm>
                <a:off x="1616078" y="1895096"/>
                <a:ext cx="638323" cy="657650"/>
                <a:chOff x="1616078" y="1895096"/>
                <a:chExt cx="638323" cy="657650"/>
              </a:xfrm>
              <a:grpFill/>
            </p:grpSpPr>
            <p:pic>
              <p:nvPicPr>
                <p:cNvPr id="120" name="Kuva 119" descr="Kansio tasaisella täytöllä">
                  <a:extLst>
                    <a:ext uri="{FF2B5EF4-FFF2-40B4-BE49-F238E27FC236}">
                      <a16:creationId xmlns:a16="http://schemas.microsoft.com/office/drawing/2014/main" id="{E20394D8-5614-E456-5C3D-C4B7D31255D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78401" y="1895096"/>
                  <a:ext cx="576000" cy="576000"/>
                </a:xfrm>
                <a:prstGeom prst="rect">
                  <a:avLst/>
                </a:prstGeom>
              </p:spPr>
            </p:pic>
            <p:pic>
              <p:nvPicPr>
                <p:cNvPr id="121" name="Kuva 120" descr="Kansio tasaisella täytöllä">
                  <a:extLst>
                    <a:ext uri="{FF2B5EF4-FFF2-40B4-BE49-F238E27FC236}">
                      <a16:creationId xmlns:a16="http://schemas.microsoft.com/office/drawing/2014/main" id="{36925090-5C89-751C-D446-3D2A8328F82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16078" y="1976746"/>
                  <a:ext cx="576000" cy="576000"/>
                </a:xfrm>
                <a:prstGeom prst="rect">
                  <a:avLst/>
                </a:prstGeom>
              </p:spPr>
            </p:pic>
          </p:grpSp>
        </p:grpSp>
        <p:cxnSp>
          <p:nvCxnSpPr>
            <p:cNvPr id="122" name="Yhdistin: Kaareva 121">
              <a:extLst>
                <a:ext uri="{FF2B5EF4-FFF2-40B4-BE49-F238E27FC236}">
                  <a16:creationId xmlns:a16="http://schemas.microsoft.com/office/drawing/2014/main" id="{751A12CA-E333-5299-3663-3BC1C8579E25}"/>
                </a:ext>
              </a:extLst>
            </p:cNvPr>
            <p:cNvCxnSpPr>
              <a:cxnSpLocks/>
              <a:stCxn id="46" idx="0"/>
              <a:endCxn id="114" idx="2"/>
            </p:cNvCxnSpPr>
            <p:nvPr/>
          </p:nvCxnSpPr>
          <p:spPr>
            <a:xfrm rot="5400000" flipH="1" flipV="1">
              <a:off x="10696386" y="3810060"/>
              <a:ext cx="1127766" cy="12520"/>
            </a:xfrm>
            <a:prstGeom prst="curvedConnector3">
              <a:avLst>
                <a:gd name="adj1" fmla="val 50000"/>
              </a:avLst>
            </a:prstGeom>
            <a:noFill/>
            <a:ln w="31750" cap="flat" cmpd="sng" algn="ctr">
              <a:solidFill>
                <a:srgbClr val="FF0000"/>
              </a:solidFill>
              <a:prstDash val="sysDot"/>
              <a:miter lim="800000"/>
              <a:headEnd type="triangle"/>
              <a:tailEnd type="none"/>
            </a:ln>
            <a:effectLst/>
          </p:spPr>
        </p:cxnSp>
        <p:sp>
          <p:nvSpPr>
            <p:cNvPr id="123" name="Suorakulmio: Pyöristetyt kulmat 122">
              <a:extLst>
                <a:ext uri="{FF2B5EF4-FFF2-40B4-BE49-F238E27FC236}">
                  <a16:creationId xmlns:a16="http://schemas.microsoft.com/office/drawing/2014/main" id="{DCC3625D-190E-8A1C-E52B-0007DD81FE77}"/>
                </a:ext>
              </a:extLst>
            </p:cNvPr>
            <p:cNvSpPr/>
            <p:nvPr/>
          </p:nvSpPr>
          <p:spPr>
            <a:xfrm flipH="1">
              <a:off x="10830041" y="3969230"/>
              <a:ext cx="316197" cy="202574"/>
            </a:xfrm>
            <a:prstGeom prst="roundRect">
              <a:avLst/>
            </a:prstGeom>
            <a:noFill/>
            <a:ln w="1905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4" name="Kuva 123" descr="Merkki kysymysmerkki tasaisella täytöllä">
              <a:extLst>
                <a:ext uri="{FF2B5EF4-FFF2-40B4-BE49-F238E27FC236}">
                  <a16:creationId xmlns:a16="http://schemas.microsoft.com/office/drawing/2014/main" id="{94887528-4CBE-31E3-1835-ABB7402711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475607" y="3647383"/>
              <a:ext cx="252000" cy="252000"/>
            </a:xfrm>
            <a:prstGeom prst="rect">
              <a:avLst/>
            </a:prstGeom>
          </p:spPr>
        </p:pic>
        <p:cxnSp>
          <p:nvCxnSpPr>
            <p:cNvPr id="125" name="Yhdistin: Kaareva 124">
              <a:extLst>
                <a:ext uri="{FF2B5EF4-FFF2-40B4-BE49-F238E27FC236}">
                  <a16:creationId xmlns:a16="http://schemas.microsoft.com/office/drawing/2014/main" id="{00AC540A-FC7E-CE3F-CDCC-196A890A5174}"/>
                </a:ext>
              </a:extLst>
            </p:cNvPr>
            <p:cNvCxnSpPr>
              <a:cxnSpLocks/>
              <a:stCxn id="44" idx="0"/>
            </p:cNvCxnSpPr>
            <p:nvPr/>
          </p:nvCxnSpPr>
          <p:spPr>
            <a:xfrm rot="5400000" flipH="1" flipV="1">
              <a:off x="10020360" y="3585967"/>
              <a:ext cx="1114346" cy="505014"/>
            </a:xfrm>
            <a:prstGeom prst="curvedConnector3">
              <a:avLst>
                <a:gd name="adj1" fmla="val 50000"/>
              </a:avLst>
            </a:prstGeom>
            <a:noFill/>
            <a:ln w="31750" cap="flat" cmpd="sng" algn="ctr">
              <a:solidFill>
                <a:srgbClr val="FF0000"/>
              </a:solidFill>
              <a:prstDash val="sysDot"/>
              <a:miter lim="800000"/>
              <a:headEnd type="none"/>
              <a:tailEnd type="triangle"/>
            </a:ln>
            <a:effectLst/>
          </p:spPr>
        </p:cxnSp>
        <p:grpSp>
          <p:nvGrpSpPr>
            <p:cNvPr id="126" name="Ryhmä 125">
              <a:extLst>
                <a:ext uri="{FF2B5EF4-FFF2-40B4-BE49-F238E27FC236}">
                  <a16:creationId xmlns:a16="http://schemas.microsoft.com/office/drawing/2014/main" id="{25D726D2-2DC8-2BB6-A2BD-4D57ABE9CDF3}"/>
                </a:ext>
              </a:extLst>
            </p:cNvPr>
            <p:cNvGrpSpPr/>
            <p:nvPr/>
          </p:nvGrpSpPr>
          <p:grpSpPr>
            <a:xfrm>
              <a:off x="7753324" y="3003515"/>
              <a:ext cx="252001" cy="251999"/>
              <a:chOff x="1669717" y="2930121"/>
              <a:chExt cx="324000" cy="324000"/>
            </a:xfrm>
          </p:grpSpPr>
          <p:sp>
            <p:nvSpPr>
              <p:cNvPr id="127" name="Ellipsi 126">
                <a:extLst>
                  <a:ext uri="{FF2B5EF4-FFF2-40B4-BE49-F238E27FC236}">
                    <a16:creationId xmlns:a16="http://schemas.microsoft.com/office/drawing/2014/main" id="{199156DD-3FB7-C772-EBC0-81325434DEB9}"/>
                  </a:ext>
                </a:extLst>
              </p:cNvPr>
              <p:cNvSpPr/>
              <p:nvPr/>
            </p:nvSpPr>
            <p:spPr>
              <a:xfrm>
                <a:off x="1724940" y="2991072"/>
                <a:ext cx="214382" cy="209478"/>
              </a:xfrm>
              <a:prstGeom prst="ellipse">
                <a:avLst/>
              </a:prstGeom>
              <a:solidFill>
                <a:sysClr val="window" lastClr="FFFFFF"/>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8" name="Kuva 127" descr="Merkki kysymysmerkki tasaisella täytöllä">
                <a:extLst>
                  <a:ext uri="{FF2B5EF4-FFF2-40B4-BE49-F238E27FC236}">
                    <a16:creationId xmlns:a16="http://schemas.microsoft.com/office/drawing/2014/main" id="{A99E7DB8-175C-D3A2-28C8-89FA85CB087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69717" y="2930121"/>
                <a:ext cx="324000" cy="324000"/>
              </a:xfrm>
              <a:prstGeom prst="rect">
                <a:avLst/>
              </a:prstGeom>
            </p:spPr>
          </p:pic>
        </p:grpSp>
        <p:grpSp>
          <p:nvGrpSpPr>
            <p:cNvPr id="129" name="Ryhmä 128">
              <a:extLst>
                <a:ext uri="{FF2B5EF4-FFF2-40B4-BE49-F238E27FC236}">
                  <a16:creationId xmlns:a16="http://schemas.microsoft.com/office/drawing/2014/main" id="{F3DE5ECF-E86C-3A6B-1072-B8C72F544D84}"/>
                </a:ext>
              </a:extLst>
            </p:cNvPr>
            <p:cNvGrpSpPr/>
            <p:nvPr/>
          </p:nvGrpSpPr>
          <p:grpSpPr>
            <a:xfrm>
              <a:off x="7650102" y="1358532"/>
              <a:ext cx="252001" cy="251999"/>
              <a:chOff x="1669717" y="2930121"/>
              <a:chExt cx="324000" cy="324000"/>
            </a:xfrm>
          </p:grpSpPr>
          <p:sp>
            <p:nvSpPr>
              <p:cNvPr id="130" name="Ellipsi 129">
                <a:extLst>
                  <a:ext uri="{FF2B5EF4-FFF2-40B4-BE49-F238E27FC236}">
                    <a16:creationId xmlns:a16="http://schemas.microsoft.com/office/drawing/2014/main" id="{EC3556BD-0CBE-65AC-4D79-243182A3591A}"/>
                  </a:ext>
                </a:extLst>
              </p:cNvPr>
              <p:cNvSpPr/>
              <p:nvPr/>
            </p:nvSpPr>
            <p:spPr>
              <a:xfrm>
                <a:off x="1724940" y="2991072"/>
                <a:ext cx="214382" cy="209478"/>
              </a:xfrm>
              <a:prstGeom prst="ellipse">
                <a:avLst/>
              </a:prstGeom>
              <a:solidFill>
                <a:sysClr val="window" lastClr="FFFFFF"/>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1" name="Kuva 130" descr="Merkki kysymysmerkki tasaisella täytöllä">
                <a:extLst>
                  <a:ext uri="{FF2B5EF4-FFF2-40B4-BE49-F238E27FC236}">
                    <a16:creationId xmlns:a16="http://schemas.microsoft.com/office/drawing/2014/main" id="{4A076793-37CE-5B91-8FE7-85844E5E66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69717" y="2930121"/>
                <a:ext cx="324000" cy="324000"/>
              </a:xfrm>
              <a:prstGeom prst="rect">
                <a:avLst/>
              </a:prstGeom>
            </p:spPr>
          </p:pic>
        </p:grpSp>
        <p:grpSp>
          <p:nvGrpSpPr>
            <p:cNvPr id="132" name="Ryhmä 131">
              <a:extLst>
                <a:ext uri="{FF2B5EF4-FFF2-40B4-BE49-F238E27FC236}">
                  <a16:creationId xmlns:a16="http://schemas.microsoft.com/office/drawing/2014/main" id="{FA80F4B1-8B33-64BE-220E-4D9CF8A1614E}"/>
                </a:ext>
              </a:extLst>
            </p:cNvPr>
            <p:cNvGrpSpPr/>
            <p:nvPr/>
          </p:nvGrpSpPr>
          <p:grpSpPr>
            <a:xfrm>
              <a:off x="9592005" y="3766771"/>
              <a:ext cx="252000" cy="252000"/>
              <a:chOff x="1635796" y="3050370"/>
              <a:chExt cx="323999" cy="324000"/>
            </a:xfrm>
          </p:grpSpPr>
          <p:sp>
            <p:nvSpPr>
              <p:cNvPr id="133" name="Ellipsi 132">
                <a:extLst>
                  <a:ext uri="{FF2B5EF4-FFF2-40B4-BE49-F238E27FC236}">
                    <a16:creationId xmlns:a16="http://schemas.microsoft.com/office/drawing/2014/main" id="{49DDA788-66DE-B3A1-D5E2-A902A117743F}"/>
                  </a:ext>
                </a:extLst>
              </p:cNvPr>
              <p:cNvSpPr/>
              <p:nvPr/>
            </p:nvSpPr>
            <p:spPr>
              <a:xfrm>
                <a:off x="1691022" y="3111325"/>
                <a:ext cx="214382" cy="209479"/>
              </a:xfrm>
              <a:prstGeom prst="ellipse">
                <a:avLst/>
              </a:prstGeom>
              <a:solidFill>
                <a:sysClr val="window" lastClr="FFFFFF"/>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4" name="Kuva 133" descr="Merkki kysymysmerkki tasaisella täytöllä">
                <a:extLst>
                  <a:ext uri="{FF2B5EF4-FFF2-40B4-BE49-F238E27FC236}">
                    <a16:creationId xmlns:a16="http://schemas.microsoft.com/office/drawing/2014/main" id="{B11F0507-9CE6-1598-0458-55D0C8FCE48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35796" y="3050370"/>
                <a:ext cx="323999" cy="324000"/>
              </a:xfrm>
              <a:prstGeom prst="rect">
                <a:avLst/>
              </a:prstGeom>
            </p:spPr>
          </p:pic>
        </p:grpSp>
        <p:grpSp>
          <p:nvGrpSpPr>
            <p:cNvPr id="135" name="Ryhmä 134">
              <a:extLst>
                <a:ext uri="{FF2B5EF4-FFF2-40B4-BE49-F238E27FC236}">
                  <a16:creationId xmlns:a16="http://schemas.microsoft.com/office/drawing/2014/main" id="{CE1E663D-D95C-5F7D-C552-5DF90443D17D}"/>
                </a:ext>
              </a:extLst>
            </p:cNvPr>
            <p:cNvGrpSpPr/>
            <p:nvPr/>
          </p:nvGrpSpPr>
          <p:grpSpPr>
            <a:xfrm>
              <a:off x="8306549" y="2650687"/>
              <a:ext cx="252001" cy="251999"/>
              <a:chOff x="1669717" y="2930121"/>
              <a:chExt cx="324000" cy="324000"/>
            </a:xfrm>
          </p:grpSpPr>
          <p:sp>
            <p:nvSpPr>
              <p:cNvPr id="136" name="Ellipsi 135">
                <a:extLst>
                  <a:ext uri="{FF2B5EF4-FFF2-40B4-BE49-F238E27FC236}">
                    <a16:creationId xmlns:a16="http://schemas.microsoft.com/office/drawing/2014/main" id="{48241114-818C-F643-7639-FE1432DE4E5E}"/>
                  </a:ext>
                </a:extLst>
              </p:cNvPr>
              <p:cNvSpPr/>
              <p:nvPr/>
            </p:nvSpPr>
            <p:spPr>
              <a:xfrm>
                <a:off x="1724940" y="2991072"/>
                <a:ext cx="214382" cy="209478"/>
              </a:xfrm>
              <a:prstGeom prst="ellipse">
                <a:avLst/>
              </a:prstGeom>
              <a:solidFill>
                <a:sysClr val="window" lastClr="FFFFFF"/>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7" name="Kuva 136" descr="Merkki kysymysmerkki tasaisella täytöllä">
                <a:extLst>
                  <a:ext uri="{FF2B5EF4-FFF2-40B4-BE49-F238E27FC236}">
                    <a16:creationId xmlns:a16="http://schemas.microsoft.com/office/drawing/2014/main" id="{5489845B-A504-0799-0518-79FB9C89F00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69717" y="2930121"/>
                <a:ext cx="324000" cy="324000"/>
              </a:xfrm>
              <a:prstGeom prst="rect">
                <a:avLst/>
              </a:prstGeom>
            </p:spPr>
          </p:pic>
        </p:grpSp>
        <p:pic>
          <p:nvPicPr>
            <p:cNvPr id="138" name="Kuva 137" descr="Etätyöskentelyn tärkeimmät työkalut tasaisella täytöllä">
              <a:extLst>
                <a:ext uri="{FF2B5EF4-FFF2-40B4-BE49-F238E27FC236}">
                  <a16:creationId xmlns:a16="http://schemas.microsoft.com/office/drawing/2014/main" id="{922D717E-93C3-1B9B-C347-4731C1C378D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66009" y="4687066"/>
              <a:ext cx="576000" cy="576000"/>
            </a:xfrm>
            <a:prstGeom prst="rect">
              <a:avLst/>
            </a:prstGeom>
          </p:spPr>
        </p:pic>
        <p:pic>
          <p:nvPicPr>
            <p:cNvPr id="139" name="Kuva 138" descr="Merkki kysymysmerkki tasaisella täytöllä">
              <a:extLst>
                <a:ext uri="{FF2B5EF4-FFF2-40B4-BE49-F238E27FC236}">
                  <a16:creationId xmlns:a16="http://schemas.microsoft.com/office/drawing/2014/main" id="{92536E7B-F3E2-3464-AD64-4415CDAFF7C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047307" y="1623297"/>
              <a:ext cx="252000" cy="252000"/>
            </a:xfrm>
            <a:prstGeom prst="rect">
              <a:avLst/>
            </a:prstGeom>
          </p:spPr>
        </p:pic>
        <p:sp>
          <p:nvSpPr>
            <p:cNvPr id="140" name="Tekstiruutu 458">
              <a:extLst>
                <a:ext uri="{FF2B5EF4-FFF2-40B4-BE49-F238E27FC236}">
                  <a16:creationId xmlns:a16="http://schemas.microsoft.com/office/drawing/2014/main" id="{453FEEBA-9BAB-E7E6-1F23-1A443EAE30EF}"/>
                </a:ext>
              </a:extLst>
            </p:cNvPr>
            <p:cNvSpPr txBox="1"/>
            <p:nvPr/>
          </p:nvSpPr>
          <p:spPr>
            <a:xfrm>
              <a:off x="7348631" y="4413629"/>
              <a:ext cx="1263589" cy="338554"/>
            </a:xfrm>
            <a:prstGeom prst="rect">
              <a:avLst/>
            </a:prstGeom>
            <a:noFill/>
          </p:spPr>
          <p:txBody>
            <a:bodyPr wrap="square" lIns="36000" rIns="36000"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HANKINTA</a:t>
              </a:r>
            </a:p>
          </p:txBody>
        </p:sp>
        <p:sp>
          <p:nvSpPr>
            <p:cNvPr id="141" name="Tekstiruutu 459">
              <a:extLst>
                <a:ext uri="{FF2B5EF4-FFF2-40B4-BE49-F238E27FC236}">
                  <a16:creationId xmlns:a16="http://schemas.microsoft.com/office/drawing/2014/main" id="{D6A48601-DAE3-114A-8A20-6D8E34736774}"/>
                </a:ext>
              </a:extLst>
            </p:cNvPr>
            <p:cNvSpPr txBox="1"/>
            <p:nvPr/>
          </p:nvSpPr>
          <p:spPr>
            <a:xfrm>
              <a:off x="9075653" y="4401689"/>
              <a:ext cx="1232863" cy="338554"/>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ASENNUS</a:t>
              </a:r>
            </a:p>
          </p:txBody>
        </p:sp>
        <p:grpSp>
          <p:nvGrpSpPr>
            <p:cNvPr id="142" name="Ryhmä 141">
              <a:extLst>
                <a:ext uri="{FF2B5EF4-FFF2-40B4-BE49-F238E27FC236}">
                  <a16:creationId xmlns:a16="http://schemas.microsoft.com/office/drawing/2014/main" id="{1C9956B2-9AFD-4F96-5730-13CB86FFD55E}"/>
                </a:ext>
              </a:extLst>
            </p:cNvPr>
            <p:cNvGrpSpPr/>
            <p:nvPr/>
          </p:nvGrpSpPr>
          <p:grpSpPr>
            <a:xfrm>
              <a:off x="6267002" y="3796719"/>
              <a:ext cx="576000" cy="576000"/>
              <a:chOff x="2477105" y="2474122"/>
              <a:chExt cx="648000" cy="648000"/>
            </a:xfrm>
          </p:grpSpPr>
          <p:pic>
            <p:nvPicPr>
              <p:cNvPr id="143" name="Kuva 142" descr="Kansio tasaisella täytöllä">
                <a:extLst>
                  <a:ext uri="{FF2B5EF4-FFF2-40B4-BE49-F238E27FC236}">
                    <a16:creationId xmlns:a16="http://schemas.microsoft.com/office/drawing/2014/main" id="{39B77858-20BC-D797-31AF-3C2F98ED44E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477105" y="2474122"/>
                <a:ext cx="648000" cy="648000"/>
              </a:xfrm>
              <a:prstGeom prst="rect">
                <a:avLst/>
              </a:prstGeom>
            </p:spPr>
          </p:pic>
          <p:sp>
            <p:nvSpPr>
              <p:cNvPr id="144" name="Tekstiruutu 610">
                <a:extLst>
                  <a:ext uri="{FF2B5EF4-FFF2-40B4-BE49-F238E27FC236}">
                    <a16:creationId xmlns:a16="http://schemas.microsoft.com/office/drawing/2014/main" id="{3AD09E9B-AF47-5ED0-FF7B-997FBAD85CF3}"/>
                  </a:ext>
                </a:extLst>
              </p:cNvPr>
              <p:cNvSpPr txBox="1"/>
              <p:nvPr/>
            </p:nvSpPr>
            <p:spPr>
              <a:xfrm>
                <a:off x="2555544" y="2683121"/>
                <a:ext cx="471539" cy="319446"/>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IFC</a:t>
                </a:r>
              </a:p>
            </p:txBody>
          </p:sp>
        </p:grpSp>
        <p:grpSp>
          <p:nvGrpSpPr>
            <p:cNvPr id="145" name="Ryhmä 144">
              <a:extLst>
                <a:ext uri="{FF2B5EF4-FFF2-40B4-BE49-F238E27FC236}">
                  <a16:creationId xmlns:a16="http://schemas.microsoft.com/office/drawing/2014/main" id="{8355F8B0-4901-483C-BFA4-CE8B3FEE860F}"/>
                </a:ext>
              </a:extLst>
            </p:cNvPr>
            <p:cNvGrpSpPr/>
            <p:nvPr/>
          </p:nvGrpSpPr>
          <p:grpSpPr>
            <a:xfrm>
              <a:off x="6695682" y="3819072"/>
              <a:ext cx="252001" cy="251999"/>
              <a:chOff x="1669717" y="2930121"/>
              <a:chExt cx="324000" cy="324000"/>
            </a:xfrm>
          </p:grpSpPr>
          <p:sp>
            <p:nvSpPr>
              <p:cNvPr id="146" name="Ellipsi 145">
                <a:extLst>
                  <a:ext uri="{FF2B5EF4-FFF2-40B4-BE49-F238E27FC236}">
                    <a16:creationId xmlns:a16="http://schemas.microsoft.com/office/drawing/2014/main" id="{61630041-DE54-4CFB-2F83-49EEBC433630}"/>
                  </a:ext>
                </a:extLst>
              </p:cNvPr>
              <p:cNvSpPr/>
              <p:nvPr/>
            </p:nvSpPr>
            <p:spPr>
              <a:xfrm>
                <a:off x="1724940" y="2991072"/>
                <a:ext cx="214382" cy="209478"/>
              </a:xfrm>
              <a:prstGeom prst="ellipse">
                <a:avLst/>
              </a:prstGeom>
              <a:solidFill>
                <a:sysClr val="window" lastClr="FFFFFF"/>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Kuva 146" descr="Merkki kysymysmerkki tasaisella täytöllä">
                <a:extLst>
                  <a:ext uri="{FF2B5EF4-FFF2-40B4-BE49-F238E27FC236}">
                    <a16:creationId xmlns:a16="http://schemas.microsoft.com/office/drawing/2014/main" id="{AC368407-18A2-E2FF-3AA2-B97AAF5CF1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69717" y="2930121"/>
                <a:ext cx="324000" cy="324000"/>
              </a:xfrm>
              <a:prstGeom prst="rect">
                <a:avLst/>
              </a:prstGeom>
            </p:spPr>
          </p:pic>
        </p:grpSp>
        <p:grpSp>
          <p:nvGrpSpPr>
            <p:cNvPr id="148" name="Ryhmä 147">
              <a:extLst>
                <a:ext uri="{FF2B5EF4-FFF2-40B4-BE49-F238E27FC236}">
                  <a16:creationId xmlns:a16="http://schemas.microsoft.com/office/drawing/2014/main" id="{241B1810-C008-F25A-ED2D-C6949EC0014C}"/>
                </a:ext>
              </a:extLst>
            </p:cNvPr>
            <p:cNvGrpSpPr/>
            <p:nvPr/>
          </p:nvGrpSpPr>
          <p:grpSpPr>
            <a:xfrm>
              <a:off x="6380356" y="3384694"/>
              <a:ext cx="417200" cy="455246"/>
              <a:chOff x="474627" y="3074089"/>
              <a:chExt cx="540000" cy="612001"/>
            </a:xfrm>
          </p:grpSpPr>
          <p:pic>
            <p:nvPicPr>
              <p:cNvPr id="149" name="Kuva 148" descr="Asiakirja tasaisella täytöllä">
                <a:extLst>
                  <a:ext uri="{FF2B5EF4-FFF2-40B4-BE49-F238E27FC236}">
                    <a16:creationId xmlns:a16="http://schemas.microsoft.com/office/drawing/2014/main" id="{B3FF609D-C979-F845-94EB-7535F000376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74627" y="3085952"/>
                <a:ext cx="540000" cy="600138"/>
              </a:xfrm>
              <a:prstGeom prst="rect">
                <a:avLst/>
              </a:prstGeom>
            </p:spPr>
          </p:pic>
          <p:grpSp>
            <p:nvGrpSpPr>
              <p:cNvPr id="150" name="Ryhmä 149">
                <a:extLst>
                  <a:ext uri="{FF2B5EF4-FFF2-40B4-BE49-F238E27FC236}">
                    <a16:creationId xmlns:a16="http://schemas.microsoft.com/office/drawing/2014/main" id="{F05B4881-3C47-ADF5-EE4E-A76A9733C910}"/>
                  </a:ext>
                </a:extLst>
              </p:cNvPr>
              <p:cNvGrpSpPr/>
              <p:nvPr/>
            </p:nvGrpSpPr>
            <p:grpSpPr>
              <a:xfrm>
                <a:off x="474627" y="3074089"/>
                <a:ext cx="532761" cy="515419"/>
                <a:chOff x="5160516" y="991103"/>
                <a:chExt cx="902142" cy="861926"/>
              </a:xfrm>
            </p:grpSpPr>
            <p:sp>
              <p:nvSpPr>
                <p:cNvPr id="151" name="Suorakulmio 150">
                  <a:extLst>
                    <a:ext uri="{FF2B5EF4-FFF2-40B4-BE49-F238E27FC236}">
                      <a16:creationId xmlns:a16="http://schemas.microsoft.com/office/drawing/2014/main" id="{A1784CF4-22C5-8C61-4524-9700672DF404}"/>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Suorakulmio 151">
                  <a:extLst>
                    <a:ext uri="{FF2B5EF4-FFF2-40B4-BE49-F238E27FC236}">
                      <a16:creationId xmlns:a16="http://schemas.microsoft.com/office/drawing/2014/main" id="{B7BFA9EB-F960-4D4E-65BB-019E7F445B7C}"/>
                    </a:ext>
                  </a:extLst>
                </p:cNvPr>
                <p:cNvSpPr/>
                <p:nvPr/>
              </p:nvSpPr>
              <p:spPr>
                <a:xfrm>
                  <a:off x="5390265" y="1030495"/>
                  <a:ext cx="163471" cy="397668"/>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3" name="Kuva 152" descr="Paperipidike tasaisella täytöllä">
                  <a:extLst>
                    <a:ext uri="{FF2B5EF4-FFF2-40B4-BE49-F238E27FC236}">
                      <a16:creationId xmlns:a16="http://schemas.microsoft.com/office/drawing/2014/main" id="{49CFA2DA-897B-BA18-B7C6-F0895E83D5E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54" name="Suorakulmio 153">
                  <a:extLst>
                    <a:ext uri="{FF2B5EF4-FFF2-40B4-BE49-F238E27FC236}">
                      <a16:creationId xmlns:a16="http://schemas.microsoft.com/office/drawing/2014/main" id="{1DD71E7B-1AA1-E487-3DC6-058899826496}"/>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DWG</a:t>
                  </a:r>
                </a:p>
              </p:txBody>
            </p:sp>
          </p:grpSp>
        </p:grpSp>
        <p:sp>
          <p:nvSpPr>
            <p:cNvPr id="155" name="Tekstiruutu 677">
              <a:extLst>
                <a:ext uri="{FF2B5EF4-FFF2-40B4-BE49-F238E27FC236}">
                  <a16:creationId xmlns:a16="http://schemas.microsoft.com/office/drawing/2014/main" id="{4C1E5BC0-E505-E6E9-469E-CB948178FDB8}"/>
                </a:ext>
              </a:extLst>
            </p:cNvPr>
            <p:cNvSpPr txBox="1"/>
            <p:nvPr/>
          </p:nvSpPr>
          <p:spPr>
            <a:xfrm>
              <a:off x="8260975" y="940971"/>
              <a:ext cx="3038332" cy="564642"/>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Calibri" panose="020F0502020204030204"/>
                  <a:ea typeface="+mn-ea"/>
                  <a:cs typeface="+mn-cs"/>
                </a:rPr>
                <a:t>INFORMAATIO EI VIRTAA!</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Calibri" panose="020F0502020204030204"/>
                  <a:ea typeface="+mn-ea"/>
                  <a:cs typeface="+mn-cs"/>
                </a:rPr>
                <a:t>INFORMAATION VÄLITYS ON MANUAALISTA!</a:t>
              </a:r>
            </a:p>
            <a:p>
              <a:pPr marL="0" marR="0" lvl="0" indent="0" algn="l" defTabSz="914400" rtl="0" eaLnBrk="1" fontAlgn="auto" latinLnBrk="0" hangingPunct="1">
                <a:lnSpc>
                  <a:spcPct val="85000"/>
                </a:lnSpc>
                <a:spcBef>
                  <a:spcPts val="0"/>
                </a:spcBef>
                <a:spcAft>
                  <a:spcPts val="0"/>
                </a:spcAft>
                <a:buClrTx/>
                <a:buSzTx/>
                <a:buFontTx/>
                <a:buNone/>
                <a:tabLst/>
                <a:defRPr/>
              </a:pPr>
              <a:endParaRPr kumimoji="0" lang="fi-FI" sz="12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56" name="Tekstiruutu 681">
              <a:extLst>
                <a:ext uri="{FF2B5EF4-FFF2-40B4-BE49-F238E27FC236}">
                  <a16:creationId xmlns:a16="http://schemas.microsoft.com/office/drawing/2014/main" id="{2760349E-21BF-675B-2DCD-75B1CAAD8BEA}"/>
                </a:ext>
              </a:extLst>
            </p:cNvPr>
            <p:cNvSpPr txBox="1"/>
            <p:nvPr/>
          </p:nvSpPr>
          <p:spPr>
            <a:xfrm>
              <a:off x="7875743" y="5434001"/>
              <a:ext cx="2731453" cy="407676"/>
            </a:xfrm>
            <a:prstGeom prst="rect">
              <a:avLst/>
            </a:prstGeom>
            <a:noFill/>
          </p:spPr>
          <p:txBody>
            <a:bodyPr wrap="non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Calibri" panose="020F0502020204030204"/>
                  <a:ea typeface="+mn-ea"/>
                  <a:cs typeface="+mn-cs"/>
                </a:rPr>
                <a:t>INFORMAATIO ON RAKENTEETONTA!</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Calibri" panose="020F0502020204030204"/>
                  <a:ea typeface="+mn-ea"/>
                  <a:cs typeface="+mn-cs"/>
                </a:rPr>
                <a:t>INFORMAATIO EI OLE KONELUETTAVAA!</a:t>
              </a:r>
            </a:p>
          </p:txBody>
        </p:sp>
        <p:grpSp>
          <p:nvGrpSpPr>
            <p:cNvPr id="157" name="Ryhmä 156">
              <a:extLst>
                <a:ext uri="{FF2B5EF4-FFF2-40B4-BE49-F238E27FC236}">
                  <a16:creationId xmlns:a16="http://schemas.microsoft.com/office/drawing/2014/main" id="{83AA6707-9899-E15F-6A08-74C001CBC935}"/>
                </a:ext>
              </a:extLst>
            </p:cNvPr>
            <p:cNvGrpSpPr/>
            <p:nvPr/>
          </p:nvGrpSpPr>
          <p:grpSpPr>
            <a:xfrm>
              <a:off x="5896349" y="3593846"/>
              <a:ext cx="417200" cy="455246"/>
              <a:chOff x="474627" y="3074089"/>
              <a:chExt cx="540000" cy="612001"/>
            </a:xfrm>
          </p:grpSpPr>
          <p:pic>
            <p:nvPicPr>
              <p:cNvPr id="158" name="Kuva 157" descr="Asiakirja tasaisella täytöllä">
                <a:extLst>
                  <a:ext uri="{FF2B5EF4-FFF2-40B4-BE49-F238E27FC236}">
                    <a16:creationId xmlns:a16="http://schemas.microsoft.com/office/drawing/2014/main" id="{E64CD5DE-4E50-AB53-A72B-618FF0414B5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74627" y="3085952"/>
                <a:ext cx="540000" cy="600138"/>
              </a:xfrm>
              <a:prstGeom prst="rect">
                <a:avLst/>
              </a:prstGeom>
            </p:spPr>
          </p:pic>
          <p:grpSp>
            <p:nvGrpSpPr>
              <p:cNvPr id="159" name="Ryhmä 158">
                <a:extLst>
                  <a:ext uri="{FF2B5EF4-FFF2-40B4-BE49-F238E27FC236}">
                    <a16:creationId xmlns:a16="http://schemas.microsoft.com/office/drawing/2014/main" id="{F9BA72F2-30AE-3A3A-D67C-D722C9AB6BBE}"/>
                  </a:ext>
                </a:extLst>
              </p:cNvPr>
              <p:cNvGrpSpPr/>
              <p:nvPr/>
            </p:nvGrpSpPr>
            <p:grpSpPr>
              <a:xfrm>
                <a:off x="474627" y="3074089"/>
                <a:ext cx="532761" cy="515419"/>
                <a:chOff x="5160516" y="991103"/>
                <a:chExt cx="902142" cy="861926"/>
              </a:xfrm>
            </p:grpSpPr>
            <p:sp>
              <p:nvSpPr>
                <p:cNvPr id="160" name="Suorakulmio 159">
                  <a:extLst>
                    <a:ext uri="{FF2B5EF4-FFF2-40B4-BE49-F238E27FC236}">
                      <a16:creationId xmlns:a16="http://schemas.microsoft.com/office/drawing/2014/main" id="{50573B56-002C-F66B-4E52-9C78BD89C208}"/>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Suorakulmio 160">
                  <a:extLst>
                    <a:ext uri="{FF2B5EF4-FFF2-40B4-BE49-F238E27FC236}">
                      <a16:creationId xmlns:a16="http://schemas.microsoft.com/office/drawing/2014/main" id="{FEE96104-183B-92E0-A5AF-1042096833E1}"/>
                    </a:ext>
                  </a:extLst>
                </p:cNvPr>
                <p:cNvSpPr/>
                <p:nvPr/>
              </p:nvSpPr>
              <p:spPr>
                <a:xfrm>
                  <a:off x="5390260" y="1030494"/>
                  <a:ext cx="163470" cy="397669"/>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2" name="Kuva 161" descr="Paperipidike tasaisella täytöllä">
                  <a:extLst>
                    <a:ext uri="{FF2B5EF4-FFF2-40B4-BE49-F238E27FC236}">
                      <a16:creationId xmlns:a16="http://schemas.microsoft.com/office/drawing/2014/main" id="{00BF631A-98E2-3679-123A-EB2BB8AE758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63" name="Suorakulmio 162">
                  <a:extLst>
                    <a:ext uri="{FF2B5EF4-FFF2-40B4-BE49-F238E27FC236}">
                      <a16:creationId xmlns:a16="http://schemas.microsoft.com/office/drawing/2014/main" id="{6B479907-1A4F-320F-D093-84F935525A05}"/>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PDF</a:t>
                  </a:r>
                </a:p>
              </p:txBody>
            </p:sp>
          </p:grpSp>
        </p:grpSp>
        <p:grpSp>
          <p:nvGrpSpPr>
            <p:cNvPr id="164" name="Ryhmä 163">
              <a:extLst>
                <a:ext uri="{FF2B5EF4-FFF2-40B4-BE49-F238E27FC236}">
                  <a16:creationId xmlns:a16="http://schemas.microsoft.com/office/drawing/2014/main" id="{0F13E4DE-66FB-BA31-2883-1E52C81083C5}"/>
                </a:ext>
              </a:extLst>
            </p:cNvPr>
            <p:cNvGrpSpPr/>
            <p:nvPr/>
          </p:nvGrpSpPr>
          <p:grpSpPr>
            <a:xfrm>
              <a:off x="7479406" y="3427032"/>
              <a:ext cx="417200" cy="455246"/>
              <a:chOff x="474627" y="3074089"/>
              <a:chExt cx="540000" cy="612001"/>
            </a:xfrm>
          </p:grpSpPr>
          <p:pic>
            <p:nvPicPr>
              <p:cNvPr id="165" name="Kuva 164" descr="Asiakirja tasaisella täytöllä">
                <a:extLst>
                  <a:ext uri="{FF2B5EF4-FFF2-40B4-BE49-F238E27FC236}">
                    <a16:creationId xmlns:a16="http://schemas.microsoft.com/office/drawing/2014/main" id="{7EB4431C-AE7C-6BF2-C708-991992A7BB3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74627" y="3085952"/>
                <a:ext cx="540000" cy="600138"/>
              </a:xfrm>
              <a:prstGeom prst="rect">
                <a:avLst/>
              </a:prstGeom>
            </p:spPr>
          </p:pic>
          <p:grpSp>
            <p:nvGrpSpPr>
              <p:cNvPr id="166" name="Ryhmä 165">
                <a:extLst>
                  <a:ext uri="{FF2B5EF4-FFF2-40B4-BE49-F238E27FC236}">
                    <a16:creationId xmlns:a16="http://schemas.microsoft.com/office/drawing/2014/main" id="{C4DCB224-6CE6-9DF0-A8A4-C71897CBA902}"/>
                  </a:ext>
                </a:extLst>
              </p:cNvPr>
              <p:cNvGrpSpPr/>
              <p:nvPr/>
            </p:nvGrpSpPr>
            <p:grpSpPr>
              <a:xfrm>
                <a:off x="474627" y="3074089"/>
                <a:ext cx="532761" cy="515419"/>
                <a:chOff x="5160516" y="991103"/>
                <a:chExt cx="902142" cy="861926"/>
              </a:xfrm>
            </p:grpSpPr>
            <p:sp>
              <p:nvSpPr>
                <p:cNvPr id="167" name="Suorakulmio 166">
                  <a:extLst>
                    <a:ext uri="{FF2B5EF4-FFF2-40B4-BE49-F238E27FC236}">
                      <a16:creationId xmlns:a16="http://schemas.microsoft.com/office/drawing/2014/main" id="{5FA25D95-B439-5994-6E43-6C3BB68F93EC}"/>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Suorakulmio 167">
                  <a:extLst>
                    <a:ext uri="{FF2B5EF4-FFF2-40B4-BE49-F238E27FC236}">
                      <a16:creationId xmlns:a16="http://schemas.microsoft.com/office/drawing/2014/main" id="{021DEDB1-9B94-49B0-9F6C-57C94D48B988}"/>
                    </a:ext>
                  </a:extLst>
                </p:cNvPr>
                <p:cNvSpPr/>
                <p:nvPr/>
              </p:nvSpPr>
              <p:spPr>
                <a:xfrm>
                  <a:off x="5390265" y="1030495"/>
                  <a:ext cx="163471" cy="397668"/>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9" name="Kuva 168" descr="Paperipidike tasaisella täytöllä">
                  <a:extLst>
                    <a:ext uri="{FF2B5EF4-FFF2-40B4-BE49-F238E27FC236}">
                      <a16:creationId xmlns:a16="http://schemas.microsoft.com/office/drawing/2014/main" id="{675737BD-2367-98E0-03D4-933A71A120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70" name="Suorakulmio 169">
                  <a:extLst>
                    <a:ext uri="{FF2B5EF4-FFF2-40B4-BE49-F238E27FC236}">
                      <a16:creationId xmlns:a16="http://schemas.microsoft.com/office/drawing/2014/main" id="{D95B4733-AA6E-22DD-4C6C-17B7C90D38E6}"/>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PDF</a:t>
                  </a:r>
                </a:p>
              </p:txBody>
            </p:sp>
          </p:grpSp>
        </p:grpSp>
        <p:grpSp>
          <p:nvGrpSpPr>
            <p:cNvPr id="171" name="Ryhmä 170">
              <a:extLst>
                <a:ext uri="{FF2B5EF4-FFF2-40B4-BE49-F238E27FC236}">
                  <a16:creationId xmlns:a16="http://schemas.microsoft.com/office/drawing/2014/main" id="{2CA3605D-59E0-CD73-3C6C-90A53849DD32}"/>
                </a:ext>
              </a:extLst>
            </p:cNvPr>
            <p:cNvGrpSpPr/>
            <p:nvPr/>
          </p:nvGrpSpPr>
          <p:grpSpPr>
            <a:xfrm>
              <a:off x="8018327" y="2718865"/>
              <a:ext cx="417200" cy="455246"/>
              <a:chOff x="474627" y="3074089"/>
              <a:chExt cx="540000" cy="612001"/>
            </a:xfrm>
          </p:grpSpPr>
          <p:pic>
            <p:nvPicPr>
              <p:cNvPr id="172" name="Kuva 171" descr="Asiakirja tasaisella täytöllä">
                <a:extLst>
                  <a:ext uri="{FF2B5EF4-FFF2-40B4-BE49-F238E27FC236}">
                    <a16:creationId xmlns:a16="http://schemas.microsoft.com/office/drawing/2014/main" id="{206A3701-6521-895A-D233-EDF2700C596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74627" y="3085952"/>
                <a:ext cx="540000" cy="600138"/>
              </a:xfrm>
              <a:prstGeom prst="rect">
                <a:avLst/>
              </a:prstGeom>
            </p:spPr>
          </p:pic>
          <p:grpSp>
            <p:nvGrpSpPr>
              <p:cNvPr id="173" name="Ryhmä 172">
                <a:extLst>
                  <a:ext uri="{FF2B5EF4-FFF2-40B4-BE49-F238E27FC236}">
                    <a16:creationId xmlns:a16="http://schemas.microsoft.com/office/drawing/2014/main" id="{2690B16A-B117-1EA9-1C7A-CA12135613F0}"/>
                  </a:ext>
                </a:extLst>
              </p:cNvPr>
              <p:cNvGrpSpPr/>
              <p:nvPr/>
            </p:nvGrpSpPr>
            <p:grpSpPr>
              <a:xfrm>
                <a:off x="474627" y="3074089"/>
                <a:ext cx="532761" cy="515419"/>
                <a:chOff x="5160516" y="991103"/>
                <a:chExt cx="902142" cy="861926"/>
              </a:xfrm>
            </p:grpSpPr>
            <p:sp>
              <p:nvSpPr>
                <p:cNvPr id="174" name="Suorakulmio 173">
                  <a:extLst>
                    <a:ext uri="{FF2B5EF4-FFF2-40B4-BE49-F238E27FC236}">
                      <a16:creationId xmlns:a16="http://schemas.microsoft.com/office/drawing/2014/main" id="{EEE339D5-19A4-09B5-F4B9-D866953F5253}"/>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Suorakulmio 174">
                  <a:extLst>
                    <a:ext uri="{FF2B5EF4-FFF2-40B4-BE49-F238E27FC236}">
                      <a16:creationId xmlns:a16="http://schemas.microsoft.com/office/drawing/2014/main" id="{9B56582B-44F3-A23D-54DC-8C1BD24F5391}"/>
                    </a:ext>
                  </a:extLst>
                </p:cNvPr>
                <p:cNvSpPr/>
                <p:nvPr/>
              </p:nvSpPr>
              <p:spPr>
                <a:xfrm>
                  <a:off x="5390265" y="1030495"/>
                  <a:ext cx="163471" cy="397668"/>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6" name="Kuva 175" descr="Paperipidike tasaisella täytöllä">
                  <a:extLst>
                    <a:ext uri="{FF2B5EF4-FFF2-40B4-BE49-F238E27FC236}">
                      <a16:creationId xmlns:a16="http://schemas.microsoft.com/office/drawing/2014/main" id="{E4F962DD-1629-60B6-5D38-5058CF92095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77" name="Suorakulmio 176">
                  <a:extLst>
                    <a:ext uri="{FF2B5EF4-FFF2-40B4-BE49-F238E27FC236}">
                      <a16:creationId xmlns:a16="http://schemas.microsoft.com/office/drawing/2014/main" id="{53874246-36D1-15D0-C3D3-31317C2AF2B0}"/>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PDF</a:t>
                  </a:r>
                </a:p>
              </p:txBody>
            </p:sp>
          </p:grpSp>
        </p:grpSp>
        <p:grpSp>
          <p:nvGrpSpPr>
            <p:cNvPr id="178" name="Ryhmä 177">
              <a:extLst>
                <a:ext uri="{FF2B5EF4-FFF2-40B4-BE49-F238E27FC236}">
                  <a16:creationId xmlns:a16="http://schemas.microsoft.com/office/drawing/2014/main" id="{D6E3AE47-AFB3-3999-383F-120450A5DD80}"/>
                </a:ext>
              </a:extLst>
            </p:cNvPr>
            <p:cNvGrpSpPr/>
            <p:nvPr/>
          </p:nvGrpSpPr>
          <p:grpSpPr>
            <a:xfrm>
              <a:off x="7735881" y="1698060"/>
              <a:ext cx="417200" cy="455246"/>
              <a:chOff x="474627" y="3074089"/>
              <a:chExt cx="540000" cy="612001"/>
            </a:xfrm>
          </p:grpSpPr>
          <p:pic>
            <p:nvPicPr>
              <p:cNvPr id="179" name="Kuva 178" descr="Asiakirja tasaisella täytöllä">
                <a:extLst>
                  <a:ext uri="{FF2B5EF4-FFF2-40B4-BE49-F238E27FC236}">
                    <a16:creationId xmlns:a16="http://schemas.microsoft.com/office/drawing/2014/main" id="{D5AC1A0E-9347-CECE-B30D-9FAE39396DB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74627" y="3085952"/>
                <a:ext cx="540000" cy="600138"/>
              </a:xfrm>
              <a:prstGeom prst="rect">
                <a:avLst/>
              </a:prstGeom>
            </p:spPr>
          </p:pic>
          <p:grpSp>
            <p:nvGrpSpPr>
              <p:cNvPr id="180" name="Ryhmä 179">
                <a:extLst>
                  <a:ext uri="{FF2B5EF4-FFF2-40B4-BE49-F238E27FC236}">
                    <a16:creationId xmlns:a16="http://schemas.microsoft.com/office/drawing/2014/main" id="{ED023DFB-B52A-9D36-B01A-9DA369483163}"/>
                  </a:ext>
                </a:extLst>
              </p:cNvPr>
              <p:cNvGrpSpPr/>
              <p:nvPr/>
            </p:nvGrpSpPr>
            <p:grpSpPr>
              <a:xfrm>
                <a:off x="474627" y="3074089"/>
                <a:ext cx="532761" cy="515419"/>
                <a:chOff x="5160516" y="991103"/>
                <a:chExt cx="902142" cy="861926"/>
              </a:xfrm>
            </p:grpSpPr>
            <p:sp>
              <p:nvSpPr>
                <p:cNvPr id="181" name="Suorakulmio 180">
                  <a:extLst>
                    <a:ext uri="{FF2B5EF4-FFF2-40B4-BE49-F238E27FC236}">
                      <a16:creationId xmlns:a16="http://schemas.microsoft.com/office/drawing/2014/main" id="{8DC6AD2F-9922-4609-F4A8-62401A5408EB}"/>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2" name="Suorakulmio 181">
                  <a:extLst>
                    <a:ext uri="{FF2B5EF4-FFF2-40B4-BE49-F238E27FC236}">
                      <a16:creationId xmlns:a16="http://schemas.microsoft.com/office/drawing/2014/main" id="{0B0E8D59-473F-4C75-16FE-791A91980037}"/>
                    </a:ext>
                  </a:extLst>
                </p:cNvPr>
                <p:cNvSpPr/>
                <p:nvPr/>
              </p:nvSpPr>
              <p:spPr>
                <a:xfrm>
                  <a:off x="5390265" y="1030495"/>
                  <a:ext cx="163471" cy="397668"/>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3" name="Kuva 182" descr="Paperipidike tasaisella täytöllä">
                  <a:extLst>
                    <a:ext uri="{FF2B5EF4-FFF2-40B4-BE49-F238E27FC236}">
                      <a16:creationId xmlns:a16="http://schemas.microsoft.com/office/drawing/2014/main" id="{BAAEB222-4844-9CFC-9DB6-4D8DDFBE346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84" name="Suorakulmio 183">
                  <a:extLst>
                    <a:ext uri="{FF2B5EF4-FFF2-40B4-BE49-F238E27FC236}">
                      <a16:creationId xmlns:a16="http://schemas.microsoft.com/office/drawing/2014/main" id="{9168F840-1FE9-E1C7-863A-AAEF6CF20EDE}"/>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PDF</a:t>
                  </a:r>
                </a:p>
              </p:txBody>
            </p:sp>
          </p:grpSp>
        </p:grpSp>
        <p:grpSp>
          <p:nvGrpSpPr>
            <p:cNvPr id="185" name="Ryhmä 184">
              <a:extLst>
                <a:ext uri="{FF2B5EF4-FFF2-40B4-BE49-F238E27FC236}">
                  <a16:creationId xmlns:a16="http://schemas.microsoft.com/office/drawing/2014/main" id="{27C8F810-46D0-F433-D53E-4191C62FF2DD}"/>
                </a:ext>
              </a:extLst>
            </p:cNvPr>
            <p:cNvGrpSpPr/>
            <p:nvPr/>
          </p:nvGrpSpPr>
          <p:grpSpPr>
            <a:xfrm>
              <a:off x="7849368" y="1279353"/>
              <a:ext cx="417200" cy="455246"/>
              <a:chOff x="474627" y="3074089"/>
              <a:chExt cx="540000" cy="612001"/>
            </a:xfrm>
          </p:grpSpPr>
          <p:pic>
            <p:nvPicPr>
              <p:cNvPr id="186" name="Kuva 185" descr="Asiakirja tasaisella täytöllä">
                <a:extLst>
                  <a:ext uri="{FF2B5EF4-FFF2-40B4-BE49-F238E27FC236}">
                    <a16:creationId xmlns:a16="http://schemas.microsoft.com/office/drawing/2014/main" id="{0B932578-F5E8-9678-A989-1D62DBE9571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74627" y="3085952"/>
                <a:ext cx="540000" cy="600138"/>
              </a:xfrm>
              <a:prstGeom prst="rect">
                <a:avLst/>
              </a:prstGeom>
            </p:spPr>
          </p:pic>
          <p:grpSp>
            <p:nvGrpSpPr>
              <p:cNvPr id="187" name="Ryhmä 186">
                <a:extLst>
                  <a:ext uri="{FF2B5EF4-FFF2-40B4-BE49-F238E27FC236}">
                    <a16:creationId xmlns:a16="http://schemas.microsoft.com/office/drawing/2014/main" id="{5F851B7F-7822-1D2F-F0C8-F3951A1180B9}"/>
                  </a:ext>
                </a:extLst>
              </p:cNvPr>
              <p:cNvGrpSpPr/>
              <p:nvPr/>
            </p:nvGrpSpPr>
            <p:grpSpPr>
              <a:xfrm>
                <a:off x="474627" y="3074089"/>
                <a:ext cx="532761" cy="515419"/>
                <a:chOff x="5160516" y="991103"/>
                <a:chExt cx="902142" cy="861926"/>
              </a:xfrm>
            </p:grpSpPr>
            <p:sp>
              <p:nvSpPr>
                <p:cNvPr id="188" name="Suorakulmio 187">
                  <a:extLst>
                    <a:ext uri="{FF2B5EF4-FFF2-40B4-BE49-F238E27FC236}">
                      <a16:creationId xmlns:a16="http://schemas.microsoft.com/office/drawing/2014/main" id="{8AE53EF9-EA8D-7A99-D6D9-CE181F711EB9}"/>
                    </a:ext>
                  </a:extLst>
                </p:cNvPr>
                <p:cNvSpPr/>
                <p:nvPr/>
              </p:nvSpPr>
              <p:spPr>
                <a:xfrm>
                  <a:off x="5400520" y="1403183"/>
                  <a:ext cx="434386" cy="437275"/>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9" name="Suorakulmio 188">
                  <a:extLst>
                    <a:ext uri="{FF2B5EF4-FFF2-40B4-BE49-F238E27FC236}">
                      <a16:creationId xmlns:a16="http://schemas.microsoft.com/office/drawing/2014/main" id="{F221FA4F-3459-1961-1D70-E88EBC2F284A}"/>
                    </a:ext>
                  </a:extLst>
                </p:cNvPr>
                <p:cNvSpPr/>
                <p:nvPr/>
              </p:nvSpPr>
              <p:spPr>
                <a:xfrm>
                  <a:off x="5390265" y="1030495"/>
                  <a:ext cx="163471" cy="397668"/>
                </a:xfrm>
                <a:prstGeom prst="rect">
                  <a:avLst/>
                </a:prstGeom>
                <a:solidFill>
                  <a:schemeClr val="bg2"/>
                </a:solid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0" name="Kuva 189" descr="Paperipidike tasaisella täytöllä">
                  <a:extLst>
                    <a:ext uri="{FF2B5EF4-FFF2-40B4-BE49-F238E27FC236}">
                      <a16:creationId xmlns:a16="http://schemas.microsoft.com/office/drawing/2014/main" id="{0569461C-EDC2-6345-01ED-5D75CF42F5F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34094" y="991103"/>
                  <a:ext cx="517480" cy="517480"/>
                </a:xfrm>
                <a:prstGeom prst="rect">
                  <a:avLst/>
                </a:prstGeom>
              </p:spPr>
            </p:pic>
            <p:sp>
              <p:nvSpPr>
                <p:cNvPr id="191" name="Suorakulmio 190">
                  <a:extLst>
                    <a:ext uri="{FF2B5EF4-FFF2-40B4-BE49-F238E27FC236}">
                      <a16:creationId xmlns:a16="http://schemas.microsoft.com/office/drawing/2014/main" id="{C51C7571-1789-7C16-8423-AB2166EBC8C6}"/>
                    </a:ext>
                  </a:extLst>
                </p:cNvPr>
                <p:cNvSpPr/>
                <p:nvPr/>
              </p:nvSpPr>
              <p:spPr>
                <a:xfrm>
                  <a:off x="5160516" y="1415755"/>
                  <a:ext cx="902142" cy="437274"/>
                </a:xfrm>
                <a:prstGeom prst="rect">
                  <a:avLst/>
                </a:prstGeom>
                <a:noFill/>
                <a:ln w="12700" cap="flat" cmpd="sng" algn="ctr">
                  <a:noFill/>
                  <a:prstDash val="solid"/>
                  <a:miter lim="800000"/>
                </a:ln>
                <a:effectLst/>
              </p:spPr>
              <p:txBody>
                <a:bodyPr rtlCol="0" anchor="ct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a:ln>
                        <a:noFill/>
                      </a:ln>
                      <a:solidFill>
                        <a:prstClr val="black"/>
                      </a:solidFill>
                      <a:effectLst/>
                      <a:uLnTx/>
                      <a:uFillTx/>
                      <a:latin typeface="Calibri" panose="020F0502020204030204"/>
                      <a:ea typeface="+mn-ea"/>
                      <a:cs typeface="+mn-cs"/>
                    </a:rPr>
                    <a:t>DWG</a:t>
                  </a:r>
                </a:p>
              </p:txBody>
            </p:sp>
          </p:grpSp>
        </p:grpSp>
        <p:pic>
          <p:nvPicPr>
            <p:cNvPr id="192" name="Kuva 191" descr="Keskustelu tasaisella täytöllä">
              <a:extLst>
                <a:ext uri="{FF2B5EF4-FFF2-40B4-BE49-F238E27FC236}">
                  <a16:creationId xmlns:a16="http://schemas.microsoft.com/office/drawing/2014/main" id="{70F86EA9-3B13-2133-62FD-98036136494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874702" y="3862602"/>
              <a:ext cx="144000" cy="144000"/>
            </a:xfrm>
            <a:prstGeom prst="rect">
              <a:avLst/>
            </a:prstGeom>
          </p:spPr>
        </p:pic>
        <p:pic>
          <p:nvPicPr>
            <p:cNvPr id="193" name="Kuva 192" descr="Älypuhelin tasaisella täytöllä">
              <a:extLst>
                <a:ext uri="{FF2B5EF4-FFF2-40B4-BE49-F238E27FC236}">
                  <a16:creationId xmlns:a16="http://schemas.microsoft.com/office/drawing/2014/main" id="{D99AA5C5-DA5F-A124-3ECA-FF0DA30A4E1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751624" y="3723487"/>
              <a:ext cx="396000" cy="396000"/>
            </a:xfrm>
            <a:prstGeom prst="rect">
              <a:avLst/>
            </a:prstGeom>
          </p:spPr>
        </p:pic>
        <p:grpSp>
          <p:nvGrpSpPr>
            <p:cNvPr id="194" name="Ryhmä 193">
              <a:extLst>
                <a:ext uri="{FF2B5EF4-FFF2-40B4-BE49-F238E27FC236}">
                  <a16:creationId xmlns:a16="http://schemas.microsoft.com/office/drawing/2014/main" id="{DCDFED02-36E9-4A8B-E238-1F9EECCD51BE}"/>
                </a:ext>
              </a:extLst>
            </p:cNvPr>
            <p:cNvGrpSpPr/>
            <p:nvPr/>
          </p:nvGrpSpPr>
          <p:grpSpPr>
            <a:xfrm>
              <a:off x="9161719" y="3923922"/>
              <a:ext cx="469395" cy="329174"/>
              <a:chOff x="6430315" y="3941738"/>
              <a:chExt cx="496490" cy="346155"/>
            </a:xfrm>
          </p:grpSpPr>
          <p:sp>
            <p:nvSpPr>
              <p:cNvPr id="195" name="Suorakulmio 194">
                <a:extLst>
                  <a:ext uri="{FF2B5EF4-FFF2-40B4-BE49-F238E27FC236}">
                    <a16:creationId xmlns:a16="http://schemas.microsoft.com/office/drawing/2014/main" id="{FAFC1C6E-9E9D-4C32-EDBB-59048381127B}"/>
                  </a:ext>
                </a:extLst>
              </p:cNvPr>
              <p:cNvSpPr/>
              <p:nvPr/>
            </p:nvSpPr>
            <p:spPr>
              <a:xfrm>
                <a:off x="6511398" y="4140066"/>
                <a:ext cx="390224" cy="758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6" name="Suorakulmio 195">
                <a:extLst>
                  <a:ext uri="{FF2B5EF4-FFF2-40B4-BE49-F238E27FC236}">
                    <a16:creationId xmlns:a16="http://schemas.microsoft.com/office/drawing/2014/main" id="{31E54EA7-978A-2E2B-D4E4-E8CDD70FBB42}"/>
                  </a:ext>
                </a:extLst>
              </p:cNvPr>
              <p:cNvSpPr/>
              <p:nvPr/>
            </p:nvSpPr>
            <p:spPr>
              <a:xfrm>
                <a:off x="6519615" y="3960554"/>
                <a:ext cx="390224" cy="1886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7" name="Suorakulmio 196">
                <a:extLst>
                  <a:ext uri="{FF2B5EF4-FFF2-40B4-BE49-F238E27FC236}">
                    <a16:creationId xmlns:a16="http://schemas.microsoft.com/office/drawing/2014/main" id="{8A9F7090-8CF0-B5DA-DAC0-C2937633DB85}"/>
                  </a:ext>
                </a:extLst>
              </p:cNvPr>
              <p:cNvSpPr/>
              <p:nvPr/>
            </p:nvSpPr>
            <p:spPr>
              <a:xfrm>
                <a:off x="6452829" y="4183405"/>
                <a:ext cx="390224" cy="758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8" name="Suorakulmio 197">
                <a:extLst>
                  <a:ext uri="{FF2B5EF4-FFF2-40B4-BE49-F238E27FC236}">
                    <a16:creationId xmlns:a16="http://schemas.microsoft.com/office/drawing/2014/main" id="{C97CDEDA-E25A-7A1A-E799-FDC5B9B4C379}"/>
                  </a:ext>
                </a:extLst>
              </p:cNvPr>
              <p:cNvSpPr/>
              <p:nvPr/>
            </p:nvSpPr>
            <p:spPr>
              <a:xfrm>
                <a:off x="6461046" y="4003893"/>
                <a:ext cx="390224" cy="1886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9" name="Vapaamuotoinen: Muoto 198">
                <a:extLst>
                  <a:ext uri="{FF2B5EF4-FFF2-40B4-BE49-F238E27FC236}">
                    <a16:creationId xmlns:a16="http://schemas.microsoft.com/office/drawing/2014/main" id="{CF68C560-B7D6-8BFC-5D9E-FFF85752D4FB}"/>
                  </a:ext>
                </a:extLst>
              </p:cNvPr>
              <p:cNvSpPr/>
              <p:nvPr/>
            </p:nvSpPr>
            <p:spPr>
              <a:xfrm>
                <a:off x="6484874" y="4046360"/>
                <a:ext cx="32736" cy="28533"/>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0" name="Vapaamuotoinen: Muoto 199">
                <a:extLst>
                  <a:ext uri="{FF2B5EF4-FFF2-40B4-BE49-F238E27FC236}">
                    <a16:creationId xmlns:a16="http://schemas.microsoft.com/office/drawing/2014/main" id="{D6F6A482-0126-8152-E48E-C2CD501FB29E}"/>
                  </a:ext>
                </a:extLst>
              </p:cNvPr>
              <p:cNvSpPr/>
              <p:nvPr/>
            </p:nvSpPr>
            <p:spPr>
              <a:xfrm>
                <a:off x="6430315" y="3941738"/>
                <a:ext cx="496490" cy="346155"/>
              </a:xfrm>
              <a:custGeom>
                <a:avLst/>
                <a:gdLst>
                  <a:gd name="connsiteX0" fmla="*/ 866775 w 866775"/>
                  <a:gd name="connsiteY0" fmla="*/ 0 h 693324"/>
                  <a:gd name="connsiteX1" fmla="*/ 104775 w 866775"/>
                  <a:gd name="connsiteY1" fmla="*/ 0 h 693324"/>
                  <a:gd name="connsiteX2" fmla="*/ 104775 w 866775"/>
                  <a:gd name="connsiteY2" fmla="*/ 104775 h 693324"/>
                  <a:gd name="connsiteX3" fmla="*/ 0 w 866775"/>
                  <a:gd name="connsiteY3" fmla="*/ 104775 h 693324"/>
                  <a:gd name="connsiteX4" fmla="*/ 0 w 866775"/>
                  <a:gd name="connsiteY4" fmla="*/ 693325 h 693324"/>
                  <a:gd name="connsiteX5" fmla="*/ 762000 w 866775"/>
                  <a:gd name="connsiteY5" fmla="*/ 693325 h 693324"/>
                  <a:gd name="connsiteX6" fmla="*/ 762000 w 866775"/>
                  <a:gd name="connsiteY6" fmla="*/ 588550 h 693324"/>
                  <a:gd name="connsiteX7" fmla="*/ 866775 w 866775"/>
                  <a:gd name="connsiteY7" fmla="*/ 588550 h 693324"/>
                  <a:gd name="connsiteX8" fmla="*/ 704850 w 866775"/>
                  <a:gd name="connsiteY8" fmla="*/ 638175 h 693324"/>
                  <a:gd name="connsiteX9" fmla="*/ 57150 w 866775"/>
                  <a:gd name="connsiteY9" fmla="*/ 638175 h 693324"/>
                  <a:gd name="connsiteX10" fmla="*/ 57150 w 866775"/>
                  <a:gd name="connsiteY10" fmla="*/ 159925 h 693324"/>
                  <a:gd name="connsiteX11" fmla="*/ 704850 w 866775"/>
                  <a:gd name="connsiteY11" fmla="*/ 159925 h 693324"/>
                  <a:gd name="connsiteX12" fmla="*/ 809625 w 866775"/>
                  <a:gd name="connsiteY12" fmla="*/ 533400 h 693324"/>
                  <a:gd name="connsiteX13" fmla="*/ 762000 w 866775"/>
                  <a:gd name="connsiteY13" fmla="*/ 533400 h 693324"/>
                  <a:gd name="connsiteX14" fmla="*/ 762000 w 866775"/>
                  <a:gd name="connsiteY14" fmla="*/ 104775 h 693324"/>
                  <a:gd name="connsiteX15" fmla="*/ 161925 w 866775"/>
                  <a:gd name="connsiteY15" fmla="*/ 104775 h 693324"/>
                  <a:gd name="connsiteX16" fmla="*/ 161925 w 866775"/>
                  <a:gd name="connsiteY16" fmla="*/ 57150 h 693324"/>
                  <a:gd name="connsiteX17" fmla="*/ 809625 w 866775"/>
                  <a:gd name="connsiteY17" fmla="*/ 57150 h 69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6775" h="693324">
                    <a:moveTo>
                      <a:pt x="866775" y="0"/>
                    </a:moveTo>
                    <a:lnTo>
                      <a:pt x="104775" y="0"/>
                    </a:lnTo>
                    <a:lnTo>
                      <a:pt x="104775" y="104775"/>
                    </a:lnTo>
                    <a:lnTo>
                      <a:pt x="0" y="104775"/>
                    </a:lnTo>
                    <a:lnTo>
                      <a:pt x="0" y="693325"/>
                    </a:lnTo>
                    <a:lnTo>
                      <a:pt x="762000" y="693325"/>
                    </a:lnTo>
                    <a:lnTo>
                      <a:pt x="762000" y="588550"/>
                    </a:lnTo>
                    <a:lnTo>
                      <a:pt x="866775" y="588550"/>
                    </a:lnTo>
                    <a:close/>
                    <a:moveTo>
                      <a:pt x="704850" y="638175"/>
                    </a:moveTo>
                    <a:lnTo>
                      <a:pt x="57150" y="638175"/>
                    </a:lnTo>
                    <a:lnTo>
                      <a:pt x="57150" y="159925"/>
                    </a:lnTo>
                    <a:lnTo>
                      <a:pt x="704850" y="159925"/>
                    </a:lnTo>
                    <a:close/>
                    <a:moveTo>
                      <a:pt x="809625" y="533400"/>
                    </a:moveTo>
                    <a:lnTo>
                      <a:pt x="762000" y="533400"/>
                    </a:lnTo>
                    <a:lnTo>
                      <a:pt x="762000" y="104775"/>
                    </a:lnTo>
                    <a:lnTo>
                      <a:pt x="161925" y="104775"/>
                    </a:lnTo>
                    <a:lnTo>
                      <a:pt x="161925" y="57150"/>
                    </a:lnTo>
                    <a:lnTo>
                      <a:pt x="809625" y="571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01" name="Kuva 200" descr="Sementtiauto tasaisella täytöllä">
                <a:extLst>
                  <a:ext uri="{FF2B5EF4-FFF2-40B4-BE49-F238E27FC236}">
                    <a16:creationId xmlns:a16="http://schemas.microsoft.com/office/drawing/2014/main" id="{7D6AEEAD-F3E8-93E0-59FD-49F2DC5D275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666176" y="4127016"/>
                <a:ext cx="170725" cy="148808"/>
              </a:xfrm>
              <a:prstGeom prst="rect">
                <a:avLst/>
              </a:prstGeom>
            </p:spPr>
          </p:pic>
          <p:grpSp>
            <p:nvGrpSpPr>
              <p:cNvPr id="202" name="Ryhmä 201">
                <a:extLst>
                  <a:ext uri="{FF2B5EF4-FFF2-40B4-BE49-F238E27FC236}">
                    <a16:creationId xmlns:a16="http://schemas.microsoft.com/office/drawing/2014/main" id="{9495EFD5-996C-F96F-5640-AD9CF3014594}"/>
                  </a:ext>
                </a:extLst>
              </p:cNvPr>
              <p:cNvGrpSpPr/>
              <p:nvPr/>
            </p:nvGrpSpPr>
            <p:grpSpPr>
              <a:xfrm>
                <a:off x="6464943" y="4028845"/>
                <a:ext cx="257368" cy="230134"/>
                <a:chOff x="-236593" y="4264826"/>
                <a:chExt cx="914400" cy="914400"/>
              </a:xfrm>
            </p:grpSpPr>
            <p:pic>
              <p:nvPicPr>
                <p:cNvPr id="203" name="Kuva 202" descr="Rakennus tasaisella täytöllä">
                  <a:extLst>
                    <a:ext uri="{FF2B5EF4-FFF2-40B4-BE49-F238E27FC236}">
                      <a16:creationId xmlns:a16="http://schemas.microsoft.com/office/drawing/2014/main" id="{F8F999AD-63E7-8882-60CB-4F373AB4DE9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36593" y="4264826"/>
                  <a:ext cx="914400" cy="914400"/>
                </a:xfrm>
                <a:prstGeom prst="rect">
                  <a:avLst/>
                </a:prstGeom>
              </p:spPr>
            </p:pic>
            <p:pic>
              <p:nvPicPr>
                <p:cNvPr id="204" name="Kuva 203" descr="Kysymysmerkki tasaisella täytöllä">
                  <a:extLst>
                    <a:ext uri="{FF2B5EF4-FFF2-40B4-BE49-F238E27FC236}">
                      <a16:creationId xmlns:a16="http://schemas.microsoft.com/office/drawing/2014/main" id="{4132511D-3070-600E-DDCE-1C48065BFDA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57729" y="4333258"/>
                  <a:ext cx="749555" cy="749555"/>
                </a:xfrm>
                <a:prstGeom prst="rect">
                  <a:avLst/>
                </a:prstGeom>
              </p:spPr>
            </p:pic>
          </p:grpSp>
        </p:grpSp>
        <p:pic>
          <p:nvPicPr>
            <p:cNvPr id="205" name="Kuva 204" descr="Merkki kysymysmerkki tasaisella täytöllä">
              <a:extLst>
                <a:ext uri="{FF2B5EF4-FFF2-40B4-BE49-F238E27FC236}">
                  <a16:creationId xmlns:a16="http://schemas.microsoft.com/office/drawing/2014/main" id="{AEE63638-704D-2961-E37D-899B4ED9F15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472070" y="3542613"/>
              <a:ext cx="252000" cy="252000"/>
            </a:xfrm>
            <a:prstGeom prst="rect">
              <a:avLst/>
            </a:prstGeom>
          </p:spPr>
        </p:pic>
        <p:pic>
          <p:nvPicPr>
            <p:cNvPr id="206" name="Kuva 205" descr="Tuotanto tasaisella täytöllä">
              <a:extLst>
                <a:ext uri="{FF2B5EF4-FFF2-40B4-BE49-F238E27FC236}">
                  <a16:creationId xmlns:a16="http://schemas.microsoft.com/office/drawing/2014/main" id="{77AC71B3-F59C-B09E-BAEE-B59DDD32967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24214" y="1730501"/>
              <a:ext cx="737429" cy="737429"/>
            </a:xfrm>
            <a:prstGeom prst="rect">
              <a:avLst/>
            </a:prstGeom>
          </p:spPr>
        </p:pic>
      </p:grpSp>
      <p:grpSp>
        <p:nvGrpSpPr>
          <p:cNvPr id="210" name="Ryhmä 209">
            <a:extLst>
              <a:ext uri="{FF2B5EF4-FFF2-40B4-BE49-F238E27FC236}">
                <a16:creationId xmlns:a16="http://schemas.microsoft.com/office/drawing/2014/main" id="{2A0677BF-FEAC-B1CA-6105-8AA41817DA02}"/>
              </a:ext>
            </a:extLst>
          </p:cNvPr>
          <p:cNvGrpSpPr/>
          <p:nvPr/>
        </p:nvGrpSpPr>
        <p:grpSpPr>
          <a:xfrm>
            <a:off x="6655997" y="1206681"/>
            <a:ext cx="1114418" cy="1445616"/>
            <a:chOff x="10523393" y="1920155"/>
            <a:chExt cx="917756" cy="914400"/>
          </a:xfrm>
        </p:grpSpPr>
        <p:pic>
          <p:nvPicPr>
            <p:cNvPr id="211" name="Kuva 210" descr="Näppäimistö tasaisella täytöllä">
              <a:extLst>
                <a:ext uri="{FF2B5EF4-FFF2-40B4-BE49-F238E27FC236}">
                  <a16:creationId xmlns:a16="http://schemas.microsoft.com/office/drawing/2014/main" id="{51363C4C-925C-8E6F-E4C8-6B4DBB2D1812}"/>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523393" y="1920155"/>
              <a:ext cx="914400" cy="914400"/>
            </a:xfrm>
            <a:prstGeom prst="rect">
              <a:avLst/>
            </a:prstGeom>
          </p:spPr>
        </p:pic>
        <p:pic>
          <p:nvPicPr>
            <p:cNvPr id="212" name="Kuva 211" descr="Aalto-ele tasaisella täytöllä">
              <a:extLst>
                <a:ext uri="{FF2B5EF4-FFF2-40B4-BE49-F238E27FC236}">
                  <a16:creationId xmlns:a16="http://schemas.microsoft.com/office/drawing/2014/main" id="{AD5469EA-6051-B3B9-07B0-B486642E773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flipH="1">
              <a:off x="10986107" y="2265292"/>
              <a:ext cx="455042" cy="455042"/>
            </a:xfrm>
            <a:prstGeom prst="rect">
              <a:avLst/>
            </a:prstGeom>
          </p:spPr>
        </p:pic>
        <p:pic>
          <p:nvPicPr>
            <p:cNvPr id="213" name="Kuva 212" descr="Aalto-ele tasaisella täytöllä">
              <a:extLst>
                <a:ext uri="{FF2B5EF4-FFF2-40B4-BE49-F238E27FC236}">
                  <a16:creationId xmlns:a16="http://schemas.microsoft.com/office/drawing/2014/main" id="{D0A109AE-3076-BECF-89D7-8633C5A93B45}"/>
                </a:ext>
              </a:extLst>
            </p:cNvPr>
            <p:cNvPicPr>
              <a:picLocks noChangeAspect="1"/>
            </p:cNvPicPr>
            <p:nvPr/>
          </p:nvPicPr>
          <p:blipFill>
            <a:blip r:embed="rId53">
              <a:extLst>
                <a:ext uri="{96DAC541-7B7A-43D3-8B79-37D633B846F1}">
                  <asvg:svgBlip xmlns:asvg="http://schemas.microsoft.com/office/drawing/2016/SVG/main" r:embed="rId55"/>
                </a:ext>
              </a:extLst>
            </a:blip>
            <a:stretch>
              <a:fillRect/>
            </a:stretch>
          </p:blipFill>
          <p:spPr>
            <a:xfrm>
              <a:off x="10527229" y="2262616"/>
              <a:ext cx="455042" cy="455042"/>
            </a:xfrm>
            <a:prstGeom prst="rect">
              <a:avLst/>
            </a:prstGeom>
          </p:spPr>
        </p:pic>
      </p:grpSp>
      <p:sp>
        <p:nvSpPr>
          <p:cNvPr id="214" name="Tekstiruutu 213">
            <a:extLst>
              <a:ext uri="{FF2B5EF4-FFF2-40B4-BE49-F238E27FC236}">
                <a16:creationId xmlns:a16="http://schemas.microsoft.com/office/drawing/2014/main" id="{ABA145E7-72EB-43BD-5907-4E591DAD436B}"/>
              </a:ext>
            </a:extLst>
          </p:cNvPr>
          <p:cNvSpPr txBox="1"/>
          <p:nvPr/>
        </p:nvSpPr>
        <p:spPr>
          <a:xfrm>
            <a:off x="10070290" y="6517839"/>
            <a:ext cx="2157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Teemu  Alaluusua</a:t>
            </a:r>
          </a:p>
        </p:txBody>
      </p:sp>
    </p:spTree>
    <p:extLst>
      <p:ext uri="{BB962C8B-B14F-4D97-AF65-F5344CB8AC3E}">
        <p14:creationId xmlns:p14="http://schemas.microsoft.com/office/powerpoint/2010/main" val="11412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1E3A6367-5916-D4D6-8CF2-077649BF2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4C1C0-1246-07B4-FCEE-710DEF978347}"/>
              </a:ext>
            </a:extLst>
          </p:cNvPr>
          <p:cNvSpPr>
            <a:spLocks noGrp="1"/>
          </p:cNvSpPr>
          <p:nvPr>
            <p:ph type="title"/>
          </p:nvPr>
        </p:nvSpPr>
        <p:spPr>
          <a:xfrm>
            <a:off x="407988" y="333376"/>
            <a:ext cx="11376026" cy="1010862"/>
          </a:xfrm>
        </p:spPr>
        <p:txBody>
          <a:bodyPr wrap="square" anchor="t">
            <a:normAutofit/>
          </a:bodyPr>
          <a:lstStyle/>
          <a:p>
            <a:r>
              <a:rPr lang="fi-FI" sz="3200"/>
              <a:t>Esimerkkejä toimitusketjun tiedonsiirron ongelmista</a:t>
            </a:r>
            <a:endParaRPr lang="fi-FI" sz="3200" noProof="0"/>
          </a:p>
        </p:txBody>
      </p:sp>
      <p:sp>
        <p:nvSpPr>
          <p:cNvPr id="3" name="Date Placeholder 2">
            <a:extLst>
              <a:ext uri="{FF2B5EF4-FFF2-40B4-BE49-F238E27FC236}">
                <a16:creationId xmlns:a16="http://schemas.microsoft.com/office/drawing/2014/main" id="{69688DEE-1BA5-FDD7-87DB-4CADBB79CDA3}"/>
              </a:ext>
            </a:extLst>
          </p:cNvPr>
          <p:cNvSpPr>
            <a:spLocks noGrp="1"/>
          </p:cNvSpPr>
          <p:nvPr>
            <p:ph type="dt" sz="half" idx="10"/>
          </p:nvPr>
        </p:nvSpPr>
        <p:spPr>
          <a:xfrm>
            <a:off x="839416" y="6381328"/>
            <a:ext cx="1224136"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72ECD10-AF2C-4B97-A687-E512D95FB879}"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1.10.2025</a:t>
            </a:fld>
            <a:endParaRPr kumimoji="0" lang="en-GB"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4" name="Footer Placeholder 3">
            <a:extLst>
              <a:ext uri="{FF2B5EF4-FFF2-40B4-BE49-F238E27FC236}">
                <a16:creationId xmlns:a16="http://schemas.microsoft.com/office/drawing/2014/main" id="{A128DDA5-2DCF-7C9B-B045-B8A26DC33B42}"/>
              </a:ext>
            </a:extLst>
          </p:cNvPr>
          <p:cNvSpPr>
            <a:spLocks noGrp="1"/>
          </p:cNvSpPr>
          <p:nvPr>
            <p:ph type="ftr" sz="quarter" idx="11"/>
          </p:nvPr>
        </p:nvSpPr>
        <p:spPr>
          <a:xfrm>
            <a:off x="2063552" y="6381328"/>
            <a:ext cx="8928992" cy="143296"/>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183858"/>
                </a:solidFill>
                <a:effectLst/>
                <a:uLnTx/>
                <a:uFillTx/>
                <a:latin typeface="Avenir Next LT Pro"/>
                <a:ea typeface="+mn-ea"/>
                <a:cs typeface="+mn-cs"/>
              </a:rPr>
              <a:t>© Rakennusteollisuus RT</a:t>
            </a:r>
            <a:endParaRPr kumimoji="0" lang="en-GB"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Slide Number Placeholder 4">
            <a:extLst>
              <a:ext uri="{FF2B5EF4-FFF2-40B4-BE49-F238E27FC236}">
                <a16:creationId xmlns:a16="http://schemas.microsoft.com/office/drawing/2014/main" id="{4FC2C8F2-B9EB-F5F9-CE37-304BD2158843}"/>
              </a:ext>
            </a:extLst>
          </p:cNvPr>
          <p:cNvSpPr>
            <a:spLocks noGrp="1"/>
          </p:cNvSpPr>
          <p:nvPr>
            <p:ph type="sldNum" sz="quarter" idx="12"/>
          </p:nvPr>
        </p:nvSpPr>
        <p:spPr>
          <a:xfrm>
            <a:off x="407988" y="6381328"/>
            <a:ext cx="431428"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DFD61EF7-2460-4EE9-A031-27FEBC4F9A95}" type="slidenum">
              <a:rPr kumimoji="0" lang="en-GB"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14</a:t>
            </a:fld>
            <a:endParaRPr kumimoji="0" lang="en-GB" sz="900" b="0" i="0" u="none" strike="noStrike" kern="1200" cap="none" spc="0" normalizeH="0" baseline="0" noProof="0">
              <a:ln>
                <a:noFill/>
              </a:ln>
              <a:solidFill>
                <a:srgbClr val="183858"/>
              </a:solidFill>
              <a:effectLst/>
              <a:uLnTx/>
              <a:uFillTx/>
              <a:latin typeface="Avenir Next LT Pro Demi"/>
              <a:ea typeface="+mn-ea"/>
              <a:cs typeface="+mn-cs"/>
            </a:endParaRPr>
          </a:p>
        </p:txBody>
      </p:sp>
      <p:graphicFrame>
        <p:nvGraphicFramePr>
          <p:cNvPr id="13" name="Taulukko 12">
            <a:extLst>
              <a:ext uri="{FF2B5EF4-FFF2-40B4-BE49-F238E27FC236}">
                <a16:creationId xmlns:a16="http://schemas.microsoft.com/office/drawing/2014/main" id="{B82FC658-4AEF-A0F7-E040-8F5DA85E7450}"/>
              </a:ext>
            </a:extLst>
          </p:cNvPr>
          <p:cNvGraphicFramePr>
            <a:graphicFrameLocks noGrp="1"/>
          </p:cNvGraphicFramePr>
          <p:nvPr/>
        </p:nvGraphicFramePr>
        <p:xfrm>
          <a:off x="342903" y="1856064"/>
          <a:ext cx="2277468" cy="3886200"/>
        </p:xfrm>
        <a:graphic>
          <a:graphicData uri="http://schemas.openxmlformats.org/drawingml/2006/table">
            <a:tbl>
              <a:tblPr firstRow="1" bandRow="1"/>
              <a:tblGrid>
                <a:gridCol w="2277468">
                  <a:extLst>
                    <a:ext uri="{9D8B030D-6E8A-4147-A177-3AD203B41FA5}">
                      <a16:colId xmlns:a16="http://schemas.microsoft.com/office/drawing/2014/main" val="3005033119"/>
                    </a:ext>
                  </a:extLst>
                </a:gridCol>
              </a:tblGrid>
              <a:tr h="21600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i-FI" sz="1100" b="1">
                          <a:solidFill>
                            <a:schemeClr val="tx1"/>
                          </a:solidFill>
                        </a:rPr>
                        <a:t>MALLIPUU</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0517086"/>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6213" indent="0"/>
                      <a:r>
                        <a:rPr lang="fi-FI" sz="1100"/>
                        <a:t>(B) LVI KOHDE X</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709968431"/>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8288" lvl="1" indent="0"/>
                      <a:r>
                        <a:rPr lang="fi-FI" sz="1100"/>
                        <a:t>(B) Tontti.1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020719494"/>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444500" lvl="2" indent="0"/>
                      <a:r>
                        <a:rPr lang="fi-FI" sz="1100"/>
                        <a:t>(B) mc-</a:t>
                      </a:r>
                      <a:r>
                        <a:rPr lang="fi-FI" sz="1100" err="1"/>
                        <a:t>building</a:t>
                      </a:r>
                      <a:endParaRPr lang="fi-FI" sz="110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2309546255"/>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lvl="3" indent="0"/>
                      <a:r>
                        <a:rPr lang="fi-FI" sz="1100"/>
                        <a:t>(B) </a:t>
                      </a:r>
                      <a:r>
                        <a:rPr lang="fi-FI" sz="1100" err="1"/>
                        <a:t>Ryomintatila</a:t>
                      </a:r>
                      <a:endParaRPr lang="fi-FI" sz="110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97476150"/>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3" indent="0" algn="l" defTabSz="914400" rtl="0" eaLnBrk="1" fontAlgn="auto" latinLnBrk="0" hangingPunct="1">
                        <a:lnSpc>
                          <a:spcPct val="100000"/>
                        </a:lnSpc>
                        <a:spcBef>
                          <a:spcPts val="0"/>
                        </a:spcBef>
                        <a:spcAft>
                          <a:spcPts val="0"/>
                        </a:spcAft>
                        <a:buClrTx/>
                        <a:buSzTx/>
                        <a:buFontTx/>
                        <a:buNone/>
                        <a:tabLst/>
                        <a:defRPr/>
                      </a:pPr>
                      <a:r>
                        <a:rPr lang="fi-FI" sz="1100"/>
                        <a:t>(B) 1. kerros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04924705"/>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3" indent="0" algn="l" defTabSz="914400" rtl="0" eaLnBrk="1" fontAlgn="auto" latinLnBrk="0" hangingPunct="1">
                        <a:lnSpc>
                          <a:spcPct val="100000"/>
                        </a:lnSpc>
                        <a:spcBef>
                          <a:spcPts val="0"/>
                        </a:spcBef>
                        <a:spcAft>
                          <a:spcPts val="0"/>
                        </a:spcAft>
                        <a:buClrTx/>
                        <a:buSzTx/>
                        <a:buFontTx/>
                        <a:buNone/>
                        <a:tabLst/>
                        <a:defRPr/>
                      </a:pPr>
                      <a:r>
                        <a:rPr lang="fi-FI" sz="1100"/>
                        <a:t>(B) 2. kerros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581433700"/>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3" indent="0" algn="l" defTabSz="914400" rtl="0" eaLnBrk="1" fontAlgn="auto" latinLnBrk="0" hangingPunct="1">
                        <a:lnSpc>
                          <a:spcPct val="100000"/>
                        </a:lnSpc>
                        <a:spcBef>
                          <a:spcPts val="0"/>
                        </a:spcBef>
                        <a:spcAft>
                          <a:spcPts val="0"/>
                        </a:spcAft>
                        <a:buClrTx/>
                        <a:buSzTx/>
                        <a:buFontTx/>
                        <a:buNone/>
                        <a:tabLst/>
                        <a:defRPr/>
                      </a:pPr>
                      <a:r>
                        <a:rPr lang="fi-FI" sz="1100"/>
                        <a:t>(B) 3. kerros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785176166"/>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6213" indent="0"/>
                      <a:r>
                        <a:rPr lang="fi-FI" sz="1100"/>
                        <a:t>(C) RAK KOHDE X</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2161904621"/>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8288" marR="0" lvl="1" indent="0" algn="l" defTabSz="914400" rtl="0" eaLnBrk="1" fontAlgn="auto" latinLnBrk="0" hangingPunct="1">
                        <a:lnSpc>
                          <a:spcPct val="100000"/>
                        </a:lnSpc>
                        <a:spcBef>
                          <a:spcPts val="0"/>
                        </a:spcBef>
                        <a:spcAft>
                          <a:spcPts val="0"/>
                        </a:spcAft>
                        <a:buClrTx/>
                        <a:buSzTx/>
                        <a:buFontTx/>
                        <a:buNone/>
                        <a:tabLst/>
                        <a:defRPr/>
                      </a:pPr>
                      <a:r>
                        <a:rPr lang="fi-FI" sz="1100"/>
                        <a:t>(C) KOHDE X</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623616099"/>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444500" marR="0" lvl="1" indent="0" algn="l" defTabSz="914400" rtl="0" eaLnBrk="1" fontAlgn="auto" latinLnBrk="0" hangingPunct="1">
                        <a:lnSpc>
                          <a:spcPct val="100000"/>
                        </a:lnSpc>
                        <a:spcBef>
                          <a:spcPts val="0"/>
                        </a:spcBef>
                        <a:spcAft>
                          <a:spcPts val="0"/>
                        </a:spcAft>
                        <a:buClrTx/>
                        <a:buSzTx/>
                        <a:buFontTx/>
                        <a:buNone/>
                        <a:tabLst/>
                        <a:defRPr/>
                      </a:pPr>
                      <a:r>
                        <a:rPr lang="fi-FI" sz="1100"/>
                        <a:t>(C) Rakennus.r.1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88667147"/>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indent="0"/>
                      <a:r>
                        <a:rPr lang="fi-FI" sz="1100"/>
                        <a:t>(C) 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2418580200"/>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0" indent="0" algn="l" defTabSz="914400" rtl="0" eaLnBrk="1" fontAlgn="auto" latinLnBrk="0" hangingPunct="1">
                        <a:lnSpc>
                          <a:spcPct val="100000"/>
                        </a:lnSpc>
                        <a:spcBef>
                          <a:spcPts val="0"/>
                        </a:spcBef>
                        <a:spcAft>
                          <a:spcPts val="0"/>
                        </a:spcAft>
                        <a:buClrTx/>
                        <a:buSzTx/>
                        <a:buFontTx/>
                        <a:buNone/>
                        <a:tabLst/>
                        <a:defRPr/>
                      </a:pPr>
                      <a:r>
                        <a:rPr lang="fi-FI" sz="1100"/>
                        <a:t>(C) 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184029704"/>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0" indent="0" algn="l" defTabSz="914400" rtl="0" eaLnBrk="1" fontAlgn="auto" latinLnBrk="0" hangingPunct="1">
                        <a:lnSpc>
                          <a:spcPct val="100000"/>
                        </a:lnSpc>
                        <a:spcBef>
                          <a:spcPts val="0"/>
                        </a:spcBef>
                        <a:spcAft>
                          <a:spcPts val="0"/>
                        </a:spcAft>
                        <a:buClrTx/>
                        <a:buSzTx/>
                        <a:buFontTx/>
                        <a:buNone/>
                        <a:tabLst/>
                        <a:defRPr/>
                      </a:pPr>
                      <a:r>
                        <a:rPr lang="fi-FI" sz="1100"/>
                        <a:t>(C) 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5A5A5">
                        <a:tint val="40000"/>
                      </a:srgbClr>
                    </a:solidFill>
                  </a:tcPr>
                </a:tc>
                <a:extLst>
                  <a:ext uri="{0D108BD9-81ED-4DB2-BD59-A6C34878D82A}">
                    <a16:rowId xmlns:a16="http://schemas.microsoft.com/office/drawing/2014/main" val="1315005430"/>
                  </a:ext>
                </a:extLst>
              </a:tr>
              <a:tr h="216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719138" marR="0" lvl="0" indent="0" algn="l" defTabSz="914400" rtl="0" eaLnBrk="1" fontAlgn="auto" latinLnBrk="0" hangingPunct="1">
                        <a:lnSpc>
                          <a:spcPct val="100000"/>
                        </a:lnSpc>
                        <a:spcBef>
                          <a:spcPts val="0"/>
                        </a:spcBef>
                        <a:spcAft>
                          <a:spcPts val="0"/>
                        </a:spcAft>
                        <a:buClrTx/>
                        <a:buSzTx/>
                        <a:buFontTx/>
                        <a:buNone/>
                        <a:tabLst/>
                        <a:defRPr/>
                      </a:pPr>
                      <a:r>
                        <a:rPr lang="fi-FI" sz="1100"/>
                        <a:t>(C) Kerros. 3</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1749270128"/>
                  </a:ext>
                </a:extLst>
              </a:tr>
            </a:tbl>
          </a:graphicData>
        </a:graphic>
      </p:graphicFrame>
      <p:sp>
        <p:nvSpPr>
          <p:cNvPr id="14" name="Tekstiruutu 13">
            <a:extLst>
              <a:ext uri="{FF2B5EF4-FFF2-40B4-BE49-F238E27FC236}">
                <a16:creationId xmlns:a16="http://schemas.microsoft.com/office/drawing/2014/main" id="{F9178750-3856-7E74-52EA-3696234BABB8}"/>
              </a:ext>
            </a:extLst>
          </p:cNvPr>
          <p:cNvSpPr txBox="1"/>
          <p:nvPr/>
        </p:nvSpPr>
        <p:spPr>
          <a:xfrm>
            <a:off x="2676236" y="1892371"/>
            <a:ext cx="3237644"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Calibri" panose="020F0502020204030204"/>
                <a:ea typeface="+mn-ea"/>
                <a:cs typeface="+mn-cs"/>
              </a:rPr>
              <a:t>Sama rakennus, eri suunnittelijoilla erilainen nimeämiskäytäntö kerroksien yksilöimiseksi: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Calibri" panose="020F0502020204030204"/>
                <a:ea typeface="+mn-ea"/>
                <a:cs typeface="+mn-cs"/>
              </a:rPr>
              <a:t>Kerros. [kerroksen numero]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Calibri" panose="020F0502020204030204"/>
                <a:ea typeface="+mn-ea"/>
                <a:cs typeface="+mn-cs"/>
              </a:rPr>
              <a:t>[kerroksen numero]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Calibri" panose="020F0502020204030204"/>
                <a:ea typeface="+mn-ea"/>
                <a:cs typeface="+mn-cs"/>
              </a:rPr>
              <a:t>[kerroksen numero]. Kerros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Ihminen selviää tästä päättelemällä, kone ei. Koneellista tiedonsiirtoa ei voida tehdä </a:t>
            </a:r>
            <a:r>
              <a:rPr kumimoji="0" lang="fi-FI" sz="1800" b="0" i="0" u="none" strike="noStrike" kern="1200" cap="none" spc="0" normalizeH="0" baseline="0" noProof="0" err="1">
                <a:ln>
                  <a:noFill/>
                </a:ln>
                <a:solidFill>
                  <a:prstClr val="black"/>
                </a:solidFill>
                <a:effectLst/>
                <a:highlight>
                  <a:srgbClr val="FFFF00"/>
                </a:highlight>
                <a:uLnTx/>
                <a:uFillTx/>
                <a:latin typeface="Calibri" panose="020F0502020204030204"/>
                <a:ea typeface="+mn-ea"/>
                <a:cs typeface="+mn-cs"/>
              </a:rPr>
              <a:t>tälläisen</a:t>
            </a:r>
            <a:r>
              <a:rPr kumimoji="0" lang="fi-FI"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 tiedon avulla.</a:t>
            </a:r>
          </a:p>
        </p:txBody>
      </p:sp>
      <p:grpSp>
        <p:nvGrpSpPr>
          <p:cNvPr id="15" name="Ryhmä 14">
            <a:extLst>
              <a:ext uri="{FF2B5EF4-FFF2-40B4-BE49-F238E27FC236}">
                <a16:creationId xmlns:a16="http://schemas.microsoft.com/office/drawing/2014/main" id="{E918BB93-C11E-E656-6386-DBF694802BCC}"/>
              </a:ext>
            </a:extLst>
          </p:cNvPr>
          <p:cNvGrpSpPr/>
          <p:nvPr/>
        </p:nvGrpSpPr>
        <p:grpSpPr>
          <a:xfrm>
            <a:off x="6096000" y="1831072"/>
            <a:ext cx="6096000" cy="4028011"/>
            <a:chOff x="5787235" y="1445709"/>
            <a:chExt cx="6404765" cy="4072312"/>
          </a:xfrm>
        </p:grpSpPr>
        <p:pic>
          <p:nvPicPr>
            <p:cNvPr id="16" name="Kuva 15" descr="Kuva, joka sisältää kohteen diagrammi&#10;&#10;Kuvaus luotu automaattisesti">
              <a:extLst>
                <a:ext uri="{FF2B5EF4-FFF2-40B4-BE49-F238E27FC236}">
                  <a16:creationId xmlns:a16="http://schemas.microsoft.com/office/drawing/2014/main" id="{A6BEFC48-B4B0-269D-040A-26AEC44391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3137"/>
            <a:stretch/>
          </p:blipFill>
          <p:spPr>
            <a:xfrm>
              <a:off x="5787236" y="1445709"/>
              <a:ext cx="6404764" cy="4072312"/>
            </a:xfrm>
            <a:prstGeom prst="rect">
              <a:avLst/>
            </a:prstGeom>
          </p:spPr>
        </p:pic>
        <p:sp>
          <p:nvSpPr>
            <p:cNvPr id="17" name="Tekstiruutu 7">
              <a:extLst>
                <a:ext uri="{FF2B5EF4-FFF2-40B4-BE49-F238E27FC236}">
                  <a16:creationId xmlns:a16="http://schemas.microsoft.com/office/drawing/2014/main" id="{7DF0F337-50E9-6F1C-10C0-C8F4EC3A9FEA}"/>
                </a:ext>
              </a:extLst>
            </p:cNvPr>
            <p:cNvSpPr txBox="1"/>
            <p:nvPr/>
          </p:nvSpPr>
          <p:spPr>
            <a:xfrm>
              <a:off x="5787235" y="2797687"/>
              <a:ext cx="6404763" cy="933485"/>
            </a:xfrm>
            <a:prstGeom prst="rect">
              <a:avLst/>
            </a:prstGeom>
            <a:solidFill>
              <a:srgbClr val="FFFF00">
                <a:alpha val="64000"/>
              </a:srgbClr>
            </a:solidFill>
          </p:spPr>
          <p:txBody>
            <a:bodyPr wrap="square" lIns="0" rIns="0"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Calibri" panose="020F0502020204030204"/>
                  <a:ea typeface="+mn-ea"/>
                  <a:cs typeface="+mn-cs"/>
                </a:rPr>
                <a:t>Tiedonhallinta manuaalisin menetelmin käytännössä:</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Calibri" panose="020F0502020204030204"/>
                  <a:ea typeface="+mn-ea"/>
                  <a:cs typeface="+mn-cs"/>
                </a:rPr>
                <a:t>Ihmiset tekevät parhaansa käytössä olevin menetelmin ja työkaluin</a:t>
              </a:r>
            </a:p>
          </p:txBody>
        </p:sp>
      </p:grpSp>
      <p:sp>
        <p:nvSpPr>
          <p:cNvPr id="6" name="Vapaamuotoinen: Muoto 5">
            <a:extLst>
              <a:ext uri="{FF2B5EF4-FFF2-40B4-BE49-F238E27FC236}">
                <a16:creationId xmlns:a16="http://schemas.microsoft.com/office/drawing/2014/main" id="{AF00365F-71CD-5432-6467-2E15D3C8B83B}"/>
              </a:ext>
            </a:extLst>
          </p:cNvPr>
          <p:cNvSpPr/>
          <p:nvPr/>
        </p:nvSpPr>
        <p:spPr>
          <a:xfrm>
            <a:off x="597791" y="4468089"/>
            <a:ext cx="220500" cy="114974"/>
          </a:xfrm>
          <a:custGeom>
            <a:avLst/>
            <a:gdLst>
              <a:gd name="connsiteX0" fmla="*/ 110250 w 220500"/>
              <a:gd name="connsiteY0" fmla="*/ 0 h 114974"/>
              <a:gd name="connsiteX1" fmla="*/ 110250 w 220500"/>
              <a:gd name="connsiteY1" fmla="*/ 0 h 114974"/>
              <a:gd name="connsiteX2" fmla="*/ 0 w 220500"/>
              <a:gd name="connsiteY2" fmla="*/ 105000 h 114974"/>
              <a:gd name="connsiteX3" fmla="*/ 11813 w 220500"/>
              <a:gd name="connsiteY3" fmla="*/ 114975 h 114974"/>
              <a:gd name="connsiteX4" fmla="*/ 110250 w 220500"/>
              <a:gd name="connsiteY4" fmla="*/ 21525 h 114974"/>
              <a:gd name="connsiteX5" fmla="*/ 110250 w 220500"/>
              <a:gd name="connsiteY5" fmla="*/ 21525 h 114974"/>
              <a:gd name="connsiteX6" fmla="*/ 208688 w 220500"/>
              <a:gd name="connsiteY6" fmla="*/ 114975 h 114974"/>
              <a:gd name="connsiteX7" fmla="*/ 220500 w 220500"/>
              <a:gd name="connsiteY7" fmla="*/ 105000 h 11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0" h="114974">
                <a:moveTo>
                  <a:pt x="110250" y="0"/>
                </a:moveTo>
                <a:lnTo>
                  <a:pt x="110250" y="0"/>
                </a:lnTo>
                <a:lnTo>
                  <a:pt x="0" y="105000"/>
                </a:lnTo>
                <a:lnTo>
                  <a:pt x="11813" y="114975"/>
                </a:lnTo>
                <a:lnTo>
                  <a:pt x="110250" y="21525"/>
                </a:lnTo>
                <a:lnTo>
                  <a:pt x="110250" y="21525"/>
                </a:lnTo>
                <a:lnTo>
                  <a:pt x="208688" y="114975"/>
                </a:lnTo>
                <a:lnTo>
                  <a:pt x="220500" y="10500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 name="Vapaamuotoinen: Muoto 6">
            <a:extLst>
              <a:ext uri="{FF2B5EF4-FFF2-40B4-BE49-F238E27FC236}">
                <a16:creationId xmlns:a16="http://schemas.microsoft.com/office/drawing/2014/main" id="{8D7CD779-29AF-E0EC-9648-8A57120AB7D8}"/>
              </a:ext>
            </a:extLst>
          </p:cNvPr>
          <p:cNvSpPr/>
          <p:nvPr/>
        </p:nvSpPr>
        <p:spPr>
          <a:xfrm>
            <a:off x="629291" y="4504313"/>
            <a:ext cx="157500" cy="152775"/>
          </a:xfrm>
          <a:custGeom>
            <a:avLst/>
            <a:gdLst>
              <a:gd name="connsiteX0" fmla="*/ 0 w 157500"/>
              <a:gd name="connsiteY0" fmla="*/ 74813 h 152775"/>
              <a:gd name="connsiteX1" fmla="*/ 0 w 157500"/>
              <a:gd name="connsiteY1" fmla="*/ 152775 h 152775"/>
              <a:gd name="connsiteX2" fmla="*/ 63000 w 157500"/>
              <a:gd name="connsiteY2" fmla="*/ 152775 h 152775"/>
              <a:gd name="connsiteX3" fmla="*/ 63000 w 157500"/>
              <a:gd name="connsiteY3" fmla="*/ 87150 h 152775"/>
              <a:gd name="connsiteX4" fmla="*/ 94500 w 157500"/>
              <a:gd name="connsiteY4" fmla="*/ 87150 h 152775"/>
              <a:gd name="connsiteX5" fmla="*/ 94500 w 157500"/>
              <a:gd name="connsiteY5" fmla="*/ 152775 h 152775"/>
              <a:gd name="connsiteX6" fmla="*/ 157500 w 157500"/>
              <a:gd name="connsiteY6" fmla="*/ 152775 h 152775"/>
              <a:gd name="connsiteX7" fmla="*/ 157500 w 157500"/>
              <a:gd name="connsiteY7" fmla="*/ 74813 h 152775"/>
              <a:gd name="connsiteX8" fmla="*/ 78750 w 157500"/>
              <a:gd name="connsiteY8" fmla="*/ 0 h 152775"/>
              <a:gd name="connsiteX9" fmla="*/ 0 w 157500"/>
              <a:gd name="connsiteY9" fmla="*/ 74813 h 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00" h="152775">
                <a:moveTo>
                  <a:pt x="0" y="74813"/>
                </a:moveTo>
                <a:lnTo>
                  <a:pt x="0" y="152775"/>
                </a:lnTo>
                <a:lnTo>
                  <a:pt x="63000" y="152775"/>
                </a:lnTo>
                <a:lnTo>
                  <a:pt x="63000" y="87150"/>
                </a:lnTo>
                <a:lnTo>
                  <a:pt x="94500" y="87150"/>
                </a:lnTo>
                <a:lnTo>
                  <a:pt x="94500" y="152775"/>
                </a:lnTo>
                <a:lnTo>
                  <a:pt x="157500" y="152775"/>
                </a:lnTo>
                <a:lnTo>
                  <a:pt x="157500" y="74813"/>
                </a:lnTo>
                <a:lnTo>
                  <a:pt x="78750" y="0"/>
                </a:lnTo>
                <a:lnTo>
                  <a:pt x="0" y="74813"/>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8" name="Ryhmä 7">
            <a:extLst>
              <a:ext uri="{FF2B5EF4-FFF2-40B4-BE49-F238E27FC236}">
                <a16:creationId xmlns:a16="http://schemas.microsoft.com/office/drawing/2014/main" id="{2B9A8164-963E-FCEF-9603-D97E9449E249}"/>
              </a:ext>
            </a:extLst>
          </p:cNvPr>
          <p:cNvGrpSpPr/>
          <p:nvPr/>
        </p:nvGrpSpPr>
        <p:grpSpPr>
          <a:xfrm>
            <a:off x="409885" y="2159860"/>
            <a:ext cx="161001" cy="194250"/>
            <a:chOff x="717540" y="1906204"/>
            <a:chExt cx="161001" cy="194250"/>
          </a:xfrm>
        </p:grpSpPr>
        <p:sp>
          <p:nvSpPr>
            <p:cNvPr id="9" name="Vapaamuotoinen: Muoto 8">
              <a:extLst>
                <a:ext uri="{FF2B5EF4-FFF2-40B4-BE49-F238E27FC236}">
                  <a16:creationId xmlns:a16="http://schemas.microsoft.com/office/drawing/2014/main" id="{F4A4D81B-8DA9-938D-24F1-610F57F2DFD5}"/>
                </a:ext>
              </a:extLst>
            </p:cNvPr>
            <p:cNvSpPr/>
            <p:nvPr/>
          </p:nvSpPr>
          <p:spPr>
            <a:xfrm>
              <a:off x="717540" y="1906204"/>
              <a:ext cx="161001" cy="194250"/>
            </a:xfrm>
            <a:custGeom>
              <a:avLst/>
              <a:gdLst>
                <a:gd name="connsiteX0" fmla="*/ 80501 w 161001"/>
                <a:gd name="connsiteY0" fmla="*/ 0 h 194250"/>
                <a:gd name="connsiteX1" fmla="*/ 0 w 161001"/>
                <a:gd name="connsiteY1" fmla="*/ 32374 h 194250"/>
                <a:gd name="connsiteX2" fmla="*/ 0 w 161001"/>
                <a:gd name="connsiteY2" fmla="*/ 161876 h 194250"/>
                <a:gd name="connsiteX3" fmla="*/ 80501 w 161001"/>
                <a:gd name="connsiteY3" fmla="*/ 194250 h 194250"/>
                <a:gd name="connsiteX4" fmla="*/ 161002 w 161001"/>
                <a:gd name="connsiteY4" fmla="*/ 161876 h 194250"/>
                <a:gd name="connsiteX5" fmla="*/ 161002 w 161001"/>
                <a:gd name="connsiteY5" fmla="*/ 32374 h 194250"/>
                <a:gd name="connsiteX6" fmla="*/ 80501 w 161001"/>
                <a:gd name="connsiteY6" fmla="*/ 0 h 194250"/>
                <a:gd name="connsiteX7" fmla="*/ 80501 w 161001"/>
                <a:gd name="connsiteY7" fmla="*/ 15750 h 194250"/>
                <a:gd name="connsiteX8" fmla="*/ 145252 w 161001"/>
                <a:gd name="connsiteY8" fmla="*/ 32374 h 194250"/>
                <a:gd name="connsiteX9" fmla="*/ 80501 w 161001"/>
                <a:gd name="connsiteY9" fmla="*/ 49001 h 194250"/>
                <a:gd name="connsiteX10" fmla="*/ 15750 w 161001"/>
                <a:gd name="connsiteY10" fmla="*/ 32374 h 194250"/>
                <a:gd name="connsiteX11" fmla="*/ 80501 w 161001"/>
                <a:gd name="connsiteY11" fmla="*/ 15750 h 194250"/>
                <a:gd name="connsiteX12" fmla="*/ 80501 w 161001"/>
                <a:gd name="connsiteY12" fmla="*/ 178500 h 194250"/>
                <a:gd name="connsiteX13" fmla="*/ 15750 w 161001"/>
                <a:gd name="connsiteY13" fmla="*/ 161876 h 194250"/>
                <a:gd name="connsiteX14" fmla="*/ 15750 w 161001"/>
                <a:gd name="connsiteY14" fmla="*/ 52650 h 194250"/>
                <a:gd name="connsiteX15" fmla="*/ 80501 w 161001"/>
                <a:gd name="connsiteY15" fmla="*/ 64751 h 194250"/>
                <a:gd name="connsiteX16" fmla="*/ 145252 w 161001"/>
                <a:gd name="connsiteY16" fmla="*/ 52650 h 194250"/>
                <a:gd name="connsiteX17" fmla="*/ 145252 w 161001"/>
                <a:gd name="connsiteY17" fmla="*/ 161876 h 194250"/>
                <a:gd name="connsiteX18" fmla="*/ 80501 w 161001"/>
                <a:gd name="connsiteY18" fmla="*/ 178500 h 1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001" h="194250">
                  <a:moveTo>
                    <a:pt x="80501" y="0"/>
                  </a:moveTo>
                  <a:cubicBezTo>
                    <a:pt x="41730" y="0"/>
                    <a:pt x="0" y="10130"/>
                    <a:pt x="0" y="32374"/>
                  </a:cubicBezTo>
                  <a:lnTo>
                    <a:pt x="0" y="161876"/>
                  </a:lnTo>
                  <a:cubicBezTo>
                    <a:pt x="0" y="184120"/>
                    <a:pt x="41730" y="194250"/>
                    <a:pt x="80501" y="194250"/>
                  </a:cubicBezTo>
                  <a:cubicBezTo>
                    <a:pt x="119272" y="194250"/>
                    <a:pt x="161002" y="184120"/>
                    <a:pt x="161002" y="161876"/>
                  </a:cubicBezTo>
                  <a:lnTo>
                    <a:pt x="161002" y="32374"/>
                  </a:lnTo>
                  <a:cubicBezTo>
                    <a:pt x="161002" y="10130"/>
                    <a:pt x="119272" y="0"/>
                    <a:pt x="80501" y="0"/>
                  </a:cubicBezTo>
                  <a:close/>
                  <a:moveTo>
                    <a:pt x="80501" y="15750"/>
                  </a:moveTo>
                  <a:cubicBezTo>
                    <a:pt x="122561" y="15750"/>
                    <a:pt x="145252" y="27563"/>
                    <a:pt x="145252" y="32374"/>
                  </a:cubicBezTo>
                  <a:cubicBezTo>
                    <a:pt x="145252" y="37186"/>
                    <a:pt x="122561" y="49001"/>
                    <a:pt x="80501" y="49001"/>
                  </a:cubicBezTo>
                  <a:cubicBezTo>
                    <a:pt x="38440" y="49001"/>
                    <a:pt x="15750" y="37188"/>
                    <a:pt x="15750" y="32374"/>
                  </a:cubicBezTo>
                  <a:cubicBezTo>
                    <a:pt x="15750" y="27560"/>
                    <a:pt x="38440" y="15750"/>
                    <a:pt x="80501" y="15750"/>
                  </a:cubicBezTo>
                  <a:close/>
                  <a:moveTo>
                    <a:pt x="80501" y="178500"/>
                  </a:moveTo>
                  <a:cubicBezTo>
                    <a:pt x="38440" y="178500"/>
                    <a:pt x="15750" y="166688"/>
                    <a:pt x="15750" y="161876"/>
                  </a:cubicBezTo>
                  <a:lnTo>
                    <a:pt x="15750" y="52650"/>
                  </a:lnTo>
                  <a:cubicBezTo>
                    <a:pt x="31421" y="60869"/>
                    <a:pt x="56522" y="64751"/>
                    <a:pt x="80501" y="64751"/>
                  </a:cubicBezTo>
                  <a:cubicBezTo>
                    <a:pt x="104480" y="64751"/>
                    <a:pt x="129588" y="60869"/>
                    <a:pt x="145252" y="52650"/>
                  </a:cubicBezTo>
                  <a:lnTo>
                    <a:pt x="145252" y="161876"/>
                  </a:lnTo>
                  <a:cubicBezTo>
                    <a:pt x="145252" y="166688"/>
                    <a:pt x="122561" y="178500"/>
                    <a:pt x="80501" y="178500"/>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Vapaamuotoinen: Muoto 9">
              <a:extLst>
                <a:ext uri="{FF2B5EF4-FFF2-40B4-BE49-F238E27FC236}">
                  <a16:creationId xmlns:a16="http://schemas.microsoft.com/office/drawing/2014/main" id="{E4450DB0-4BD2-A338-7BF2-A8CB02BAA68F}"/>
                </a:ext>
              </a:extLst>
            </p:cNvPr>
            <p:cNvSpPr/>
            <p:nvPr/>
          </p:nvSpPr>
          <p:spPr>
            <a:xfrm>
              <a:off x="754487" y="2043599"/>
              <a:ext cx="11355" cy="7263"/>
            </a:xfrm>
            <a:custGeom>
              <a:avLst/>
              <a:gdLst>
                <a:gd name="connsiteX0" fmla="*/ 0 w 11355"/>
                <a:gd name="connsiteY0" fmla="*/ 2168 h 7263"/>
                <a:gd name="connsiteX1" fmla="*/ 1263 w 11355"/>
                <a:gd name="connsiteY1" fmla="*/ 7263 h 7263"/>
                <a:gd name="connsiteX2" fmla="*/ 11356 w 11355"/>
                <a:gd name="connsiteY2" fmla="*/ 5163 h 7263"/>
                <a:gd name="connsiteX3" fmla="*/ 10479 w 11355"/>
                <a:gd name="connsiteY3" fmla="*/ 0 h 7263"/>
                <a:gd name="connsiteX4" fmla="*/ 0 w 11355"/>
                <a:gd name="connsiteY4" fmla="*/ 2168 h 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5" h="7263">
                  <a:moveTo>
                    <a:pt x="0" y="2168"/>
                  </a:moveTo>
                  <a:lnTo>
                    <a:pt x="1263" y="7263"/>
                  </a:lnTo>
                  <a:cubicBezTo>
                    <a:pt x="4439" y="6476"/>
                    <a:pt x="7825" y="5775"/>
                    <a:pt x="11356" y="5163"/>
                  </a:cubicBezTo>
                  <a:lnTo>
                    <a:pt x="10479" y="0"/>
                  </a:lnTo>
                  <a:cubicBezTo>
                    <a:pt x="6828" y="620"/>
                    <a:pt x="3305" y="1349"/>
                    <a:pt x="0" y="2168"/>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 name="Vapaamuotoinen: Muoto 10">
              <a:extLst>
                <a:ext uri="{FF2B5EF4-FFF2-40B4-BE49-F238E27FC236}">
                  <a16:creationId xmlns:a16="http://schemas.microsoft.com/office/drawing/2014/main" id="{F8AF1813-CAD1-D1FF-B7BC-13045C40AAE5}"/>
                </a:ext>
              </a:extLst>
            </p:cNvPr>
            <p:cNvSpPr/>
            <p:nvPr/>
          </p:nvSpPr>
          <p:spPr>
            <a:xfrm>
              <a:off x="773405" y="2041394"/>
              <a:ext cx="10940" cy="6197"/>
            </a:xfrm>
            <a:custGeom>
              <a:avLst/>
              <a:gdLst>
                <a:gd name="connsiteX0" fmla="*/ 0 w 10940"/>
                <a:gd name="connsiteY0" fmla="*/ 987 h 6197"/>
                <a:gd name="connsiteX1" fmla="*/ 625 w 10940"/>
                <a:gd name="connsiteY1" fmla="*/ 6198 h 6197"/>
                <a:gd name="connsiteX2" fmla="*/ 10941 w 10940"/>
                <a:gd name="connsiteY2" fmla="*/ 5250 h 6197"/>
                <a:gd name="connsiteX3" fmla="*/ 10600 w 10940"/>
                <a:gd name="connsiteY3" fmla="*/ 0 h 6197"/>
                <a:gd name="connsiteX4" fmla="*/ 0 w 10940"/>
                <a:gd name="connsiteY4" fmla="*/ 987 h 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0" h="6197">
                  <a:moveTo>
                    <a:pt x="0" y="987"/>
                  </a:moveTo>
                  <a:lnTo>
                    <a:pt x="625" y="6198"/>
                  </a:lnTo>
                  <a:cubicBezTo>
                    <a:pt x="3977" y="5796"/>
                    <a:pt x="7450" y="5478"/>
                    <a:pt x="10941" y="5250"/>
                  </a:cubicBezTo>
                  <a:lnTo>
                    <a:pt x="10600" y="0"/>
                  </a:lnTo>
                  <a:cubicBezTo>
                    <a:pt x="7014" y="244"/>
                    <a:pt x="3447" y="572"/>
                    <a:pt x="0" y="987"/>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 name="Vapaamuotoinen: Muoto 11">
              <a:extLst>
                <a:ext uri="{FF2B5EF4-FFF2-40B4-BE49-F238E27FC236}">
                  <a16:creationId xmlns:a16="http://schemas.microsoft.com/office/drawing/2014/main" id="{B22BCDE9-83E1-5A0A-5A82-1C9EEEAE295E}"/>
                </a:ext>
              </a:extLst>
            </p:cNvPr>
            <p:cNvSpPr/>
            <p:nvPr/>
          </p:nvSpPr>
          <p:spPr>
            <a:xfrm>
              <a:off x="736140" y="2048137"/>
              <a:ext cx="11733" cy="8822"/>
            </a:xfrm>
            <a:custGeom>
              <a:avLst/>
              <a:gdLst>
                <a:gd name="connsiteX0" fmla="*/ 0 w 11733"/>
                <a:gd name="connsiteY0" fmla="*/ 4150 h 8822"/>
                <a:gd name="connsiteX1" fmla="*/ 2397 w 11733"/>
                <a:gd name="connsiteY1" fmla="*/ 8823 h 8822"/>
                <a:gd name="connsiteX2" fmla="*/ 11734 w 11733"/>
                <a:gd name="connsiteY2" fmla="*/ 4988 h 8822"/>
                <a:gd name="connsiteX3" fmla="*/ 10075 w 11733"/>
                <a:gd name="connsiteY3" fmla="*/ 0 h 8822"/>
                <a:gd name="connsiteX4" fmla="*/ 0 w 11733"/>
                <a:gd name="connsiteY4" fmla="*/ 4150 h 8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 h="8822">
                  <a:moveTo>
                    <a:pt x="0" y="4150"/>
                  </a:moveTo>
                  <a:lnTo>
                    <a:pt x="2397" y="8823"/>
                  </a:lnTo>
                  <a:cubicBezTo>
                    <a:pt x="5409" y="7312"/>
                    <a:pt x="8530" y="6030"/>
                    <a:pt x="11734" y="4988"/>
                  </a:cubicBezTo>
                  <a:lnTo>
                    <a:pt x="10075" y="0"/>
                  </a:lnTo>
                  <a:cubicBezTo>
                    <a:pt x="6617" y="1128"/>
                    <a:pt x="3249" y="2516"/>
                    <a:pt x="0" y="4150"/>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Vapaamuotoinen: Muoto 19">
              <a:extLst>
                <a:ext uri="{FF2B5EF4-FFF2-40B4-BE49-F238E27FC236}">
                  <a16:creationId xmlns:a16="http://schemas.microsoft.com/office/drawing/2014/main" id="{B10F3D94-19D3-A31B-3E1A-845C0C15ACE9}"/>
                </a:ext>
              </a:extLst>
            </p:cNvPr>
            <p:cNvSpPr/>
            <p:nvPr/>
          </p:nvSpPr>
          <p:spPr>
            <a:xfrm>
              <a:off x="792504" y="2040955"/>
              <a:ext cx="10628" cy="5318"/>
            </a:xfrm>
            <a:custGeom>
              <a:avLst/>
              <a:gdLst>
                <a:gd name="connsiteX0" fmla="*/ 0 w 10628"/>
                <a:gd name="connsiteY0" fmla="*/ 69 h 5318"/>
                <a:gd name="connsiteX1" fmla="*/ 129 w 10628"/>
                <a:gd name="connsiteY1" fmla="*/ 5319 h 5318"/>
                <a:gd name="connsiteX2" fmla="*/ 10503 w 10628"/>
                <a:gd name="connsiteY2" fmla="*/ 5319 h 5318"/>
                <a:gd name="connsiteX3" fmla="*/ 10629 w 10628"/>
                <a:gd name="connsiteY3" fmla="*/ 69 h 5318"/>
                <a:gd name="connsiteX4" fmla="*/ 0 w 10628"/>
                <a:gd name="connsiteY4" fmla="*/ 69 h 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 h="5318">
                  <a:moveTo>
                    <a:pt x="0" y="69"/>
                  </a:moveTo>
                  <a:lnTo>
                    <a:pt x="129" y="5319"/>
                  </a:lnTo>
                  <a:cubicBezTo>
                    <a:pt x="3541" y="5235"/>
                    <a:pt x="7074" y="5230"/>
                    <a:pt x="10503" y="5319"/>
                  </a:cubicBezTo>
                  <a:lnTo>
                    <a:pt x="10629" y="69"/>
                  </a:lnTo>
                  <a:cubicBezTo>
                    <a:pt x="7111" y="-26"/>
                    <a:pt x="3504" y="-20"/>
                    <a:pt x="0" y="69"/>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Vapaamuotoinen: Muoto 20">
              <a:extLst>
                <a:ext uri="{FF2B5EF4-FFF2-40B4-BE49-F238E27FC236}">
                  <a16:creationId xmlns:a16="http://schemas.microsoft.com/office/drawing/2014/main" id="{39559251-9033-B1F0-A9EB-66E52C3D68DE}"/>
                </a:ext>
              </a:extLst>
            </p:cNvPr>
            <p:cNvSpPr/>
            <p:nvPr/>
          </p:nvSpPr>
          <p:spPr>
            <a:xfrm>
              <a:off x="847800" y="2048003"/>
              <a:ext cx="11733" cy="8764"/>
            </a:xfrm>
            <a:custGeom>
              <a:avLst/>
              <a:gdLst>
                <a:gd name="connsiteX0" fmla="*/ 0 w 11733"/>
                <a:gd name="connsiteY0" fmla="*/ 4988 h 8764"/>
                <a:gd name="connsiteX1" fmla="*/ 9371 w 11733"/>
                <a:gd name="connsiteY1" fmla="*/ 8765 h 8764"/>
                <a:gd name="connsiteX2" fmla="*/ 11734 w 11733"/>
                <a:gd name="connsiteY2" fmla="*/ 4071 h 8764"/>
                <a:gd name="connsiteX3" fmla="*/ 1643 w 11733"/>
                <a:gd name="connsiteY3" fmla="*/ 0 h 8764"/>
              </a:gdLst>
              <a:ahLst/>
              <a:cxnLst>
                <a:cxn ang="0">
                  <a:pos x="connsiteX0" y="connsiteY0"/>
                </a:cxn>
                <a:cxn ang="0">
                  <a:pos x="connsiteX1" y="connsiteY1"/>
                </a:cxn>
                <a:cxn ang="0">
                  <a:pos x="connsiteX2" y="connsiteY2"/>
                </a:cxn>
                <a:cxn ang="0">
                  <a:pos x="connsiteX3" y="connsiteY3"/>
                </a:cxn>
              </a:cxnLst>
              <a:rect l="l" t="t" r="r" b="b"/>
              <a:pathLst>
                <a:path w="11733" h="8764">
                  <a:moveTo>
                    <a:pt x="0" y="4988"/>
                  </a:moveTo>
                  <a:cubicBezTo>
                    <a:pt x="3211" y="6017"/>
                    <a:pt x="6344" y="7279"/>
                    <a:pt x="9371" y="8765"/>
                  </a:cubicBezTo>
                  <a:lnTo>
                    <a:pt x="11734" y="4071"/>
                  </a:lnTo>
                  <a:cubicBezTo>
                    <a:pt x="8474" y="2469"/>
                    <a:pt x="5102" y="1109"/>
                    <a:pt x="1643" y="0"/>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Vapaamuotoinen: Muoto 21">
              <a:extLst>
                <a:ext uri="{FF2B5EF4-FFF2-40B4-BE49-F238E27FC236}">
                  <a16:creationId xmlns:a16="http://schemas.microsoft.com/office/drawing/2014/main" id="{90D31667-2BD5-5BCB-40C4-6CA4E6334EB5}"/>
                </a:ext>
              </a:extLst>
            </p:cNvPr>
            <p:cNvSpPr/>
            <p:nvPr/>
          </p:nvSpPr>
          <p:spPr>
            <a:xfrm>
              <a:off x="829803" y="2043525"/>
              <a:ext cx="11345" cy="7234"/>
            </a:xfrm>
            <a:custGeom>
              <a:avLst/>
              <a:gdLst>
                <a:gd name="connsiteX0" fmla="*/ 0 w 11345"/>
                <a:gd name="connsiteY0" fmla="*/ 5177 h 7234"/>
                <a:gd name="connsiteX1" fmla="*/ 10101 w 11345"/>
                <a:gd name="connsiteY1" fmla="*/ 7235 h 7234"/>
                <a:gd name="connsiteX2" fmla="*/ 11345 w 11345"/>
                <a:gd name="connsiteY2" fmla="*/ 2132 h 7234"/>
                <a:gd name="connsiteX3" fmla="*/ 866 w 11345"/>
                <a:gd name="connsiteY3" fmla="*/ 0 h 7234"/>
              </a:gdLst>
              <a:ahLst/>
              <a:cxnLst>
                <a:cxn ang="0">
                  <a:pos x="connsiteX0" y="connsiteY0"/>
                </a:cxn>
                <a:cxn ang="0">
                  <a:pos x="connsiteX1" y="connsiteY1"/>
                </a:cxn>
                <a:cxn ang="0">
                  <a:pos x="connsiteX2" y="connsiteY2"/>
                </a:cxn>
                <a:cxn ang="0">
                  <a:pos x="connsiteX3" y="connsiteY3"/>
                </a:cxn>
              </a:cxnLst>
              <a:rect l="l" t="t" r="r" b="b"/>
              <a:pathLst>
                <a:path w="11345" h="7234">
                  <a:moveTo>
                    <a:pt x="0" y="5177"/>
                  </a:moveTo>
                  <a:cubicBezTo>
                    <a:pt x="3510" y="5765"/>
                    <a:pt x="6909" y="6455"/>
                    <a:pt x="10101" y="7235"/>
                  </a:cubicBezTo>
                  <a:lnTo>
                    <a:pt x="11345" y="2132"/>
                  </a:lnTo>
                  <a:cubicBezTo>
                    <a:pt x="8030" y="1326"/>
                    <a:pt x="4502" y="606"/>
                    <a:pt x="866" y="0"/>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3" name="Vapaamuotoinen: Muoto 22">
              <a:extLst>
                <a:ext uri="{FF2B5EF4-FFF2-40B4-BE49-F238E27FC236}">
                  <a16:creationId xmlns:a16="http://schemas.microsoft.com/office/drawing/2014/main" id="{1007048D-5559-B2D3-62E5-0BBD784B004F}"/>
                </a:ext>
              </a:extLst>
            </p:cNvPr>
            <p:cNvSpPr/>
            <p:nvPr/>
          </p:nvSpPr>
          <p:spPr>
            <a:xfrm>
              <a:off x="811299" y="2041378"/>
              <a:ext cx="10933" cy="6163"/>
            </a:xfrm>
            <a:custGeom>
              <a:avLst/>
              <a:gdLst>
                <a:gd name="connsiteX0" fmla="*/ 0 w 10933"/>
                <a:gd name="connsiteY0" fmla="*/ 5239 h 6163"/>
                <a:gd name="connsiteX1" fmla="*/ 10322 w 10933"/>
                <a:gd name="connsiteY1" fmla="*/ 6164 h 6163"/>
                <a:gd name="connsiteX2" fmla="*/ 10933 w 10933"/>
                <a:gd name="connsiteY2" fmla="*/ 950 h 6163"/>
                <a:gd name="connsiteX3" fmla="*/ 331 w 10933"/>
                <a:gd name="connsiteY3" fmla="*/ 0 h 6163"/>
              </a:gdLst>
              <a:ahLst/>
              <a:cxnLst>
                <a:cxn ang="0">
                  <a:pos x="connsiteX0" y="connsiteY0"/>
                </a:cxn>
                <a:cxn ang="0">
                  <a:pos x="connsiteX1" y="connsiteY1"/>
                </a:cxn>
                <a:cxn ang="0">
                  <a:pos x="connsiteX2" y="connsiteY2"/>
                </a:cxn>
                <a:cxn ang="0">
                  <a:pos x="connsiteX3" y="connsiteY3"/>
                </a:cxn>
              </a:cxnLst>
              <a:rect l="l" t="t" r="r" b="b"/>
              <a:pathLst>
                <a:path w="10933" h="6163">
                  <a:moveTo>
                    <a:pt x="0" y="5239"/>
                  </a:moveTo>
                  <a:cubicBezTo>
                    <a:pt x="3491" y="5457"/>
                    <a:pt x="6964" y="5765"/>
                    <a:pt x="10322" y="6164"/>
                  </a:cubicBezTo>
                  <a:lnTo>
                    <a:pt x="10933" y="950"/>
                  </a:lnTo>
                  <a:cubicBezTo>
                    <a:pt x="7481" y="546"/>
                    <a:pt x="3914" y="226"/>
                    <a:pt x="331" y="0"/>
                  </a:cubicBezTo>
                  <a:close/>
                </a:path>
              </a:pathLst>
            </a:custGeom>
            <a:solidFill>
              <a:srgbClr val="000000"/>
            </a:solidFill>
            <a:ln w="258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24" name="Vapaamuotoinen: Muoto 23">
            <a:extLst>
              <a:ext uri="{FF2B5EF4-FFF2-40B4-BE49-F238E27FC236}">
                <a16:creationId xmlns:a16="http://schemas.microsoft.com/office/drawing/2014/main" id="{50B40CF7-16F7-0F08-7570-A567FA3265B4}"/>
              </a:ext>
            </a:extLst>
          </p:cNvPr>
          <p:cNvSpPr/>
          <p:nvPr/>
        </p:nvSpPr>
        <p:spPr>
          <a:xfrm>
            <a:off x="839406" y="3804868"/>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5" name="Vapaamuotoinen: Muoto 24">
            <a:extLst>
              <a:ext uri="{FF2B5EF4-FFF2-40B4-BE49-F238E27FC236}">
                <a16:creationId xmlns:a16="http://schemas.microsoft.com/office/drawing/2014/main" id="{3534F9EA-11C1-ABC5-C32F-65B2301CEB76}"/>
              </a:ext>
            </a:extLst>
          </p:cNvPr>
          <p:cNvSpPr/>
          <p:nvPr/>
        </p:nvSpPr>
        <p:spPr>
          <a:xfrm>
            <a:off x="839406" y="3720414"/>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6" name="Vapaamuotoinen: Muoto 25">
            <a:extLst>
              <a:ext uri="{FF2B5EF4-FFF2-40B4-BE49-F238E27FC236}">
                <a16:creationId xmlns:a16="http://schemas.microsoft.com/office/drawing/2014/main" id="{ED11ED7F-C838-8FB6-2260-D17FE0EF978C}"/>
              </a:ext>
            </a:extLst>
          </p:cNvPr>
          <p:cNvSpPr/>
          <p:nvPr/>
        </p:nvSpPr>
        <p:spPr>
          <a:xfrm>
            <a:off x="839406" y="3552868"/>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7" name="Vapaamuotoinen: Muoto 26">
            <a:extLst>
              <a:ext uri="{FF2B5EF4-FFF2-40B4-BE49-F238E27FC236}">
                <a16:creationId xmlns:a16="http://schemas.microsoft.com/office/drawing/2014/main" id="{5D6B38CA-81EE-BE98-2E10-00A6E47028D8}"/>
              </a:ext>
            </a:extLst>
          </p:cNvPr>
          <p:cNvSpPr/>
          <p:nvPr/>
        </p:nvSpPr>
        <p:spPr>
          <a:xfrm>
            <a:off x="839406" y="3468414"/>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8" name="Vapaamuotoinen: Muoto 27">
            <a:extLst>
              <a:ext uri="{FF2B5EF4-FFF2-40B4-BE49-F238E27FC236}">
                <a16:creationId xmlns:a16="http://schemas.microsoft.com/office/drawing/2014/main" id="{3891BFB4-ED16-3E8C-191D-2880F8AC4349}"/>
              </a:ext>
            </a:extLst>
          </p:cNvPr>
          <p:cNvSpPr/>
          <p:nvPr/>
        </p:nvSpPr>
        <p:spPr>
          <a:xfrm>
            <a:off x="839406" y="3313331"/>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9" name="Vapaamuotoinen: Muoto 28">
            <a:extLst>
              <a:ext uri="{FF2B5EF4-FFF2-40B4-BE49-F238E27FC236}">
                <a16:creationId xmlns:a16="http://schemas.microsoft.com/office/drawing/2014/main" id="{67FA0D05-4169-05C1-5101-BD3163D533C6}"/>
              </a:ext>
            </a:extLst>
          </p:cNvPr>
          <p:cNvSpPr/>
          <p:nvPr/>
        </p:nvSpPr>
        <p:spPr>
          <a:xfrm>
            <a:off x="839406" y="3228877"/>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0" name="Vapaamuotoinen: Muoto 29">
            <a:extLst>
              <a:ext uri="{FF2B5EF4-FFF2-40B4-BE49-F238E27FC236}">
                <a16:creationId xmlns:a16="http://schemas.microsoft.com/office/drawing/2014/main" id="{B75B0D65-7F16-D2AC-6F6C-426CD39DA49F}"/>
              </a:ext>
            </a:extLst>
          </p:cNvPr>
          <p:cNvSpPr/>
          <p:nvPr/>
        </p:nvSpPr>
        <p:spPr>
          <a:xfrm>
            <a:off x="839406" y="3044914"/>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 name="Vapaamuotoinen: Muoto 30">
            <a:extLst>
              <a:ext uri="{FF2B5EF4-FFF2-40B4-BE49-F238E27FC236}">
                <a16:creationId xmlns:a16="http://schemas.microsoft.com/office/drawing/2014/main" id="{2AE1F2AD-8D0E-6D80-E95D-0AD49980B536}"/>
              </a:ext>
            </a:extLst>
          </p:cNvPr>
          <p:cNvSpPr/>
          <p:nvPr/>
        </p:nvSpPr>
        <p:spPr>
          <a:xfrm>
            <a:off x="839406" y="2960460"/>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 name="Vapaamuotoinen: Muoto 31">
            <a:extLst>
              <a:ext uri="{FF2B5EF4-FFF2-40B4-BE49-F238E27FC236}">
                <a16:creationId xmlns:a16="http://schemas.microsoft.com/office/drawing/2014/main" id="{1DF37CB2-A940-F4F6-BD27-4836E0C76E30}"/>
              </a:ext>
            </a:extLst>
          </p:cNvPr>
          <p:cNvSpPr/>
          <p:nvPr/>
        </p:nvSpPr>
        <p:spPr>
          <a:xfrm>
            <a:off x="839406" y="5610352"/>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3" name="Vapaamuotoinen: Muoto 32">
            <a:extLst>
              <a:ext uri="{FF2B5EF4-FFF2-40B4-BE49-F238E27FC236}">
                <a16:creationId xmlns:a16="http://schemas.microsoft.com/office/drawing/2014/main" id="{D134B0FE-ED52-4494-4790-EC7F68167E92}"/>
              </a:ext>
            </a:extLst>
          </p:cNvPr>
          <p:cNvSpPr/>
          <p:nvPr/>
        </p:nvSpPr>
        <p:spPr>
          <a:xfrm>
            <a:off x="839406" y="5525898"/>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4" name="Vapaamuotoinen: Muoto 33">
            <a:extLst>
              <a:ext uri="{FF2B5EF4-FFF2-40B4-BE49-F238E27FC236}">
                <a16:creationId xmlns:a16="http://schemas.microsoft.com/office/drawing/2014/main" id="{00C3320E-B12A-DD18-E826-48B7D1A2E4A0}"/>
              </a:ext>
            </a:extLst>
          </p:cNvPr>
          <p:cNvSpPr/>
          <p:nvPr/>
        </p:nvSpPr>
        <p:spPr>
          <a:xfrm>
            <a:off x="839406" y="5358352"/>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Vapaamuotoinen: Muoto 34">
            <a:extLst>
              <a:ext uri="{FF2B5EF4-FFF2-40B4-BE49-F238E27FC236}">
                <a16:creationId xmlns:a16="http://schemas.microsoft.com/office/drawing/2014/main" id="{D3A2332B-0E8F-2389-AE9B-024212CFB368}"/>
              </a:ext>
            </a:extLst>
          </p:cNvPr>
          <p:cNvSpPr/>
          <p:nvPr/>
        </p:nvSpPr>
        <p:spPr>
          <a:xfrm>
            <a:off x="839406" y="5273898"/>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6" name="Vapaamuotoinen: Muoto 35">
            <a:extLst>
              <a:ext uri="{FF2B5EF4-FFF2-40B4-BE49-F238E27FC236}">
                <a16:creationId xmlns:a16="http://schemas.microsoft.com/office/drawing/2014/main" id="{D735AEAA-988B-0BEE-2366-1EA87C087E89}"/>
              </a:ext>
            </a:extLst>
          </p:cNvPr>
          <p:cNvSpPr/>
          <p:nvPr/>
        </p:nvSpPr>
        <p:spPr>
          <a:xfrm>
            <a:off x="839406" y="5118815"/>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7" name="Vapaamuotoinen: Muoto 36">
            <a:extLst>
              <a:ext uri="{FF2B5EF4-FFF2-40B4-BE49-F238E27FC236}">
                <a16:creationId xmlns:a16="http://schemas.microsoft.com/office/drawing/2014/main" id="{CE16F7B2-B5A6-2A0C-8C49-3FF0174871FF}"/>
              </a:ext>
            </a:extLst>
          </p:cNvPr>
          <p:cNvSpPr/>
          <p:nvPr/>
        </p:nvSpPr>
        <p:spPr>
          <a:xfrm>
            <a:off x="839406" y="5034361"/>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8" name="Vapaamuotoinen: Muoto 37">
            <a:extLst>
              <a:ext uri="{FF2B5EF4-FFF2-40B4-BE49-F238E27FC236}">
                <a16:creationId xmlns:a16="http://schemas.microsoft.com/office/drawing/2014/main" id="{AA475919-33A7-3D4B-B6E9-26789B39E3E2}"/>
              </a:ext>
            </a:extLst>
          </p:cNvPr>
          <p:cNvSpPr/>
          <p:nvPr/>
        </p:nvSpPr>
        <p:spPr>
          <a:xfrm>
            <a:off x="839406" y="4850398"/>
            <a:ext cx="241300" cy="73045"/>
          </a:xfrm>
          <a:custGeom>
            <a:avLst/>
            <a:gdLst>
              <a:gd name="connsiteX0" fmla="*/ 120650 w 241300"/>
              <a:gd name="connsiteY0" fmla="*/ 29327 h 73045"/>
              <a:gd name="connsiteX1" fmla="*/ 51524 w 241300"/>
              <a:gd name="connsiteY1" fmla="*/ 0 h 73045"/>
              <a:gd name="connsiteX2" fmla="*/ 0 w 241300"/>
              <a:gd name="connsiteY2" fmla="*/ 21858 h 73045"/>
              <a:gd name="connsiteX3" fmla="*/ 120650 w 241300"/>
              <a:gd name="connsiteY3" fmla="*/ 73046 h 73045"/>
              <a:gd name="connsiteX4" fmla="*/ 241301 w 241300"/>
              <a:gd name="connsiteY4" fmla="*/ 21858 h 73045"/>
              <a:gd name="connsiteX5" fmla="*/ 189777 w 241300"/>
              <a:gd name="connsiteY5" fmla="*/ 0 h 73045"/>
              <a:gd name="connsiteX6" fmla="*/ 120650 w 241300"/>
              <a:gd name="connsiteY6" fmla="*/ 29327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 h="73045">
                <a:moveTo>
                  <a:pt x="120650" y="29327"/>
                </a:moveTo>
                <a:lnTo>
                  <a:pt x="51524" y="0"/>
                </a:lnTo>
                <a:lnTo>
                  <a:pt x="0" y="21858"/>
                </a:lnTo>
                <a:lnTo>
                  <a:pt x="120650" y="73046"/>
                </a:lnTo>
                <a:lnTo>
                  <a:pt x="241301" y="21858"/>
                </a:lnTo>
                <a:lnTo>
                  <a:pt x="189777" y="0"/>
                </a:lnTo>
                <a:lnTo>
                  <a:pt x="120650" y="29327"/>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Vapaamuotoinen: Muoto 38">
            <a:extLst>
              <a:ext uri="{FF2B5EF4-FFF2-40B4-BE49-F238E27FC236}">
                <a16:creationId xmlns:a16="http://schemas.microsoft.com/office/drawing/2014/main" id="{6F682778-563C-2FD5-CB81-1EA2C922CF25}"/>
              </a:ext>
            </a:extLst>
          </p:cNvPr>
          <p:cNvSpPr/>
          <p:nvPr/>
        </p:nvSpPr>
        <p:spPr>
          <a:xfrm>
            <a:off x="839406" y="4765944"/>
            <a:ext cx="241300" cy="102375"/>
          </a:xfrm>
          <a:custGeom>
            <a:avLst/>
            <a:gdLst>
              <a:gd name="connsiteX0" fmla="*/ 120650 w 241300"/>
              <a:gd name="connsiteY0" fmla="*/ 0 h 102375"/>
              <a:gd name="connsiteX1" fmla="*/ 0 w 241300"/>
              <a:gd name="connsiteY1" fmla="*/ 51188 h 102375"/>
              <a:gd name="connsiteX2" fmla="*/ 120650 w 241300"/>
              <a:gd name="connsiteY2" fmla="*/ 102375 h 102375"/>
              <a:gd name="connsiteX3" fmla="*/ 241301 w 241300"/>
              <a:gd name="connsiteY3" fmla="*/ 51188 h 102375"/>
              <a:gd name="connsiteX4" fmla="*/ 120650 w 241300"/>
              <a:gd name="connsiteY4" fmla="*/ 0 h 10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102375">
                <a:moveTo>
                  <a:pt x="120650" y="0"/>
                </a:moveTo>
                <a:lnTo>
                  <a:pt x="0" y="51188"/>
                </a:lnTo>
                <a:lnTo>
                  <a:pt x="120650" y="102375"/>
                </a:lnTo>
                <a:lnTo>
                  <a:pt x="241301" y="51188"/>
                </a:lnTo>
                <a:lnTo>
                  <a:pt x="120650" y="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0" name="Vapaamuotoinen: Muoto 39">
            <a:extLst>
              <a:ext uri="{FF2B5EF4-FFF2-40B4-BE49-F238E27FC236}">
                <a16:creationId xmlns:a16="http://schemas.microsoft.com/office/drawing/2014/main" id="{F97D5C9C-4DB6-EBB8-1BCF-3632533FF4F3}"/>
              </a:ext>
            </a:extLst>
          </p:cNvPr>
          <p:cNvSpPr/>
          <p:nvPr/>
        </p:nvSpPr>
        <p:spPr>
          <a:xfrm>
            <a:off x="606560" y="2661659"/>
            <a:ext cx="220500" cy="114974"/>
          </a:xfrm>
          <a:custGeom>
            <a:avLst/>
            <a:gdLst>
              <a:gd name="connsiteX0" fmla="*/ 110250 w 220500"/>
              <a:gd name="connsiteY0" fmla="*/ 0 h 114974"/>
              <a:gd name="connsiteX1" fmla="*/ 110250 w 220500"/>
              <a:gd name="connsiteY1" fmla="*/ 0 h 114974"/>
              <a:gd name="connsiteX2" fmla="*/ 0 w 220500"/>
              <a:gd name="connsiteY2" fmla="*/ 105000 h 114974"/>
              <a:gd name="connsiteX3" fmla="*/ 11813 w 220500"/>
              <a:gd name="connsiteY3" fmla="*/ 114975 h 114974"/>
              <a:gd name="connsiteX4" fmla="*/ 110250 w 220500"/>
              <a:gd name="connsiteY4" fmla="*/ 21525 h 114974"/>
              <a:gd name="connsiteX5" fmla="*/ 110250 w 220500"/>
              <a:gd name="connsiteY5" fmla="*/ 21525 h 114974"/>
              <a:gd name="connsiteX6" fmla="*/ 208688 w 220500"/>
              <a:gd name="connsiteY6" fmla="*/ 114975 h 114974"/>
              <a:gd name="connsiteX7" fmla="*/ 220500 w 220500"/>
              <a:gd name="connsiteY7" fmla="*/ 105000 h 11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0" h="114974">
                <a:moveTo>
                  <a:pt x="110250" y="0"/>
                </a:moveTo>
                <a:lnTo>
                  <a:pt x="110250" y="0"/>
                </a:lnTo>
                <a:lnTo>
                  <a:pt x="0" y="105000"/>
                </a:lnTo>
                <a:lnTo>
                  <a:pt x="11813" y="114975"/>
                </a:lnTo>
                <a:lnTo>
                  <a:pt x="110250" y="21525"/>
                </a:lnTo>
                <a:lnTo>
                  <a:pt x="110250" y="21525"/>
                </a:lnTo>
                <a:lnTo>
                  <a:pt x="208688" y="114975"/>
                </a:lnTo>
                <a:lnTo>
                  <a:pt x="220500" y="105000"/>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1" name="Vapaamuotoinen: Muoto 40">
            <a:extLst>
              <a:ext uri="{FF2B5EF4-FFF2-40B4-BE49-F238E27FC236}">
                <a16:creationId xmlns:a16="http://schemas.microsoft.com/office/drawing/2014/main" id="{84E857B8-5889-1697-4E7E-ADE293A396AA}"/>
              </a:ext>
            </a:extLst>
          </p:cNvPr>
          <p:cNvSpPr/>
          <p:nvPr/>
        </p:nvSpPr>
        <p:spPr>
          <a:xfrm>
            <a:off x="638060" y="2697883"/>
            <a:ext cx="157500" cy="152775"/>
          </a:xfrm>
          <a:custGeom>
            <a:avLst/>
            <a:gdLst>
              <a:gd name="connsiteX0" fmla="*/ 0 w 157500"/>
              <a:gd name="connsiteY0" fmla="*/ 74813 h 152775"/>
              <a:gd name="connsiteX1" fmla="*/ 0 w 157500"/>
              <a:gd name="connsiteY1" fmla="*/ 152775 h 152775"/>
              <a:gd name="connsiteX2" fmla="*/ 63000 w 157500"/>
              <a:gd name="connsiteY2" fmla="*/ 152775 h 152775"/>
              <a:gd name="connsiteX3" fmla="*/ 63000 w 157500"/>
              <a:gd name="connsiteY3" fmla="*/ 87150 h 152775"/>
              <a:gd name="connsiteX4" fmla="*/ 94500 w 157500"/>
              <a:gd name="connsiteY4" fmla="*/ 87150 h 152775"/>
              <a:gd name="connsiteX5" fmla="*/ 94500 w 157500"/>
              <a:gd name="connsiteY5" fmla="*/ 152775 h 152775"/>
              <a:gd name="connsiteX6" fmla="*/ 157500 w 157500"/>
              <a:gd name="connsiteY6" fmla="*/ 152775 h 152775"/>
              <a:gd name="connsiteX7" fmla="*/ 157500 w 157500"/>
              <a:gd name="connsiteY7" fmla="*/ 74813 h 152775"/>
              <a:gd name="connsiteX8" fmla="*/ 78750 w 157500"/>
              <a:gd name="connsiteY8" fmla="*/ 0 h 152775"/>
              <a:gd name="connsiteX9" fmla="*/ 0 w 157500"/>
              <a:gd name="connsiteY9" fmla="*/ 74813 h 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00" h="152775">
                <a:moveTo>
                  <a:pt x="0" y="74813"/>
                </a:moveTo>
                <a:lnTo>
                  <a:pt x="0" y="152775"/>
                </a:lnTo>
                <a:lnTo>
                  <a:pt x="63000" y="152775"/>
                </a:lnTo>
                <a:lnTo>
                  <a:pt x="63000" y="87150"/>
                </a:lnTo>
                <a:lnTo>
                  <a:pt x="94500" y="87150"/>
                </a:lnTo>
                <a:lnTo>
                  <a:pt x="94500" y="152775"/>
                </a:lnTo>
                <a:lnTo>
                  <a:pt x="157500" y="152775"/>
                </a:lnTo>
                <a:lnTo>
                  <a:pt x="157500" y="74813"/>
                </a:lnTo>
                <a:lnTo>
                  <a:pt x="78750" y="0"/>
                </a:lnTo>
                <a:lnTo>
                  <a:pt x="0" y="74813"/>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2" name="Vapaamuotoinen: Muoto 41">
            <a:extLst>
              <a:ext uri="{FF2B5EF4-FFF2-40B4-BE49-F238E27FC236}">
                <a16:creationId xmlns:a16="http://schemas.microsoft.com/office/drawing/2014/main" id="{F45B0B85-68DA-739B-76FC-CE5D468A7DDD}"/>
              </a:ext>
            </a:extLst>
          </p:cNvPr>
          <p:cNvSpPr/>
          <p:nvPr/>
        </p:nvSpPr>
        <p:spPr>
          <a:xfrm>
            <a:off x="409399" y="3946415"/>
            <a:ext cx="197999" cy="198000"/>
          </a:xfrm>
          <a:custGeom>
            <a:avLst/>
            <a:gdLst>
              <a:gd name="connsiteX0" fmla="*/ 0 w 197999"/>
              <a:gd name="connsiteY0" fmla="*/ 0 h 198000"/>
              <a:gd name="connsiteX1" fmla="*/ 0 w 197999"/>
              <a:gd name="connsiteY1" fmla="*/ 198000 h 198000"/>
              <a:gd name="connsiteX2" fmla="*/ 198000 w 197999"/>
              <a:gd name="connsiteY2" fmla="*/ 198000 h 198000"/>
              <a:gd name="connsiteX3" fmla="*/ 13500 w 197999"/>
              <a:gd name="connsiteY3" fmla="*/ 162000 h 198000"/>
              <a:gd name="connsiteX4" fmla="*/ 22500 w 197999"/>
              <a:gd name="connsiteY4" fmla="*/ 162000 h 198000"/>
              <a:gd name="connsiteX5" fmla="*/ 22500 w 197999"/>
              <a:gd name="connsiteY5" fmla="*/ 153000 h 198000"/>
              <a:gd name="connsiteX6" fmla="*/ 13500 w 197999"/>
              <a:gd name="connsiteY6" fmla="*/ 153000 h 198000"/>
              <a:gd name="connsiteX7" fmla="*/ 13500 w 197999"/>
              <a:gd name="connsiteY7" fmla="*/ 130500 h 198000"/>
              <a:gd name="connsiteX8" fmla="*/ 22500 w 197999"/>
              <a:gd name="connsiteY8" fmla="*/ 130500 h 198000"/>
              <a:gd name="connsiteX9" fmla="*/ 22500 w 197999"/>
              <a:gd name="connsiteY9" fmla="*/ 121500 h 198000"/>
              <a:gd name="connsiteX10" fmla="*/ 13500 w 197999"/>
              <a:gd name="connsiteY10" fmla="*/ 121500 h 198000"/>
              <a:gd name="connsiteX11" fmla="*/ 13500 w 197999"/>
              <a:gd name="connsiteY11" fmla="*/ 99000 h 198000"/>
              <a:gd name="connsiteX12" fmla="*/ 22500 w 197999"/>
              <a:gd name="connsiteY12" fmla="*/ 99000 h 198000"/>
              <a:gd name="connsiteX13" fmla="*/ 22500 w 197999"/>
              <a:gd name="connsiteY13" fmla="*/ 90000 h 198000"/>
              <a:gd name="connsiteX14" fmla="*/ 13500 w 197999"/>
              <a:gd name="connsiteY14" fmla="*/ 90000 h 198000"/>
              <a:gd name="connsiteX15" fmla="*/ 13500 w 197999"/>
              <a:gd name="connsiteY15" fmla="*/ 67500 h 198000"/>
              <a:gd name="connsiteX16" fmla="*/ 22500 w 197999"/>
              <a:gd name="connsiteY16" fmla="*/ 67500 h 198000"/>
              <a:gd name="connsiteX17" fmla="*/ 22500 w 197999"/>
              <a:gd name="connsiteY17" fmla="*/ 58500 h 198000"/>
              <a:gd name="connsiteX18" fmla="*/ 13500 w 197999"/>
              <a:gd name="connsiteY18" fmla="*/ 58500 h 198000"/>
              <a:gd name="connsiteX19" fmla="*/ 13500 w 197999"/>
              <a:gd name="connsiteY19" fmla="*/ 32591 h 198000"/>
              <a:gd name="connsiteX20" fmla="*/ 165409 w 197999"/>
              <a:gd name="connsiteY20" fmla="*/ 184500 h 198000"/>
              <a:gd name="connsiteX21" fmla="*/ 139500 w 197999"/>
              <a:gd name="connsiteY21" fmla="*/ 184500 h 198000"/>
              <a:gd name="connsiteX22" fmla="*/ 139500 w 197999"/>
              <a:gd name="connsiteY22" fmla="*/ 175500 h 198000"/>
              <a:gd name="connsiteX23" fmla="*/ 130500 w 197999"/>
              <a:gd name="connsiteY23" fmla="*/ 175500 h 198000"/>
              <a:gd name="connsiteX24" fmla="*/ 130500 w 197999"/>
              <a:gd name="connsiteY24" fmla="*/ 184500 h 198000"/>
              <a:gd name="connsiteX25" fmla="*/ 108000 w 197999"/>
              <a:gd name="connsiteY25" fmla="*/ 184500 h 198000"/>
              <a:gd name="connsiteX26" fmla="*/ 108000 w 197999"/>
              <a:gd name="connsiteY26" fmla="*/ 175500 h 198000"/>
              <a:gd name="connsiteX27" fmla="*/ 99000 w 197999"/>
              <a:gd name="connsiteY27" fmla="*/ 175500 h 198000"/>
              <a:gd name="connsiteX28" fmla="*/ 99000 w 197999"/>
              <a:gd name="connsiteY28" fmla="*/ 184500 h 198000"/>
              <a:gd name="connsiteX29" fmla="*/ 76500 w 197999"/>
              <a:gd name="connsiteY29" fmla="*/ 184500 h 198000"/>
              <a:gd name="connsiteX30" fmla="*/ 76500 w 197999"/>
              <a:gd name="connsiteY30" fmla="*/ 175500 h 198000"/>
              <a:gd name="connsiteX31" fmla="*/ 67500 w 197999"/>
              <a:gd name="connsiteY31" fmla="*/ 175500 h 198000"/>
              <a:gd name="connsiteX32" fmla="*/ 67500 w 197999"/>
              <a:gd name="connsiteY32" fmla="*/ 184500 h 198000"/>
              <a:gd name="connsiteX33" fmla="*/ 45000 w 197999"/>
              <a:gd name="connsiteY33" fmla="*/ 184500 h 198000"/>
              <a:gd name="connsiteX34" fmla="*/ 45000 w 197999"/>
              <a:gd name="connsiteY34" fmla="*/ 175500 h 198000"/>
              <a:gd name="connsiteX35" fmla="*/ 36000 w 197999"/>
              <a:gd name="connsiteY35" fmla="*/ 175500 h 198000"/>
              <a:gd name="connsiteX36" fmla="*/ 36000 w 197999"/>
              <a:gd name="connsiteY36" fmla="*/ 184500 h 198000"/>
              <a:gd name="connsiteX37" fmla="*/ 13500 w 197999"/>
              <a:gd name="connsiteY37" fmla="*/ 1845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999" h="198000">
                <a:moveTo>
                  <a:pt x="0" y="0"/>
                </a:moveTo>
                <a:lnTo>
                  <a:pt x="0" y="198000"/>
                </a:lnTo>
                <a:lnTo>
                  <a:pt x="198000" y="198000"/>
                </a:lnTo>
                <a:close/>
                <a:moveTo>
                  <a:pt x="13500" y="162000"/>
                </a:moveTo>
                <a:lnTo>
                  <a:pt x="22500" y="162000"/>
                </a:lnTo>
                <a:lnTo>
                  <a:pt x="22500" y="153000"/>
                </a:lnTo>
                <a:lnTo>
                  <a:pt x="13500" y="153000"/>
                </a:lnTo>
                <a:lnTo>
                  <a:pt x="13500" y="130500"/>
                </a:lnTo>
                <a:lnTo>
                  <a:pt x="22500" y="130500"/>
                </a:lnTo>
                <a:lnTo>
                  <a:pt x="22500" y="121500"/>
                </a:lnTo>
                <a:lnTo>
                  <a:pt x="13500" y="121500"/>
                </a:lnTo>
                <a:lnTo>
                  <a:pt x="13500" y="99000"/>
                </a:lnTo>
                <a:lnTo>
                  <a:pt x="22500" y="99000"/>
                </a:lnTo>
                <a:lnTo>
                  <a:pt x="22500" y="90000"/>
                </a:lnTo>
                <a:lnTo>
                  <a:pt x="13500" y="90000"/>
                </a:lnTo>
                <a:lnTo>
                  <a:pt x="13500" y="67500"/>
                </a:lnTo>
                <a:lnTo>
                  <a:pt x="22500" y="67500"/>
                </a:lnTo>
                <a:lnTo>
                  <a:pt x="22500" y="58500"/>
                </a:lnTo>
                <a:lnTo>
                  <a:pt x="13500" y="58500"/>
                </a:lnTo>
                <a:lnTo>
                  <a:pt x="13500" y="32591"/>
                </a:lnTo>
                <a:lnTo>
                  <a:pt x="165409" y="184500"/>
                </a:lnTo>
                <a:lnTo>
                  <a:pt x="139500" y="184500"/>
                </a:lnTo>
                <a:lnTo>
                  <a:pt x="139500" y="175500"/>
                </a:lnTo>
                <a:lnTo>
                  <a:pt x="130500" y="175500"/>
                </a:lnTo>
                <a:lnTo>
                  <a:pt x="130500" y="184500"/>
                </a:lnTo>
                <a:lnTo>
                  <a:pt x="108000" y="184500"/>
                </a:lnTo>
                <a:lnTo>
                  <a:pt x="108000" y="175500"/>
                </a:lnTo>
                <a:lnTo>
                  <a:pt x="99000" y="175500"/>
                </a:lnTo>
                <a:lnTo>
                  <a:pt x="99000" y="184500"/>
                </a:lnTo>
                <a:lnTo>
                  <a:pt x="76500" y="184500"/>
                </a:lnTo>
                <a:lnTo>
                  <a:pt x="76500" y="175500"/>
                </a:lnTo>
                <a:lnTo>
                  <a:pt x="67500" y="175500"/>
                </a:lnTo>
                <a:lnTo>
                  <a:pt x="67500" y="184500"/>
                </a:lnTo>
                <a:lnTo>
                  <a:pt x="45000" y="184500"/>
                </a:lnTo>
                <a:lnTo>
                  <a:pt x="45000" y="175500"/>
                </a:lnTo>
                <a:lnTo>
                  <a:pt x="36000" y="175500"/>
                </a:lnTo>
                <a:lnTo>
                  <a:pt x="36000" y="184500"/>
                </a:lnTo>
                <a:lnTo>
                  <a:pt x="13500" y="184500"/>
                </a:lnTo>
                <a:close/>
              </a:path>
            </a:pathLst>
          </a:custGeom>
          <a:solidFill>
            <a:srgbClr val="000000"/>
          </a:solidFill>
          <a:ln w="21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3" name="Vapaamuotoinen: Muoto 42">
            <a:extLst>
              <a:ext uri="{FF2B5EF4-FFF2-40B4-BE49-F238E27FC236}">
                <a16:creationId xmlns:a16="http://schemas.microsoft.com/office/drawing/2014/main" id="{48130B76-E49B-9839-8FE5-3058AE48EFDD}"/>
              </a:ext>
            </a:extLst>
          </p:cNvPr>
          <p:cNvSpPr/>
          <p:nvPr/>
        </p:nvSpPr>
        <p:spPr>
          <a:xfrm>
            <a:off x="449899" y="4034165"/>
            <a:ext cx="69750" cy="69750"/>
          </a:xfrm>
          <a:custGeom>
            <a:avLst/>
            <a:gdLst>
              <a:gd name="connsiteX0" fmla="*/ 0 w 69750"/>
              <a:gd name="connsiteY0" fmla="*/ 0 h 69750"/>
              <a:gd name="connsiteX1" fmla="*/ 0 w 69750"/>
              <a:gd name="connsiteY1" fmla="*/ 69750 h 69750"/>
              <a:gd name="connsiteX2" fmla="*/ 69750 w 69750"/>
              <a:gd name="connsiteY2" fmla="*/ 69750 h 69750"/>
              <a:gd name="connsiteX3" fmla="*/ 13500 w 69750"/>
              <a:gd name="connsiteY3" fmla="*/ 32591 h 69750"/>
              <a:gd name="connsiteX4" fmla="*/ 37159 w 69750"/>
              <a:gd name="connsiteY4" fmla="*/ 56250 h 69750"/>
              <a:gd name="connsiteX5" fmla="*/ 13500 w 69750"/>
              <a:gd name="connsiteY5" fmla="*/ 56250 h 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50" h="69750">
                <a:moveTo>
                  <a:pt x="0" y="0"/>
                </a:moveTo>
                <a:lnTo>
                  <a:pt x="0" y="69750"/>
                </a:lnTo>
                <a:lnTo>
                  <a:pt x="69750" y="69750"/>
                </a:lnTo>
                <a:close/>
                <a:moveTo>
                  <a:pt x="13500" y="32591"/>
                </a:moveTo>
                <a:lnTo>
                  <a:pt x="37159" y="56250"/>
                </a:lnTo>
                <a:lnTo>
                  <a:pt x="13500" y="56250"/>
                </a:lnTo>
                <a:close/>
              </a:path>
            </a:pathLst>
          </a:custGeom>
          <a:solidFill>
            <a:srgbClr val="000000"/>
          </a:solidFill>
          <a:ln w="21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4" name="Vapaamuotoinen: Muoto 43">
            <a:extLst>
              <a:ext uri="{FF2B5EF4-FFF2-40B4-BE49-F238E27FC236}">
                <a16:creationId xmlns:a16="http://schemas.microsoft.com/office/drawing/2014/main" id="{6549C5CA-4A4E-8636-3D5D-B4AD57533F7F}"/>
              </a:ext>
            </a:extLst>
          </p:cNvPr>
          <p:cNvSpPr/>
          <p:nvPr/>
        </p:nvSpPr>
        <p:spPr>
          <a:xfrm>
            <a:off x="535555" y="2453494"/>
            <a:ext cx="16169" cy="24254"/>
          </a:xfrm>
          <a:custGeom>
            <a:avLst/>
            <a:gdLst>
              <a:gd name="connsiteX0" fmla="*/ 16170 w 16169"/>
              <a:gd name="connsiteY0" fmla="*/ 16170 h 24254"/>
              <a:gd name="connsiteX1" fmla="*/ 8085 w 16169"/>
              <a:gd name="connsiteY1" fmla="*/ 24255 h 24254"/>
              <a:gd name="connsiteX2" fmla="*/ 0 w 16169"/>
              <a:gd name="connsiteY2" fmla="*/ 16170 h 24254"/>
              <a:gd name="connsiteX3" fmla="*/ 8085 w 16169"/>
              <a:gd name="connsiteY3" fmla="*/ 0 h 24254"/>
              <a:gd name="connsiteX4" fmla="*/ 16170 w 16169"/>
              <a:gd name="connsiteY4" fmla="*/ 16170 h 2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 h="24254">
                <a:moveTo>
                  <a:pt x="16170" y="16170"/>
                </a:moveTo>
                <a:cubicBezTo>
                  <a:pt x="16170" y="20635"/>
                  <a:pt x="12550" y="24255"/>
                  <a:pt x="8085" y="24255"/>
                </a:cubicBezTo>
                <a:cubicBezTo>
                  <a:pt x="3620" y="24255"/>
                  <a:pt x="0" y="20635"/>
                  <a:pt x="0" y="16170"/>
                </a:cubicBezTo>
                <a:cubicBezTo>
                  <a:pt x="0" y="11708"/>
                  <a:pt x="8085" y="0"/>
                  <a:pt x="8085" y="0"/>
                </a:cubicBezTo>
                <a:cubicBezTo>
                  <a:pt x="8085" y="0"/>
                  <a:pt x="16170" y="11708"/>
                  <a:pt x="16170" y="1617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5" name="Vapaamuotoinen: Muoto 44">
            <a:extLst>
              <a:ext uri="{FF2B5EF4-FFF2-40B4-BE49-F238E27FC236}">
                <a16:creationId xmlns:a16="http://schemas.microsoft.com/office/drawing/2014/main" id="{C31FE86E-0949-EC7C-0A86-0730DC1498CB}"/>
              </a:ext>
            </a:extLst>
          </p:cNvPr>
          <p:cNvSpPr/>
          <p:nvPr/>
        </p:nvSpPr>
        <p:spPr>
          <a:xfrm>
            <a:off x="557394" y="2453494"/>
            <a:ext cx="11550" cy="17325"/>
          </a:xfrm>
          <a:custGeom>
            <a:avLst/>
            <a:gdLst>
              <a:gd name="connsiteX0" fmla="*/ 11550 w 11550"/>
              <a:gd name="connsiteY0" fmla="*/ 11550 h 17325"/>
              <a:gd name="connsiteX1" fmla="*/ 5775 w 11550"/>
              <a:gd name="connsiteY1" fmla="*/ 17325 h 17325"/>
              <a:gd name="connsiteX2" fmla="*/ 0 w 11550"/>
              <a:gd name="connsiteY2" fmla="*/ 11550 h 17325"/>
              <a:gd name="connsiteX3" fmla="*/ 5775 w 11550"/>
              <a:gd name="connsiteY3" fmla="*/ 0 h 17325"/>
              <a:gd name="connsiteX4" fmla="*/ 11550 w 11550"/>
              <a:gd name="connsiteY4" fmla="*/ 11550 h 1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0" h="17325">
                <a:moveTo>
                  <a:pt x="11550" y="11550"/>
                </a:moveTo>
                <a:cubicBezTo>
                  <a:pt x="11550" y="14739"/>
                  <a:pt x="8964" y="17325"/>
                  <a:pt x="5775" y="17325"/>
                </a:cubicBezTo>
                <a:cubicBezTo>
                  <a:pt x="2586" y="17325"/>
                  <a:pt x="0" y="14739"/>
                  <a:pt x="0" y="11550"/>
                </a:cubicBezTo>
                <a:cubicBezTo>
                  <a:pt x="0" y="8374"/>
                  <a:pt x="5775" y="0"/>
                  <a:pt x="5775" y="0"/>
                </a:cubicBezTo>
                <a:cubicBezTo>
                  <a:pt x="5775" y="0"/>
                  <a:pt x="11550" y="8452"/>
                  <a:pt x="11550" y="1155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6" name="Vapaamuotoinen: Muoto 45">
            <a:extLst>
              <a:ext uri="{FF2B5EF4-FFF2-40B4-BE49-F238E27FC236}">
                <a16:creationId xmlns:a16="http://schemas.microsoft.com/office/drawing/2014/main" id="{82BEAB76-DD9A-054D-9554-77A1A6FCC4C6}"/>
              </a:ext>
            </a:extLst>
          </p:cNvPr>
          <p:cNvSpPr/>
          <p:nvPr/>
        </p:nvSpPr>
        <p:spPr>
          <a:xfrm>
            <a:off x="518138" y="2453494"/>
            <a:ext cx="11550" cy="17714"/>
          </a:xfrm>
          <a:custGeom>
            <a:avLst/>
            <a:gdLst>
              <a:gd name="connsiteX0" fmla="*/ 11537 w 11550"/>
              <a:gd name="connsiteY0" fmla="*/ 11550 h 17714"/>
              <a:gd name="connsiteX1" fmla="*/ 6164 w 11550"/>
              <a:gd name="connsiteY1" fmla="*/ 17701 h 17714"/>
              <a:gd name="connsiteX2" fmla="*/ 13 w 11550"/>
              <a:gd name="connsiteY2" fmla="*/ 12328 h 17714"/>
              <a:gd name="connsiteX3" fmla="*/ 13 w 11550"/>
              <a:gd name="connsiteY3" fmla="*/ 11550 h 17714"/>
              <a:gd name="connsiteX4" fmla="*/ 5762 w 11550"/>
              <a:gd name="connsiteY4" fmla="*/ 0 h 17714"/>
              <a:gd name="connsiteX5" fmla="*/ 11537 w 11550"/>
              <a:gd name="connsiteY5" fmla="*/ 11550 h 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0" h="17714">
                <a:moveTo>
                  <a:pt x="11537" y="11550"/>
                </a:moveTo>
                <a:cubicBezTo>
                  <a:pt x="11752" y="14732"/>
                  <a:pt x="9346" y="17486"/>
                  <a:pt x="6164" y="17701"/>
                </a:cubicBezTo>
                <a:cubicBezTo>
                  <a:pt x="2982" y="17916"/>
                  <a:pt x="228" y="15510"/>
                  <a:pt x="13" y="12328"/>
                </a:cubicBezTo>
                <a:cubicBezTo>
                  <a:pt x="-4" y="12069"/>
                  <a:pt x="-4" y="11809"/>
                  <a:pt x="13" y="11550"/>
                </a:cubicBezTo>
                <a:cubicBezTo>
                  <a:pt x="13" y="8374"/>
                  <a:pt x="5762" y="0"/>
                  <a:pt x="5762" y="0"/>
                </a:cubicBezTo>
                <a:cubicBezTo>
                  <a:pt x="5762" y="0"/>
                  <a:pt x="11537" y="8452"/>
                  <a:pt x="11537" y="1155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7" name="Vapaamuotoinen: Muoto 46">
            <a:extLst>
              <a:ext uri="{FF2B5EF4-FFF2-40B4-BE49-F238E27FC236}">
                <a16:creationId xmlns:a16="http://schemas.microsoft.com/office/drawing/2014/main" id="{0E5A5015-5539-5AAE-600E-9175F6BA231D}"/>
              </a:ext>
            </a:extLst>
          </p:cNvPr>
          <p:cNvSpPr/>
          <p:nvPr/>
        </p:nvSpPr>
        <p:spPr>
          <a:xfrm>
            <a:off x="503848" y="2404974"/>
            <a:ext cx="78956" cy="43847"/>
          </a:xfrm>
          <a:custGeom>
            <a:avLst/>
            <a:gdLst>
              <a:gd name="connsiteX0" fmla="*/ 78957 w 78956"/>
              <a:gd name="connsiteY0" fmla="*/ 32927 h 43847"/>
              <a:gd name="connsiteX1" fmla="*/ 68079 w 78956"/>
              <a:gd name="connsiteY1" fmla="*/ 21965 h 43847"/>
              <a:gd name="connsiteX2" fmla="*/ 66252 w 78956"/>
              <a:gd name="connsiteY2" fmla="*/ 22112 h 43847"/>
              <a:gd name="connsiteX3" fmla="*/ 66252 w 78956"/>
              <a:gd name="connsiteY3" fmla="*/ 21955 h 43847"/>
              <a:gd name="connsiteX4" fmla="*/ 52405 w 78956"/>
              <a:gd name="connsiteY4" fmla="*/ 8134 h 43847"/>
              <a:gd name="connsiteX5" fmla="*/ 48087 w 78956"/>
              <a:gd name="connsiteY5" fmla="*/ 8830 h 43847"/>
              <a:gd name="connsiteX6" fmla="*/ 25410 w 78956"/>
              <a:gd name="connsiteY6" fmla="*/ 1995 h 43847"/>
              <a:gd name="connsiteX7" fmla="*/ 16587 w 78956"/>
              <a:gd name="connsiteY7" fmla="*/ 16416 h 43847"/>
              <a:gd name="connsiteX8" fmla="*/ 273 w 78956"/>
              <a:gd name="connsiteY8" fmla="*/ 27282 h 43847"/>
              <a:gd name="connsiteX9" fmla="*/ 11139 w 78956"/>
              <a:gd name="connsiteY9" fmla="*/ 43595 h 43847"/>
              <a:gd name="connsiteX10" fmla="*/ 13148 w 78956"/>
              <a:gd name="connsiteY10" fmla="*/ 43847 h 43847"/>
              <a:gd name="connsiteX11" fmla="*/ 68562 w 78956"/>
              <a:gd name="connsiteY11" fmla="*/ 43847 h 43847"/>
              <a:gd name="connsiteX12" fmla="*/ 78957 w 78956"/>
              <a:gd name="connsiteY12" fmla="*/ 32927 h 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956" h="43847">
                <a:moveTo>
                  <a:pt x="78957" y="32927"/>
                </a:moveTo>
                <a:cubicBezTo>
                  <a:pt x="78980" y="26896"/>
                  <a:pt x="74110" y="21989"/>
                  <a:pt x="68079" y="21965"/>
                </a:cubicBezTo>
                <a:cubicBezTo>
                  <a:pt x="67466" y="21963"/>
                  <a:pt x="66855" y="22012"/>
                  <a:pt x="66252" y="22112"/>
                </a:cubicBezTo>
                <a:lnTo>
                  <a:pt x="66252" y="21955"/>
                </a:lnTo>
                <a:cubicBezTo>
                  <a:pt x="66244" y="14315"/>
                  <a:pt x="60045" y="8127"/>
                  <a:pt x="52405" y="8134"/>
                </a:cubicBezTo>
                <a:cubicBezTo>
                  <a:pt x="50938" y="8136"/>
                  <a:pt x="49480" y="8370"/>
                  <a:pt x="48087" y="8830"/>
                </a:cubicBezTo>
                <a:cubicBezTo>
                  <a:pt x="43712" y="680"/>
                  <a:pt x="33559" y="-2380"/>
                  <a:pt x="25410" y="1995"/>
                </a:cubicBezTo>
                <a:cubicBezTo>
                  <a:pt x="20080" y="4856"/>
                  <a:pt x="16708" y="10368"/>
                  <a:pt x="16587" y="16416"/>
                </a:cubicBezTo>
                <a:cubicBezTo>
                  <a:pt x="9081" y="14912"/>
                  <a:pt x="1777" y="19776"/>
                  <a:pt x="273" y="27282"/>
                </a:cubicBezTo>
                <a:cubicBezTo>
                  <a:pt x="-1231" y="34787"/>
                  <a:pt x="3633" y="42091"/>
                  <a:pt x="11139" y="43595"/>
                </a:cubicBezTo>
                <a:cubicBezTo>
                  <a:pt x="11801" y="43728"/>
                  <a:pt x="12473" y="43812"/>
                  <a:pt x="13148" y="43847"/>
                </a:cubicBezTo>
                <a:lnTo>
                  <a:pt x="68562" y="43847"/>
                </a:lnTo>
                <a:cubicBezTo>
                  <a:pt x="74375" y="43541"/>
                  <a:pt x="78937" y="38748"/>
                  <a:pt x="78957" y="32927"/>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8" name="Vapaamuotoinen: Muoto 47">
            <a:extLst>
              <a:ext uri="{FF2B5EF4-FFF2-40B4-BE49-F238E27FC236}">
                <a16:creationId xmlns:a16="http://schemas.microsoft.com/office/drawing/2014/main" id="{AB62C98A-B8C8-F559-FC46-B4D56132C112}"/>
              </a:ext>
            </a:extLst>
          </p:cNvPr>
          <p:cNvSpPr/>
          <p:nvPr/>
        </p:nvSpPr>
        <p:spPr>
          <a:xfrm>
            <a:off x="543744" y="2517386"/>
            <a:ext cx="85207" cy="31185"/>
          </a:xfrm>
          <a:custGeom>
            <a:avLst/>
            <a:gdLst>
              <a:gd name="connsiteX0" fmla="*/ 29846 w 85207"/>
              <a:gd name="connsiteY0" fmla="*/ 31185 h 31185"/>
              <a:gd name="connsiteX1" fmla="*/ 84105 w 85207"/>
              <a:gd name="connsiteY1" fmla="*/ 18375 h 31185"/>
              <a:gd name="connsiteX2" fmla="*/ 85208 w 85207"/>
              <a:gd name="connsiteY2" fmla="*/ 18375 h 31185"/>
              <a:gd name="connsiteX3" fmla="*/ 35149 w 85207"/>
              <a:gd name="connsiteY3" fmla="*/ 0 h 31185"/>
              <a:gd name="connsiteX4" fmla="*/ 0 w 85207"/>
              <a:gd name="connsiteY4" fmla="*/ 7692 h 31185"/>
              <a:gd name="connsiteX5" fmla="*/ 29846 w 85207"/>
              <a:gd name="connsiteY5" fmla="*/ 31185 h 3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07" h="31185">
                <a:moveTo>
                  <a:pt x="29846" y="31185"/>
                </a:moveTo>
                <a:cubicBezTo>
                  <a:pt x="46595" y="22495"/>
                  <a:pt x="65238" y="18094"/>
                  <a:pt x="84105" y="18375"/>
                </a:cubicBezTo>
                <a:lnTo>
                  <a:pt x="85208" y="18375"/>
                </a:lnTo>
                <a:cubicBezTo>
                  <a:pt x="70978" y="6944"/>
                  <a:pt x="53395" y="490"/>
                  <a:pt x="35149" y="0"/>
                </a:cubicBezTo>
                <a:cubicBezTo>
                  <a:pt x="23010" y="-41"/>
                  <a:pt x="11012" y="2585"/>
                  <a:pt x="0" y="7692"/>
                </a:cubicBezTo>
                <a:cubicBezTo>
                  <a:pt x="11474" y="13363"/>
                  <a:pt x="21639" y="21365"/>
                  <a:pt x="29846" y="31185"/>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9" name="Vapaamuotoinen: Muoto 48">
            <a:extLst>
              <a:ext uri="{FF2B5EF4-FFF2-40B4-BE49-F238E27FC236}">
                <a16:creationId xmlns:a16="http://schemas.microsoft.com/office/drawing/2014/main" id="{8DE64F2B-6A34-420F-7CDE-DDC3B5902A66}"/>
              </a:ext>
            </a:extLst>
          </p:cNvPr>
          <p:cNvSpPr/>
          <p:nvPr/>
        </p:nvSpPr>
        <p:spPr>
          <a:xfrm>
            <a:off x="475600" y="2519529"/>
            <a:ext cx="91166" cy="58731"/>
          </a:xfrm>
          <a:custGeom>
            <a:avLst/>
            <a:gdLst>
              <a:gd name="connsiteX0" fmla="*/ 19714 w 91166"/>
              <a:gd name="connsiteY0" fmla="*/ 57918 h 58731"/>
              <a:gd name="connsiteX1" fmla="*/ 84814 w 91166"/>
              <a:gd name="connsiteY1" fmla="*/ 37915 h 58731"/>
              <a:gd name="connsiteX2" fmla="*/ 91166 w 91166"/>
              <a:gd name="connsiteY2" fmla="*/ 33112 h 58731"/>
              <a:gd name="connsiteX3" fmla="*/ 0 w 91166"/>
              <a:gd name="connsiteY3" fmla="*/ 168 h 58731"/>
              <a:gd name="connsiteX4" fmla="*/ 0 w 91166"/>
              <a:gd name="connsiteY4" fmla="*/ 58732 h 5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66" h="58731">
                <a:moveTo>
                  <a:pt x="19714" y="57918"/>
                </a:moveTo>
                <a:cubicBezTo>
                  <a:pt x="61556" y="54610"/>
                  <a:pt x="83370" y="38965"/>
                  <a:pt x="84814" y="37915"/>
                </a:cubicBezTo>
                <a:cubicBezTo>
                  <a:pt x="86836" y="36192"/>
                  <a:pt x="88957" y="34588"/>
                  <a:pt x="91166" y="33112"/>
                </a:cubicBezTo>
                <a:cubicBezTo>
                  <a:pt x="58800" y="-4321"/>
                  <a:pt x="0" y="168"/>
                  <a:pt x="0" y="168"/>
                </a:cubicBezTo>
                <a:lnTo>
                  <a:pt x="0" y="58732"/>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0" name="Vapaamuotoinen: Muoto 49">
            <a:extLst>
              <a:ext uri="{FF2B5EF4-FFF2-40B4-BE49-F238E27FC236}">
                <a16:creationId xmlns:a16="http://schemas.microsoft.com/office/drawing/2014/main" id="{44B183AE-1B0D-C291-2155-E0C86727994F}"/>
              </a:ext>
            </a:extLst>
          </p:cNvPr>
          <p:cNvSpPr/>
          <p:nvPr/>
        </p:nvSpPr>
        <p:spPr>
          <a:xfrm>
            <a:off x="475600" y="2398947"/>
            <a:ext cx="225750" cy="215250"/>
          </a:xfrm>
          <a:custGeom>
            <a:avLst/>
            <a:gdLst>
              <a:gd name="connsiteX0" fmla="*/ 216458 w 225750"/>
              <a:gd name="connsiteY0" fmla="*/ 166451 h 215250"/>
              <a:gd name="connsiteX1" fmla="*/ 210000 w 225750"/>
              <a:gd name="connsiteY1" fmla="*/ 161201 h 215250"/>
              <a:gd name="connsiteX2" fmla="*/ 210000 w 225750"/>
              <a:gd name="connsiteY2" fmla="*/ 130463 h 215250"/>
              <a:gd name="connsiteX3" fmla="*/ 224438 w 225750"/>
              <a:gd name="connsiteY3" fmla="*/ 109463 h 215250"/>
              <a:gd name="connsiteX4" fmla="*/ 204750 w 225750"/>
              <a:gd name="connsiteY4" fmla="*/ 66990 h 215250"/>
              <a:gd name="connsiteX5" fmla="*/ 185063 w 225750"/>
              <a:gd name="connsiteY5" fmla="*/ 109463 h 215250"/>
              <a:gd name="connsiteX6" fmla="*/ 199500 w 225750"/>
              <a:gd name="connsiteY6" fmla="*/ 130463 h 215250"/>
              <a:gd name="connsiteX7" fmla="*/ 199500 w 225750"/>
              <a:gd name="connsiteY7" fmla="*/ 155085 h 215250"/>
              <a:gd name="connsiteX8" fmla="*/ 168000 w 225750"/>
              <a:gd name="connsiteY8" fmla="*/ 145766 h 215250"/>
              <a:gd name="connsiteX9" fmla="*/ 168000 w 225750"/>
              <a:gd name="connsiteY9" fmla="*/ 93870 h 215250"/>
              <a:gd name="connsiteX10" fmla="*/ 189368 w 225750"/>
              <a:gd name="connsiteY10" fmla="*/ 61714 h 215250"/>
              <a:gd name="connsiteX11" fmla="*/ 162750 w 225750"/>
              <a:gd name="connsiteY11" fmla="*/ 0 h 215250"/>
              <a:gd name="connsiteX12" fmla="*/ 136133 w 225750"/>
              <a:gd name="connsiteY12" fmla="*/ 61714 h 215250"/>
              <a:gd name="connsiteX13" fmla="*/ 157500 w 225750"/>
              <a:gd name="connsiteY13" fmla="*/ 93870 h 215250"/>
              <a:gd name="connsiteX14" fmla="*/ 157500 w 225750"/>
              <a:gd name="connsiteY14" fmla="*/ 144821 h 215250"/>
              <a:gd name="connsiteX15" fmla="*/ 152250 w 225750"/>
              <a:gd name="connsiteY15" fmla="*/ 144690 h 215250"/>
              <a:gd name="connsiteX16" fmla="*/ 89880 w 225750"/>
              <a:gd name="connsiteY16" fmla="*/ 164719 h 215250"/>
              <a:gd name="connsiteX17" fmla="*/ 20291 w 225750"/>
              <a:gd name="connsiteY17" fmla="*/ 186427 h 215250"/>
              <a:gd name="connsiteX18" fmla="*/ 0 w 225750"/>
              <a:gd name="connsiteY18" fmla="*/ 186375 h 215250"/>
              <a:gd name="connsiteX19" fmla="*/ 0 w 225750"/>
              <a:gd name="connsiteY19" fmla="*/ 215250 h 215250"/>
              <a:gd name="connsiteX20" fmla="*/ 225750 w 225750"/>
              <a:gd name="connsiteY20" fmla="*/ 215250 h 215250"/>
              <a:gd name="connsiteX21" fmla="*/ 225750 w 225750"/>
              <a:gd name="connsiteY21" fmla="*/ 173801 h 21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5750" h="215250">
                <a:moveTo>
                  <a:pt x="216458" y="166451"/>
                </a:moveTo>
                <a:cubicBezTo>
                  <a:pt x="214428" y="164555"/>
                  <a:pt x="212270" y="162801"/>
                  <a:pt x="210000" y="161201"/>
                </a:cubicBezTo>
                <a:lnTo>
                  <a:pt x="210000" y="130463"/>
                </a:lnTo>
                <a:cubicBezTo>
                  <a:pt x="218895" y="127384"/>
                  <a:pt x="224748" y="118870"/>
                  <a:pt x="224438" y="109463"/>
                </a:cubicBezTo>
                <a:cubicBezTo>
                  <a:pt x="224438" y="96338"/>
                  <a:pt x="209003" y="66990"/>
                  <a:pt x="204750" y="66990"/>
                </a:cubicBezTo>
                <a:cubicBezTo>
                  <a:pt x="200498" y="66990"/>
                  <a:pt x="185063" y="96443"/>
                  <a:pt x="185063" y="109463"/>
                </a:cubicBezTo>
                <a:cubicBezTo>
                  <a:pt x="184752" y="118870"/>
                  <a:pt x="190605" y="127384"/>
                  <a:pt x="199500" y="130463"/>
                </a:cubicBezTo>
                <a:lnTo>
                  <a:pt x="199500" y="155085"/>
                </a:lnTo>
                <a:cubicBezTo>
                  <a:pt x="189562" y="150324"/>
                  <a:pt x="178929" y="147178"/>
                  <a:pt x="168000" y="145766"/>
                </a:cubicBezTo>
                <a:lnTo>
                  <a:pt x="168000" y="93870"/>
                </a:lnTo>
                <a:cubicBezTo>
                  <a:pt x="180180" y="91245"/>
                  <a:pt x="189368" y="78908"/>
                  <a:pt x="189368" y="61714"/>
                </a:cubicBezTo>
                <a:cubicBezTo>
                  <a:pt x="189368" y="42131"/>
                  <a:pt x="169129" y="0"/>
                  <a:pt x="162750" y="0"/>
                </a:cubicBezTo>
                <a:cubicBezTo>
                  <a:pt x="156371" y="0"/>
                  <a:pt x="136133" y="42131"/>
                  <a:pt x="136133" y="61714"/>
                </a:cubicBezTo>
                <a:cubicBezTo>
                  <a:pt x="136133" y="78908"/>
                  <a:pt x="145320" y="91140"/>
                  <a:pt x="157500" y="93870"/>
                </a:cubicBezTo>
                <a:lnTo>
                  <a:pt x="157500" y="144821"/>
                </a:lnTo>
                <a:cubicBezTo>
                  <a:pt x="155715" y="144821"/>
                  <a:pt x="153930" y="144690"/>
                  <a:pt x="152250" y="144690"/>
                </a:cubicBezTo>
                <a:cubicBezTo>
                  <a:pt x="127628" y="144690"/>
                  <a:pt x="104843" y="152014"/>
                  <a:pt x="89880" y="164719"/>
                </a:cubicBezTo>
                <a:cubicBezTo>
                  <a:pt x="89618" y="164903"/>
                  <a:pt x="66544" y="182831"/>
                  <a:pt x="20291" y="186427"/>
                </a:cubicBezTo>
                <a:lnTo>
                  <a:pt x="0" y="186375"/>
                </a:lnTo>
                <a:lnTo>
                  <a:pt x="0" y="215250"/>
                </a:lnTo>
                <a:lnTo>
                  <a:pt x="225750" y="215250"/>
                </a:lnTo>
                <a:lnTo>
                  <a:pt x="225750" y="173801"/>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1" name="Vapaamuotoinen: Muoto 50">
            <a:extLst>
              <a:ext uri="{FF2B5EF4-FFF2-40B4-BE49-F238E27FC236}">
                <a16:creationId xmlns:a16="http://schemas.microsoft.com/office/drawing/2014/main" id="{3E276493-1C72-7A38-16E5-3703875ACAB3}"/>
              </a:ext>
            </a:extLst>
          </p:cNvPr>
          <p:cNvSpPr/>
          <p:nvPr/>
        </p:nvSpPr>
        <p:spPr>
          <a:xfrm>
            <a:off x="535555" y="4259924"/>
            <a:ext cx="16169" cy="24254"/>
          </a:xfrm>
          <a:custGeom>
            <a:avLst/>
            <a:gdLst>
              <a:gd name="connsiteX0" fmla="*/ 16170 w 16169"/>
              <a:gd name="connsiteY0" fmla="*/ 16170 h 24254"/>
              <a:gd name="connsiteX1" fmla="*/ 8085 w 16169"/>
              <a:gd name="connsiteY1" fmla="*/ 24255 h 24254"/>
              <a:gd name="connsiteX2" fmla="*/ 0 w 16169"/>
              <a:gd name="connsiteY2" fmla="*/ 16170 h 24254"/>
              <a:gd name="connsiteX3" fmla="*/ 8085 w 16169"/>
              <a:gd name="connsiteY3" fmla="*/ 0 h 24254"/>
              <a:gd name="connsiteX4" fmla="*/ 16170 w 16169"/>
              <a:gd name="connsiteY4" fmla="*/ 16170 h 2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 h="24254">
                <a:moveTo>
                  <a:pt x="16170" y="16170"/>
                </a:moveTo>
                <a:cubicBezTo>
                  <a:pt x="16170" y="20635"/>
                  <a:pt x="12550" y="24255"/>
                  <a:pt x="8085" y="24255"/>
                </a:cubicBezTo>
                <a:cubicBezTo>
                  <a:pt x="3620" y="24255"/>
                  <a:pt x="0" y="20635"/>
                  <a:pt x="0" y="16170"/>
                </a:cubicBezTo>
                <a:cubicBezTo>
                  <a:pt x="0" y="11708"/>
                  <a:pt x="8085" y="0"/>
                  <a:pt x="8085" y="0"/>
                </a:cubicBezTo>
                <a:cubicBezTo>
                  <a:pt x="8085" y="0"/>
                  <a:pt x="16170" y="11708"/>
                  <a:pt x="16170" y="1617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2" name="Vapaamuotoinen: Muoto 51">
            <a:extLst>
              <a:ext uri="{FF2B5EF4-FFF2-40B4-BE49-F238E27FC236}">
                <a16:creationId xmlns:a16="http://schemas.microsoft.com/office/drawing/2014/main" id="{CE6AF80E-5EE7-5BBD-1F00-8C939208ECCA}"/>
              </a:ext>
            </a:extLst>
          </p:cNvPr>
          <p:cNvSpPr/>
          <p:nvPr/>
        </p:nvSpPr>
        <p:spPr>
          <a:xfrm>
            <a:off x="557394" y="4259924"/>
            <a:ext cx="11550" cy="17325"/>
          </a:xfrm>
          <a:custGeom>
            <a:avLst/>
            <a:gdLst>
              <a:gd name="connsiteX0" fmla="*/ 11550 w 11550"/>
              <a:gd name="connsiteY0" fmla="*/ 11550 h 17325"/>
              <a:gd name="connsiteX1" fmla="*/ 5775 w 11550"/>
              <a:gd name="connsiteY1" fmla="*/ 17325 h 17325"/>
              <a:gd name="connsiteX2" fmla="*/ 0 w 11550"/>
              <a:gd name="connsiteY2" fmla="*/ 11550 h 17325"/>
              <a:gd name="connsiteX3" fmla="*/ 5775 w 11550"/>
              <a:gd name="connsiteY3" fmla="*/ 0 h 17325"/>
              <a:gd name="connsiteX4" fmla="*/ 11550 w 11550"/>
              <a:gd name="connsiteY4" fmla="*/ 11550 h 1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0" h="17325">
                <a:moveTo>
                  <a:pt x="11550" y="11550"/>
                </a:moveTo>
                <a:cubicBezTo>
                  <a:pt x="11550" y="14739"/>
                  <a:pt x="8964" y="17325"/>
                  <a:pt x="5775" y="17325"/>
                </a:cubicBezTo>
                <a:cubicBezTo>
                  <a:pt x="2586" y="17325"/>
                  <a:pt x="0" y="14739"/>
                  <a:pt x="0" y="11550"/>
                </a:cubicBezTo>
                <a:cubicBezTo>
                  <a:pt x="0" y="8374"/>
                  <a:pt x="5775" y="0"/>
                  <a:pt x="5775" y="0"/>
                </a:cubicBezTo>
                <a:cubicBezTo>
                  <a:pt x="5775" y="0"/>
                  <a:pt x="11550" y="8452"/>
                  <a:pt x="11550" y="1155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3" name="Vapaamuotoinen: Muoto 52">
            <a:extLst>
              <a:ext uri="{FF2B5EF4-FFF2-40B4-BE49-F238E27FC236}">
                <a16:creationId xmlns:a16="http://schemas.microsoft.com/office/drawing/2014/main" id="{8DEA91AF-19E7-EB5D-4566-0B1D64AFAC18}"/>
              </a:ext>
            </a:extLst>
          </p:cNvPr>
          <p:cNvSpPr/>
          <p:nvPr/>
        </p:nvSpPr>
        <p:spPr>
          <a:xfrm>
            <a:off x="518138" y="4259924"/>
            <a:ext cx="11550" cy="17714"/>
          </a:xfrm>
          <a:custGeom>
            <a:avLst/>
            <a:gdLst>
              <a:gd name="connsiteX0" fmla="*/ 11537 w 11550"/>
              <a:gd name="connsiteY0" fmla="*/ 11550 h 17714"/>
              <a:gd name="connsiteX1" fmla="*/ 6164 w 11550"/>
              <a:gd name="connsiteY1" fmla="*/ 17701 h 17714"/>
              <a:gd name="connsiteX2" fmla="*/ 13 w 11550"/>
              <a:gd name="connsiteY2" fmla="*/ 12328 h 17714"/>
              <a:gd name="connsiteX3" fmla="*/ 13 w 11550"/>
              <a:gd name="connsiteY3" fmla="*/ 11550 h 17714"/>
              <a:gd name="connsiteX4" fmla="*/ 5762 w 11550"/>
              <a:gd name="connsiteY4" fmla="*/ 0 h 17714"/>
              <a:gd name="connsiteX5" fmla="*/ 11537 w 11550"/>
              <a:gd name="connsiteY5" fmla="*/ 11550 h 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0" h="17714">
                <a:moveTo>
                  <a:pt x="11537" y="11550"/>
                </a:moveTo>
                <a:cubicBezTo>
                  <a:pt x="11752" y="14732"/>
                  <a:pt x="9346" y="17486"/>
                  <a:pt x="6164" y="17701"/>
                </a:cubicBezTo>
                <a:cubicBezTo>
                  <a:pt x="2982" y="17916"/>
                  <a:pt x="228" y="15510"/>
                  <a:pt x="13" y="12328"/>
                </a:cubicBezTo>
                <a:cubicBezTo>
                  <a:pt x="-4" y="12069"/>
                  <a:pt x="-4" y="11809"/>
                  <a:pt x="13" y="11550"/>
                </a:cubicBezTo>
                <a:cubicBezTo>
                  <a:pt x="13" y="8374"/>
                  <a:pt x="5762" y="0"/>
                  <a:pt x="5762" y="0"/>
                </a:cubicBezTo>
                <a:cubicBezTo>
                  <a:pt x="5762" y="0"/>
                  <a:pt x="11537" y="8452"/>
                  <a:pt x="11537" y="11550"/>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4" name="Vapaamuotoinen: Muoto 53">
            <a:extLst>
              <a:ext uri="{FF2B5EF4-FFF2-40B4-BE49-F238E27FC236}">
                <a16:creationId xmlns:a16="http://schemas.microsoft.com/office/drawing/2014/main" id="{E9FD4D71-9C4C-1F3D-918D-FDA542D69254}"/>
              </a:ext>
            </a:extLst>
          </p:cNvPr>
          <p:cNvSpPr/>
          <p:nvPr/>
        </p:nvSpPr>
        <p:spPr>
          <a:xfrm>
            <a:off x="503848" y="4211404"/>
            <a:ext cx="78956" cy="43847"/>
          </a:xfrm>
          <a:custGeom>
            <a:avLst/>
            <a:gdLst>
              <a:gd name="connsiteX0" fmla="*/ 78957 w 78956"/>
              <a:gd name="connsiteY0" fmla="*/ 32927 h 43847"/>
              <a:gd name="connsiteX1" fmla="*/ 68079 w 78956"/>
              <a:gd name="connsiteY1" fmla="*/ 21965 h 43847"/>
              <a:gd name="connsiteX2" fmla="*/ 66252 w 78956"/>
              <a:gd name="connsiteY2" fmla="*/ 22112 h 43847"/>
              <a:gd name="connsiteX3" fmla="*/ 66252 w 78956"/>
              <a:gd name="connsiteY3" fmla="*/ 21955 h 43847"/>
              <a:gd name="connsiteX4" fmla="*/ 52405 w 78956"/>
              <a:gd name="connsiteY4" fmla="*/ 8134 h 43847"/>
              <a:gd name="connsiteX5" fmla="*/ 48087 w 78956"/>
              <a:gd name="connsiteY5" fmla="*/ 8830 h 43847"/>
              <a:gd name="connsiteX6" fmla="*/ 25410 w 78956"/>
              <a:gd name="connsiteY6" fmla="*/ 1995 h 43847"/>
              <a:gd name="connsiteX7" fmla="*/ 16587 w 78956"/>
              <a:gd name="connsiteY7" fmla="*/ 16416 h 43847"/>
              <a:gd name="connsiteX8" fmla="*/ 273 w 78956"/>
              <a:gd name="connsiteY8" fmla="*/ 27282 h 43847"/>
              <a:gd name="connsiteX9" fmla="*/ 11139 w 78956"/>
              <a:gd name="connsiteY9" fmla="*/ 43595 h 43847"/>
              <a:gd name="connsiteX10" fmla="*/ 13148 w 78956"/>
              <a:gd name="connsiteY10" fmla="*/ 43847 h 43847"/>
              <a:gd name="connsiteX11" fmla="*/ 68562 w 78956"/>
              <a:gd name="connsiteY11" fmla="*/ 43847 h 43847"/>
              <a:gd name="connsiteX12" fmla="*/ 78957 w 78956"/>
              <a:gd name="connsiteY12" fmla="*/ 32927 h 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956" h="43847">
                <a:moveTo>
                  <a:pt x="78957" y="32927"/>
                </a:moveTo>
                <a:cubicBezTo>
                  <a:pt x="78980" y="26896"/>
                  <a:pt x="74110" y="21989"/>
                  <a:pt x="68079" y="21965"/>
                </a:cubicBezTo>
                <a:cubicBezTo>
                  <a:pt x="67466" y="21963"/>
                  <a:pt x="66855" y="22012"/>
                  <a:pt x="66252" y="22112"/>
                </a:cubicBezTo>
                <a:lnTo>
                  <a:pt x="66252" y="21955"/>
                </a:lnTo>
                <a:cubicBezTo>
                  <a:pt x="66244" y="14315"/>
                  <a:pt x="60045" y="8127"/>
                  <a:pt x="52405" y="8134"/>
                </a:cubicBezTo>
                <a:cubicBezTo>
                  <a:pt x="50938" y="8136"/>
                  <a:pt x="49480" y="8370"/>
                  <a:pt x="48087" y="8830"/>
                </a:cubicBezTo>
                <a:cubicBezTo>
                  <a:pt x="43712" y="680"/>
                  <a:pt x="33559" y="-2380"/>
                  <a:pt x="25410" y="1995"/>
                </a:cubicBezTo>
                <a:cubicBezTo>
                  <a:pt x="20080" y="4856"/>
                  <a:pt x="16708" y="10368"/>
                  <a:pt x="16587" y="16416"/>
                </a:cubicBezTo>
                <a:cubicBezTo>
                  <a:pt x="9081" y="14912"/>
                  <a:pt x="1777" y="19776"/>
                  <a:pt x="273" y="27282"/>
                </a:cubicBezTo>
                <a:cubicBezTo>
                  <a:pt x="-1231" y="34787"/>
                  <a:pt x="3633" y="42091"/>
                  <a:pt x="11139" y="43595"/>
                </a:cubicBezTo>
                <a:cubicBezTo>
                  <a:pt x="11801" y="43728"/>
                  <a:pt x="12473" y="43812"/>
                  <a:pt x="13148" y="43847"/>
                </a:cubicBezTo>
                <a:lnTo>
                  <a:pt x="68562" y="43847"/>
                </a:lnTo>
                <a:cubicBezTo>
                  <a:pt x="74375" y="43541"/>
                  <a:pt x="78937" y="38748"/>
                  <a:pt x="78957" y="32927"/>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5" name="Vapaamuotoinen: Muoto 54">
            <a:extLst>
              <a:ext uri="{FF2B5EF4-FFF2-40B4-BE49-F238E27FC236}">
                <a16:creationId xmlns:a16="http://schemas.microsoft.com/office/drawing/2014/main" id="{1F1AE18D-18AF-6DDD-8B41-0BBE016B0EED}"/>
              </a:ext>
            </a:extLst>
          </p:cNvPr>
          <p:cNvSpPr/>
          <p:nvPr/>
        </p:nvSpPr>
        <p:spPr>
          <a:xfrm>
            <a:off x="543744" y="4323816"/>
            <a:ext cx="85207" cy="31185"/>
          </a:xfrm>
          <a:custGeom>
            <a:avLst/>
            <a:gdLst>
              <a:gd name="connsiteX0" fmla="*/ 29846 w 85207"/>
              <a:gd name="connsiteY0" fmla="*/ 31185 h 31185"/>
              <a:gd name="connsiteX1" fmla="*/ 84105 w 85207"/>
              <a:gd name="connsiteY1" fmla="*/ 18375 h 31185"/>
              <a:gd name="connsiteX2" fmla="*/ 85208 w 85207"/>
              <a:gd name="connsiteY2" fmla="*/ 18375 h 31185"/>
              <a:gd name="connsiteX3" fmla="*/ 35149 w 85207"/>
              <a:gd name="connsiteY3" fmla="*/ 0 h 31185"/>
              <a:gd name="connsiteX4" fmla="*/ 0 w 85207"/>
              <a:gd name="connsiteY4" fmla="*/ 7692 h 31185"/>
              <a:gd name="connsiteX5" fmla="*/ 29846 w 85207"/>
              <a:gd name="connsiteY5" fmla="*/ 31185 h 3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07" h="31185">
                <a:moveTo>
                  <a:pt x="29846" y="31185"/>
                </a:moveTo>
                <a:cubicBezTo>
                  <a:pt x="46595" y="22495"/>
                  <a:pt x="65238" y="18094"/>
                  <a:pt x="84105" y="18375"/>
                </a:cubicBezTo>
                <a:lnTo>
                  <a:pt x="85208" y="18375"/>
                </a:lnTo>
                <a:cubicBezTo>
                  <a:pt x="70978" y="6944"/>
                  <a:pt x="53395" y="490"/>
                  <a:pt x="35149" y="0"/>
                </a:cubicBezTo>
                <a:cubicBezTo>
                  <a:pt x="23010" y="-41"/>
                  <a:pt x="11012" y="2585"/>
                  <a:pt x="0" y="7692"/>
                </a:cubicBezTo>
                <a:cubicBezTo>
                  <a:pt x="11474" y="13363"/>
                  <a:pt x="21639" y="21365"/>
                  <a:pt x="29846" y="31185"/>
                </a:cubicBez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6" name="Vapaamuotoinen: Muoto 55">
            <a:extLst>
              <a:ext uri="{FF2B5EF4-FFF2-40B4-BE49-F238E27FC236}">
                <a16:creationId xmlns:a16="http://schemas.microsoft.com/office/drawing/2014/main" id="{0915B0DA-FFDE-CDC1-635A-A0C12A6373D2}"/>
              </a:ext>
            </a:extLst>
          </p:cNvPr>
          <p:cNvSpPr/>
          <p:nvPr/>
        </p:nvSpPr>
        <p:spPr>
          <a:xfrm>
            <a:off x="475600" y="4325959"/>
            <a:ext cx="91166" cy="58731"/>
          </a:xfrm>
          <a:custGeom>
            <a:avLst/>
            <a:gdLst>
              <a:gd name="connsiteX0" fmla="*/ 19714 w 91166"/>
              <a:gd name="connsiteY0" fmla="*/ 57918 h 58731"/>
              <a:gd name="connsiteX1" fmla="*/ 84814 w 91166"/>
              <a:gd name="connsiteY1" fmla="*/ 37915 h 58731"/>
              <a:gd name="connsiteX2" fmla="*/ 91166 w 91166"/>
              <a:gd name="connsiteY2" fmla="*/ 33112 h 58731"/>
              <a:gd name="connsiteX3" fmla="*/ 0 w 91166"/>
              <a:gd name="connsiteY3" fmla="*/ 168 h 58731"/>
              <a:gd name="connsiteX4" fmla="*/ 0 w 91166"/>
              <a:gd name="connsiteY4" fmla="*/ 58732 h 5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66" h="58731">
                <a:moveTo>
                  <a:pt x="19714" y="57918"/>
                </a:moveTo>
                <a:cubicBezTo>
                  <a:pt x="61556" y="54610"/>
                  <a:pt x="83370" y="38965"/>
                  <a:pt x="84814" y="37915"/>
                </a:cubicBezTo>
                <a:cubicBezTo>
                  <a:pt x="86836" y="36192"/>
                  <a:pt x="88957" y="34588"/>
                  <a:pt x="91166" y="33112"/>
                </a:cubicBezTo>
                <a:cubicBezTo>
                  <a:pt x="58800" y="-4321"/>
                  <a:pt x="0" y="168"/>
                  <a:pt x="0" y="168"/>
                </a:cubicBezTo>
                <a:lnTo>
                  <a:pt x="0" y="58732"/>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7" name="Vapaamuotoinen: Muoto 56">
            <a:extLst>
              <a:ext uri="{FF2B5EF4-FFF2-40B4-BE49-F238E27FC236}">
                <a16:creationId xmlns:a16="http://schemas.microsoft.com/office/drawing/2014/main" id="{8988376D-3E4E-32EA-A86E-EA102DFA5951}"/>
              </a:ext>
            </a:extLst>
          </p:cNvPr>
          <p:cNvSpPr/>
          <p:nvPr/>
        </p:nvSpPr>
        <p:spPr>
          <a:xfrm>
            <a:off x="475600" y="4205377"/>
            <a:ext cx="225750" cy="215250"/>
          </a:xfrm>
          <a:custGeom>
            <a:avLst/>
            <a:gdLst>
              <a:gd name="connsiteX0" fmla="*/ 216458 w 225750"/>
              <a:gd name="connsiteY0" fmla="*/ 166451 h 215250"/>
              <a:gd name="connsiteX1" fmla="*/ 210000 w 225750"/>
              <a:gd name="connsiteY1" fmla="*/ 161201 h 215250"/>
              <a:gd name="connsiteX2" fmla="*/ 210000 w 225750"/>
              <a:gd name="connsiteY2" fmla="*/ 130463 h 215250"/>
              <a:gd name="connsiteX3" fmla="*/ 224438 w 225750"/>
              <a:gd name="connsiteY3" fmla="*/ 109463 h 215250"/>
              <a:gd name="connsiteX4" fmla="*/ 204750 w 225750"/>
              <a:gd name="connsiteY4" fmla="*/ 66990 h 215250"/>
              <a:gd name="connsiteX5" fmla="*/ 185063 w 225750"/>
              <a:gd name="connsiteY5" fmla="*/ 109463 h 215250"/>
              <a:gd name="connsiteX6" fmla="*/ 199500 w 225750"/>
              <a:gd name="connsiteY6" fmla="*/ 130463 h 215250"/>
              <a:gd name="connsiteX7" fmla="*/ 199500 w 225750"/>
              <a:gd name="connsiteY7" fmla="*/ 155085 h 215250"/>
              <a:gd name="connsiteX8" fmla="*/ 168000 w 225750"/>
              <a:gd name="connsiteY8" fmla="*/ 145766 h 215250"/>
              <a:gd name="connsiteX9" fmla="*/ 168000 w 225750"/>
              <a:gd name="connsiteY9" fmla="*/ 93870 h 215250"/>
              <a:gd name="connsiteX10" fmla="*/ 189368 w 225750"/>
              <a:gd name="connsiteY10" fmla="*/ 61714 h 215250"/>
              <a:gd name="connsiteX11" fmla="*/ 162750 w 225750"/>
              <a:gd name="connsiteY11" fmla="*/ 0 h 215250"/>
              <a:gd name="connsiteX12" fmla="*/ 136133 w 225750"/>
              <a:gd name="connsiteY12" fmla="*/ 61714 h 215250"/>
              <a:gd name="connsiteX13" fmla="*/ 157500 w 225750"/>
              <a:gd name="connsiteY13" fmla="*/ 93870 h 215250"/>
              <a:gd name="connsiteX14" fmla="*/ 157500 w 225750"/>
              <a:gd name="connsiteY14" fmla="*/ 144821 h 215250"/>
              <a:gd name="connsiteX15" fmla="*/ 152250 w 225750"/>
              <a:gd name="connsiteY15" fmla="*/ 144690 h 215250"/>
              <a:gd name="connsiteX16" fmla="*/ 89880 w 225750"/>
              <a:gd name="connsiteY16" fmla="*/ 164719 h 215250"/>
              <a:gd name="connsiteX17" fmla="*/ 20291 w 225750"/>
              <a:gd name="connsiteY17" fmla="*/ 186427 h 215250"/>
              <a:gd name="connsiteX18" fmla="*/ 0 w 225750"/>
              <a:gd name="connsiteY18" fmla="*/ 186375 h 215250"/>
              <a:gd name="connsiteX19" fmla="*/ 0 w 225750"/>
              <a:gd name="connsiteY19" fmla="*/ 215250 h 215250"/>
              <a:gd name="connsiteX20" fmla="*/ 225750 w 225750"/>
              <a:gd name="connsiteY20" fmla="*/ 215250 h 215250"/>
              <a:gd name="connsiteX21" fmla="*/ 225750 w 225750"/>
              <a:gd name="connsiteY21" fmla="*/ 173801 h 21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5750" h="215250">
                <a:moveTo>
                  <a:pt x="216458" y="166451"/>
                </a:moveTo>
                <a:cubicBezTo>
                  <a:pt x="214428" y="164555"/>
                  <a:pt x="212270" y="162801"/>
                  <a:pt x="210000" y="161201"/>
                </a:cubicBezTo>
                <a:lnTo>
                  <a:pt x="210000" y="130463"/>
                </a:lnTo>
                <a:cubicBezTo>
                  <a:pt x="218895" y="127384"/>
                  <a:pt x="224748" y="118870"/>
                  <a:pt x="224438" y="109463"/>
                </a:cubicBezTo>
                <a:cubicBezTo>
                  <a:pt x="224438" y="96338"/>
                  <a:pt x="209003" y="66990"/>
                  <a:pt x="204750" y="66990"/>
                </a:cubicBezTo>
                <a:cubicBezTo>
                  <a:pt x="200498" y="66990"/>
                  <a:pt x="185063" y="96443"/>
                  <a:pt x="185063" y="109463"/>
                </a:cubicBezTo>
                <a:cubicBezTo>
                  <a:pt x="184752" y="118870"/>
                  <a:pt x="190605" y="127384"/>
                  <a:pt x="199500" y="130463"/>
                </a:cubicBezTo>
                <a:lnTo>
                  <a:pt x="199500" y="155085"/>
                </a:lnTo>
                <a:cubicBezTo>
                  <a:pt x="189562" y="150324"/>
                  <a:pt x="178929" y="147178"/>
                  <a:pt x="168000" y="145766"/>
                </a:cubicBezTo>
                <a:lnTo>
                  <a:pt x="168000" y="93870"/>
                </a:lnTo>
                <a:cubicBezTo>
                  <a:pt x="180180" y="91245"/>
                  <a:pt x="189368" y="78908"/>
                  <a:pt x="189368" y="61714"/>
                </a:cubicBezTo>
                <a:cubicBezTo>
                  <a:pt x="189368" y="42131"/>
                  <a:pt x="169129" y="0"/>
                  <a:pt x="162750" y="0"/>
                </a:cubicBezTo>
                <a:cubicBezTo>
                  <a:pt x="156371" y="0"/>
                  <a:pt x="136133" y="42131"/>
                  <a:pt x="136133" y="61714"/>
                </a:cubicBezTo>
                <a:cubicBezTo>
                  <a:pt x="136133" y="78908"/>
                  <a:pt x="145320" y="91140"/>
                  <a:pt x="157500" y="93870"/>
                </a:cubicBezTo>
                <a:lnTo>
                  <a:pt x="157500" y="144821"/>
                </a:lnTo>
                <a:cubicBezTo>
                  <a:pt x="155715" y="144821"/>
                  <a:pt x="153930" y="144690"/>
                  <a:pt x="152250" y="144690"/>
                </a:cubicBezTo>
                <a:cubicBezTo>
                  <a:pt x="127628" y="144690"/>
                  <a:pt x="104843" y="152014"/>
                  <a:pt x="89880" y="164719"/>
                </a:cubicBezTo>
                <a:cubicBezTo>
                  <a:pt x="89618" y="164903"/>
                  <a:pt x="66544" y="182831"/>
                  <a:pt x="20291" y="186427"/>
                </a:cubicBezTo>
                <a:lnTo>
                  <a:pt x="0" y="186375"/>
                </a:lnTo>
                <a:lnTo>
                  <a:pt x="0" y="215250"/>
                </a:lnTo>
                <a:lnTo>
                  <a:pt x="225750" y="215250"/>
                </a:lnTo>
                <a:lnTo>
                  <a:pt x="225750" y="173801"/>
                </a:lnTo>
                <a:close/>
              </a:path>
            </a:pathLst>
          </a:custGeom>
          <a:solidFill>
            <a:srgbClr val="000000"/>
          </a:solidFill>
          <a:ln w="2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8" name="Suorakulmio: Pyöristetyt kulmat 57">
            <a:extLst>
              <a:ext uri="{FF2B5EF4-FFF2-40B4-BE49-F238E27FC236}">
                <a16:creationId xmlns:a16="http://schemas.microsoft.com/office/drawing/2014/main" id="{881ABBDB-FE33-99A6-5F11-D0D0FF31D69B}"/>
              </a:ext>
            </a:extLst>
          </p:cNvPr>
          <p:cNvSpPr/>
          <p:nvPr/>
        </p:nvSpPr>
        <p:spPr>
          <a:xfrm>
            <a:off x="1086042" y="5497056"/>
            <a:ext cx="782576" cy="22112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9" name="Suorakulmio: Pyöristetyt kulmat 58">
            <a:extLst>
              <a:ext uri="{FF2B5EF4-FFF2-40B4-BE49-F238E27FC236}">
                <a16:creationId xmlns:a16="http://schemas.microsoft.com/office/drawing/2014/main" id="{3389F5C3-A224-3F8B-09A5-C716545914BF}"/>
              </a:ext>
            </a:extLst>
          </p:cNvPr>
          <p:cNvSpPr/>
          <p:nvPr/>
        </p:nvSpPr>
        <p:spPr>
          <a:xfrm>
            <a:off x="1086041" y="4735111"/>
            <a:ext cx="537563" cy="20866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0" name="Suorakulmio: Pyöristetyt kulmat 59">
            <a:extLst>
              <a:ext uri="{FF2B5EF4-FFF2-40B4-BE49-F238E27FC236}">
                <a16:creationId xmlns:a16="http://schemas.microsoft.com/office/drawing/2014/main" id="{6B4E7B25-14C3-1002-F85C-519249B1B950}"/>
              </a:ext>
            </a:extLst>
          </p:cNvPr>
          <p:cNvSpPr/>
          <p:nvPr/>
        </p:nvSpPr>
        <p:spPr>
          <a:xfrm>
            <a:off x="1123196" y="3169164"/>
            <a:ext cx="782576" cy="22112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1" name="Nuoli: Viisikulmio 60">
            <a:extLst>
              <a:ext uri="{FF2B5EF4-FFF2-40B4-BE49-F238E27FC236}">
                <a16:creationId xmlns:a16="http://schemas.microsoft.com/office/drawing/2014/main" id="{72E9D0B1-071F-8EBA-A7CB-66363843E8E7}"/>
              </a:ext>
            </a:extLst>
          </p:cNvPr>
          <p:cNvSpPr/>
          <p:nvPr/>
        </p:nvSpPr>
        <p:spPr>
          <a:xfrm>
            <a:off x="6096000" y="1403243"/>
            <a:ext cx="2461098" cy="379379"/>
          </a:xfrm>
          <a:prstGeom prst="homePlate">
            <a:avLst/>
          </a:prstGeom>
          <a:noFill/>
          <a:ln w="317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ASENNUS</a:t>
            </a:r>
          </a:p>
        </p:txBody>
      </p:sp>
      <p:sp>
        <p:nvSpPr>
          <p:cNvPr id="62" name="Nuoli: Viisikulmio 61">
            <a:extLst>
              <a:ext uri="{FF2B5EF4-FFF2-40B4-BE49-F238E27FC236}">
                <a16:creationId xmlns:a16="http://schemas.microsoft.com/office/drawing/2014/main" id="{2105EB7A-D886-A873-8DE4-97ACA3259F87}"/>
              </a:ext>
            </a:extLst>
          </p:cNvPr>
          <p:cNvSpPr/>
          <p:nvPr/>
        </p:nvSpPr>
        <p:spPr>
          <a:xfrm>
            <a:off x="342903" y="1403243"/>
            <a:ext cx="2461098" cy="379379"/>
          </a:xfrm>
          <a:prstGeom prst="homePlate">
            <a:avLst/>
          </a:prstGeom>
          <a:noFill/>
          <a:ln w="317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SUUNNITTELU</a:t>
            </a:r>
          </a:p>
        </p:txBody>
      </p:sp>
    </p:spTree>
    <p:extLst>
      <p:ext uri="{BB962C8B-B14F-4D97-AF65-F5344CB8AC3E}">
        <p14:creationId xmlns:p14="http://schemas.microsoft.com/office/powerpoint/2010/main" val="32797769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15B3-2FC0-5BC6-F582-081F82747560}"/>
            </a:ext>
          </a:extLst>
        </p:cNvPr>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5204071E-AF1E-A102-0567-612B74849B6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48B93C-268E-4D94-8C5C-A1E3B3F50EAA}"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Alatunnisteen paikkamerkki 2">
            <a:extLst>
              <a:ext uri="{FF2B5EF4-FFF2-40B4-BE49-F238E27FC236}">
                <a16:creationId xmlns:a16="http://schemas.microsoft.com/office/drawing/2014/main" id="{705B689D-4C44-C2BB-D43A-77E1A3BC14A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3A657CC8-CD5A-DCC4-F366-0ED6ACD2A1B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5" name="Otsikko 4">
            <a:extLst>
              <a:ext uri="{FF2B5EF4-FFF2-40B4-BE49-F238E27FC236}">
                <a16:creationId xmlns:a16="http://schemas.microsoft.com/office/drawing/2014/main" id="{459F1486-577E-0D39-EA4B-AC68F56DE4F1}"/>
              </a:ext>
            </a:extLst>
          </p:cNvPr>
          <p:cNvSpPr>
            <a:spLocks noGrp="1"/>
          </p:cNvSpPr>
          <p:nvPr>
            <p:ph type="ctrTitle"/>
          </p:nvPr>
        </p:nvSpPr>
        <p:spPr>
          <a:xfrm>
            <a:off x="1200150" y="521144"/>
            <a:ext cx="9792394" cy="1656457"/>
          </a:xfrm>
        </p:spPr>
        <p:txBody>
          <a:bodyPr/>
          <a:lstStyle/>
          <a:p>
            <a:r>
              <a:rPr lang="fi-FI"/>
              <a:t>Sisällys</a:t>
            </a:r>
          </a:p>
        </p:txBody>
      </p:sp>
      <p:sp>
        <p:nvSpPr>
          <p:cNvPr id="7" name="Tekstiruutu 6">
            <a:extLst>
              <a:ext uri="{FF2B5EF4-FFF2-40B4-BE49-F238E27FC236}">
                <a16:creationId xmlns:a16="http://schemas.microsoft.com/office/drawing/2014/main" id="{8569AD37-5A17-12E9-B7B2-BB09DD3B2F15}"/>
              </a:ext>
            </a:extLst>
          </p:cNvPr>
          <p:cNvSpPr txBox="1"/>
          <p:nvPr/>
        </p:nvSpPr>
        <p:spPr>
          <a:xfrm>
            <a:off x="1131714" y="1658319"/>
            <a:ext cx="10694525" cy="4231479"/>
          </a:xfrm>
          <a:prstGeom prst="rect">
            <a:avLst/>
          </a:prstGeom>
          <a:noFill/>
        </p:spPr>
        <p:txBody>
          <a:bodyPr wrap="square" rtlCol="0">
            <a:spAutoFit/>
          </a:bodyPr>
          <a:lstStyle/>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Motivaatio</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Tausta</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Rakennustuotteiden toimitusketju strategiat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T-Malli</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Esiselvitys ETO toimitusketjun nykytilasta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Kehityshankkeen organisoituminen</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Työn tavoite</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Road-</a:t>
            </a:r>
            <a:r>
              <a:rPr kumimoji="0" lang="fi-FI" sz="2800" b="0" i="0" u="none" strike="noStrike" kern="1200" cap="none" spc="0" normalizeH="0" baseline="0" noProof="0" dirty="0" err="1">
                <a:ln>
                  <a:noFill/>
                </a:ln>
                <a:solidFill>
                  <a:schemeClr val="tx1">
                    <a:lumMod val="50000"/>
                    <a:lumOff val="50000"/>
                  </a:schemeClr>
                </a:solidFill>
                <a:effectLst/>
                <a:uLnTx/>
                <a:uFillTx/>
                <a:latin typeface="Avenir Next LT Pro"/>
                <a:ea typeface="+mn-ea"/>
                <a:cs typeface="+mn-cs"/>
              </a:rPr>
              <a:t>map</a:t>
            </a:r>
            <a:endPar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endParaRP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Tietoarkkitehtuuri kuva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Tehtävät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Vakiointi-työryhmä</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Rajapinta-työryhmä</a:t>
            </a:r>
          </a:p>
        </p:txBody>
      </p:sp>
    </p:spTree>
    <p:extLst>
      <p:ext uri="{BB962C8B-B14F-4D97-AF65-F5344CB8AC3E}">
        <p14:creationId xmlns:p14="http://schemas.microsoft.com/office/powerpoint/2010/main" val="343772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
                                            <p:txEl>
                                              <p:pRg st="6" end="6"/>
                                            </p:txEl>
                                          </p:spTgt>
                                        </p:tgtEl>
                                        <p:attrNameLst>
                                          <p:attrName>style.color</p:attrName>
                                        </p:attrNameLst>
                                      </p:cBhvr>
                                      <p:to>
                                        <a:srgbClr val="7F7F7F"/>
                                      </p:to>
                                    </p:animClr>
                                  </p:childTnLst>
                                </p:cTn>
                              </p:par>
                              <p:par>
                                <p:cTn id="7" presetID="3" presetClass="emph" presetSubtype="2" fill="hold" nodeType="withEffect">
                                  <p:stCondLst>
                                    <p:cond delay="0"/>
                                  </p:stCondLst>
                                  <p:childTnLst>
                                    <p:animClr clrSpc="rgb" dir="cw">
                                      <p:cBhvr override="childStyle">
                                        <p:cTn id="8" dur="2000" fill="hold"/>
                                        <p:tgtEl>
                                          <p:spTgt spid="7">
                                            <p:txEl>
                                              <p:pRg st="7" end="7"/>
                                            </p:txEl>
                                          </p:spTgt>
                                        </p:tgtEl>
                                        <p:attrNameLst>
                                          <p:attrName>style.color</p:attrName>
                                        </p:attrNameLst>
                                      </p:cBhvr>
                                      <p:to>
                                        <a:srgbClr val="7F7F7F"/>
                                      </p:to>
                                    </p:animClr>
                                  </p:childTnLst>
                                </p:cTn>
                              </p:par>
                              <p:par>
                                <p:cTn id="9" presetID="3" presetClass="emph" presetSubtype="2" fill="hold" nodeType="withEffect">
                                  <p:stCondLst>
                                    <p:cond delay="0"/>
                                  </p:stCondLst>
                                  <p:childTnLst>
                                    <p:animClr clrSpc="rgb" dir="cw">
                                      <p:cBhvr override="childStyle">
                                        <p:cTn id="10" dur="2000" fill="hold"/>
                                        <p:tgtEl>
                                          <p:spTgt spid="7">
                                            <p:txEl>
                                              <p:pRg st="8" end="8"/>
                                            </p:txEl>
                                          </p:spTgt>
                                        </p:tgtEl>
                                        <p:attrNameLst>
                                          <p:attrName>style.color</p:attrName>
                                        </p:attrNameLst>
                                      </p:cBhvr>
                                      <p:to>
                                        <a:srgbClr val="7F7F7F"/>
                                      </p:to>
                                    </p:animClr>
                                  </p:childTnLst>
                                </p:cTn>
                              </p:par>
                              <p:par>
                                <p:cTn id="11" presetID="3" presetClass="emph" presetSubtype="2" fill="hold" nodeType="withEffect">
                                  <p:stCondLst>
                                    <p:cond delay="0"/>
                                  </p:stCondLst>
                                  <p:childTnLst>
                                    <p:animClr clrSpc="rgb" dir="cw">
                                      <p:cBhvr override="childStyle">
                                        <p:cTn id="12" dur="2000" fill="hold"/>
                                        <p:tgtEl>
                                          <p:spTgt spid="7">
                                            <p:txEl>
                                              <p:pRg st="9" end="9"/>
                                            </p:txEl>
                                          </p:spTgt>
                                        </p:tgtEl>
                                        <p:attrNameLst>
                                          <p:attrName>style.color</p:attrName>
                                        </p:attrNameLst>
                                      </p:cBhvr>
                                      <p:to>
                                        <a:srgbClr val="7F7F7F"/>
                                      </p:to>
                                    </p:animClr>
                                  </p:childTnLst>
                                </p:cTn>
                              </p:par>
                              <p:par>
                                <p:cTn id="13" presetID="3" presetClass="emph" presetSubtype="2" fill="hold" nodeType="withEffect">
                                  <p:stCondLst>
                                    <p:cond delay="0"/>
                                  </p:stCondLst>
                                  <p:childTnLst>
                                    <p:animClr clrSpc="rgb" dir="cw">
                                      <p:cBhvr override="childStyle">
                                        <p:cTn id="14" dur="2000" fill="hold"/>
                                        <p:tgtEl>
                                          <p:spTgt spid="7">
                                            <p:txEl>
                                              <p:pRg st="10" end="10"/>
                                            </p:txEl>
                                          </p:spTgt>
                                        </p:tgtEl>
                                        <p:attrNameLst>
                                          <p:attrName>style.color</p:attrName>
                                        </p:attrNameLst>
                                      </p:cBhvr>
                                      <p:to>
                                        <a:srgbClr val="7F7F7F"/>
                                      </p:to>
                                    </p:animClr>
                                  </p:childTnLst>
                                </p:cTn>
                              </p:par>
                              <p:par>
                                <p:cTn id="15" presetID="3" presetClass="emph" presetSubtype="2" fill="hold" nodeType="withEffect">
                                  <p:stCondLst>
                                    <p:cond delay="0"/>
                                  </p:stCondLst>
                                  <p:childTnLst>
                                    <p:animClr clrSpc="rgb" dir="cw">
                                      <p:cBhvr override="childStyle">
                                        <p:cTn id="16" dur="2000" fill="hold"/>
                                        <p:tgtEl>
                                          <p:spTgt spid="7">
                                            <p:txEl>
                                              <p:pRg st="11" end="11"/>
                                            </p:txEl>
                                          </p:spTgt>
                                        </p:tgtEl>
                                        <p:attrNameLst>
                                          <p:attrName>style.color</p:attrName>
                                        </p:attrNameLst>
                                      </p:cBhvr>
                                      <p:to>
                                        <a:srgbClr val="7F7F7F"/>
                                      </p:to>
                                    </p:animClr>
                                  </p:childTnLst>
                                </p:cTn>
                              </p:par>
                              <p:par>
                                <p:cTn id="17" presetID="3" presetClass="emph" presetSubtype="2" fill="hold" nodeType="withEffect">
                                  <p:stCondLst>
                                    <p:cond delay="0"/>
                                  </p:stCondLst>
                                  <p:childTnLst>
                                    <p:animClr clrSpc="rgb" dir="cw">
                                      <p:cBhvr override="childStyle">
                                        <p:cTn id="18" dur="2000" fill="hold"/>
                                        <p:tgtEl>
                                          <p:spTgt spid="7">
                                            <p:txEl>
                                              <p:pRg st="0" end="0"/>
                                            </p:txEl>
                                          </p:spTgt>
                                        </p:tgtEl>
                                        <p:attrNameLst>
                                          <p:attrName>style.color</p:attrName>
                                        </p:attrNameLst>
                                      </p:cBhvr>
                                      <p:to>
                                        <a:srgbClr val="7F7F7F"/>
                                      </p:to>
                                    </p:animClr>
                                  </p:childTnLst>
                                </p:cTn>
                              </p:par>
                              <p:par>
                                <p:cTn id="19" presetID="3" presetClass="emph" presetSubtype="2" fill="hold" nodeType="withEffect">
                                  <p:stCondLst>
                                    <p:cond delay="0"/>
                                  </p:stCondLst>
                                  <p:childTnLst>
                                    <p:animClr clrSpc="rgb" dir="cw">
                                      <p:cBhvr override="childStyle">
                                        <p:cTn id="20" dur="2000" fill="hold"/>
                                        <p:tgtEl>
                                          <p:spTgt spid="7">
                                            <p:txEl>
                                              <p:pRg st="1" end="1"/>
                                            </p:txEl>
                                          </p:spTgt>
                                        </p:tgtEl>
                                        <p:attrNameLst>
                                          <p:attrName>style.color</p:attrName>
                                        </p:attrNameLst>
                                      </p:cBhvr>
                                      <p:to>
                                        <a:srgbClr val="7F7F7F"/>
                                      </p:to>
                                    </p:animClr>
                                  </p:childTnLst>
                                </p:cTn>
                              </p:par>
                              <p:par>
                                <p:cTn id="21" presetID="3" presetClass="emph" presetSubtype="2" fill="hold" nodeType="withEffect">
                                  <p:stCondLst>
                                    <p:cond delay="0"/>
                                  </p:stCondLst>
                                  <p:childTnLst>
                                    <p:animClr clrSpc="rgb" dir="cw">
                                      <p:cBhvr override="childStyle">
                                        <p:cTn id="22" dur="2000" fill="hold"/>
                                        <p:tgtEl>
                                          <p:spTgt spid="7">
                                            <p:txEl>
                                              <p:pRg st="2" end="2"/>
                                            </p:txEl>
                                          </p:spTgt>
                                        </p:tgtEl>
                                        <p:attrNameLst>
                                          <p:attrName>style.color</p:attrName>
                                        </p:attrNameLst>
                                      </p:cBhvr>
                                      <p:to>
                                        <a:srgbClr val="7F7F7F"/>
                                      </p:to>
                                    </p:animClr>
                                  </p:childTnLst>
                                </p:cTn>
                              </p:par>
                              <p:par>
                                <p:cTn id="23" presetID="3" presetClass="emph" presetSubtype="2" fill="hold" nodeType="withEffect">
                                  <p:stCondLst>
                                    <p:cond delay="0"/>
                                  </p:stCondLst>
                                  <p:childTnLst>
                                    <p:animClr clrSpc="rgb" dir="cw">
                                      <p:cBhvr override="childStyle">
                                        <p:cTn id="24" dur="2000" fill="hold"/>
                                        <p:tgtEl>
                                          <p:spTgt spid="7">
                                            <p:txEl>
                                              <p:pRg st="3" end="3"/>
                                            </p:txEl>
                                          </p:spTgt>
                                        </p:tgtEl>
                                        <p:attrNameLst>
                                          <p:attrName>style.color</p:attrName>
                                        </p:attrNameLst>
                                      </p:cBhvr>
                                      <p:to>
                                        <a:srgbClr val="7F7F7F"/>
                                      </p:to>
                                    </p:animClr>
                                  </p:childTnLst>
                                </p:cTn>
                              </p:par>
                              <p:par>
                                <p:cTn id="25" presetID="3" presetClass="emph" presetSubtype="2" fill="hold" nodeType="withEffect">
                                  <p:stCondLst>
                                    <p:cond delay="0"/>
                                  </p:stCondLst>
                                  <p:childTnLst>
                                    <p:animClr clrSpc="rgb" dir="cw">
                                      <p:cBhvr override="childStyle">
                                        <p:cTn id="26" dur="2000" fill="hold"/>
                                        <p:tgtEl>
                                          <p:spTgt spid="7">
                                            <p:txEl>
                                              <p:pRg st="4" end="4"/>
                                            </p:txEl>
                                          </p:spTgt>
                                        </p:tgtEl>
                                        <p:attrNameLst>
                                          <p:attrName>style.color</p:attrName>
                                        </p:attrNameLst>
                                      </p:cBhvr>
                                      <p:to>
                                        <a:srgbClr val="7F7F7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FF9F463F-BBE4-FC48-E5F2-178034ABE134}"/>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261A9E9B-9C23-C273-32A2-108B02C029F5}"/>
              </a:ext>
            </a:extLst>
          </p:cNvPr>
          <p:cNvSpPr>
            <a:spLocks noGrp="1"/>
          </p:cNvSpPr>
          <p:nvPr>
            <p:ph type="title"/>
          </p:nvPr>
        </p:nvSpPr>
        <p:spPr>
          <a:xfrm>
            <a:off x="407987" y="333376"/>
            <a:ext cx="5243179" cy="1010862"/>
          </a:xfrm>
        </p:spPr>
        <p:txBody>
          <a:bodyPr/>
          <a:lstStyle/>
          <a:p>
            <a:r>
              <a:rPr lang="en-US" sz="2800" err="1"/>
              <a:t>Kehityshankkeen</a:t>
            </a:r>
            <a:r>
              <a:rPr lang="en-US" sz="2800"/>
              <a:t> </a:t>
            </a:r>
            <a:r>
              <a:rPr lang="en-US" sz="2800" err="1"/>
              <a:t>organisoituminen</a:t>
            </a:r>
            <a:endParaRPr lang="en-US" sz="2800"/>
          </a:p>
        </p:txBody>
      </p:sp>
      <p:sp>
        <p:nvSpPr>
          <p:cNvPr id="6" name="Dian numeron paikkamerkki 5">
            <a:extLst>
              <a:ext uri="{FF2B5EF4-FFF2-40B4-BE49-F238E27FC236}">
                <a16:creationId xmlns:a16="http://schemas.microsoft.com/office/drawing/2014/main" id="{6191BDB3-EAEE-9AC5-485E-CD366BE377A4}"/>
              </a:ext>
            </a:extLst>
          </p:cNvPr>
          <p:cNvSpPr>
            <a:spLocks noGrp="1"/>
          </p:cNvSpPr>
          <p:nvPr>
            <p:ph type="sldNum" sz="quarter" idx="12"/>
          </p:nvPr>
        </p:nvSpPr>
        <p:spPr>
          <a:xfrm>
            <a:off x="407988" y="6381328"/>
            <a:ext cx="339359" cy="4571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cxnSp>
        <p:nvCxnSpPr>
          <p:cNvPr id="21" name="Suora nuoliyhdysviiva 20">
            <a:extLst>
              <a:ext uri="{FF2B5EF4-FFF2-40B4-BE49-F238E27FC236}">
                <a16:creationId xmlns:a16="http://schemas.microsoft.com/office/drawing/2014/main" id="{EF969102-666E-DAF5-D71A-CE29E60FA108}"/>
              </a:ext>
            </a:extLst>
          </p:cNvPr>
          <p:cNvCxnSpPr>
            <a:cxnSpLocks/>
          </p:cNvCxnSpPr>
          <p:nvPr/>
        </p:nvCxnSpPr>
        <p:spPr>
          <a:xfrm flipV="1">
            <a:off x="6068630" y="3388255"/>
            <a:ext cx="181731" cy="2307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6E724A3B-875B-0B73-D288-1BBC49DC7F87}"/>
              </a:ext>
            </a:extLst>
          </p:cNvPr>
          <p:cNvCxnSpPr>
            <a:cxnSpLocks/>
          </p:cNvCxnSpPr>
          <p:nvPr/>
        </p:nvCxnSpPr>
        <p:spPr>
          <a:xfrm>
            <a:off x="6019909" y="4297143"/>
            <a:ext cx="216000"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945F83F2-DE31-538F-E40E-7112E7FA611B}"/>
              </a:ext>
            </a:extLst>
          </p:cNvPr>
          <p:cNvCxnSpPr>
            <a:cxnSpLocks/>
          </p:cNvCxnSpPr>
          <p:nvPr/>
        </p:nvCxnSpPr>
        <p:spPr>
          <a:xfrm>
            <a:off x="6081607" y="5639370"/>
            <a:ext cx="166536" cy="2418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uora nuoliyhdysviiva 23">
            <a:extLst>
              <a:ext uri="{FF2B5EF4-FFF2-40B4-BE49-F238E27FC236}">
                <a16:creationId xmlns:a16="http://schemas.microsoft.com/office/drawing/2014/main" id="{BD5A4E18-1D97-410D-7862-40315AB64CC6}"/>
              </a:ext>
            </a:extLst>
          </p:cNvPr>
          <p:cNvCxnSpPr>
            <a:cxnSpLocks/>
          </p:cNvCxnSpPr>
          <p:nvPr/>
        </p:nvCxnSpPr>
        <p:spPr>
          <a:xfrm>
            <a:off x="6038197" y="5144468"/>
            <a:ext cx="216000"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Sisällön paikkamerkki 1">
            <a:extLst>
              <a:ext uri="{FF2B5EF4-FFF2-40B4-BE49-F238E27FC236}">
                <a16:creationId xmlns:a16="http://schemas.microsoft.com/office/drawing/2014/main" id="{9C213BB6-F94F-06CA-F343-FE5C108A26EB}"/>
              </a:ext>
            </a:extLst>
          </p:cNvPr>
          <p:cNvSpPr>
            <a:spLocks noGrp="1"/>
          </p:cNvSpPr>
          <p:nvPr>
            <p:ph sz="half" idx="1"/>
          </p:nvPr>
        </p:nvSpPr>
        <p:spPr>
          <a:xfrm>
            <a:off x="407988" y="1311107"/>
            <a:ext cx="5011454" cy="4781718"/>
          </a:xfrm>
        </p:spPr>
        <p:txBody>
          <a:bodyPr/>
          <a:lstStyle/>
          <a:p>
            <a:pPr marL="0" indent="0">
              <a:spcAft>
                <a:spcPts val="1200"/>
              </a:spcAft>
              <a:buNone/>
            </a:pPr>
            <a:r>
              <a:rPr lang="fi-FI"/>
              <a:t>Rakennusteollisuus RT koordinoi rakennusalan tuotetiedon ja toimitusketjun digitalisointihanketta. Ohjausryhmä ohjaa kehitystä ja sen kokoonpano vaihtelee toimitusketjutyöryhmien mukaan.</a:t>
            </a:r>
          </a:p>
          <a:p>
            <a:pPr marL="0" indent="0">
              <a:spcAft>
                <a:spcPts val="1200"/>
              </a:spcAft>
              <a:buNone/>
            </a:pPr>
            <a:r>
              <a:rPr lang="fi-FI"/>
              <a:t>Kehitystyö tapahtuu toimitusketjutyöryhmissä, jotka on jaettu tuotantomuotojen </a:t>
            </a:r>
            <a:r>
              <a:rPr lang="fi-FI" b="1"/>
              <a:t>(MTS, ATO, MTO, ETO) </a:t>
            </a:r>
            <a:r>
              <a:rPr lang="fi-FI"/>
              <a:t>mukaan.</a:t>
            </a:r>
          </a:p>
          <a:p>
            <a:pPr marL="0" indent="0">
              <a:buNone/>
            </a:pPr>
            <a:r>
              <a:rPr lang="fi-FI"/>
              <a:t>Työryhmissä toimivat rakennusalan yritykset, toimitusketjun asiantuntijat sekä akateemiset ja julkisen sektorin toimijat. Hankkeen tavoitteena on yhtenäinen ja digitaalinen tiedonhallinta, joka parantaa toimitusketjujen tehokkuutta ja läpinäkyvyyttä.</a:t>
            </a:r>
          </a:p>
        </p:txBody>
      </p:sp>
      <p:grpSp>
        <p:nvGrpSpPr>
          <p:cNvPr id="3" name="Ryhmä 2">
            <a:extLst>
              <a:ext uri="{FF2B5EF4-FFF2-40B4-BE49-F238E27FC236}">
                <a16:creationId xmlns:a16="http://schemas.microsoft.com/office/drawing/2014/main" id="{957AFBBB-A05F-185A-F64A-04D8D77A924A}"/>
              </a:ext>
            </a:extLst>
          </p:cNvPr>
          <p:cNvGrpSpPr/>
          <p:nvPr/>
        </p:nvGrpSpPr>
        <p:grpSpPr>
          <a:xfrm>
            <a:off x="5651166" y="389844"/>
            <a:ext cx="6344401" cy="5989376"/>
            <a:chOff x="5651166" y="389844"/>
            <a:chExt cx="6344401" cy="5989376"/>
          </a:xfrm>
        </p:grpSpPr>
        <p:sp>
          <p:nvSpPr>
            <p:cNvPr id="5" name="Tekstiruutu 4">
              <a:extLst>
                <a:ext uri="{FF2B5EF4-FFF2-40B4-BE49-F238E27FC236}">
                  <a16:creationId xmlns:a16="http://schemas.microsoft.com/office/drawing/2014/main" id="{55E7826A-A33A-81AB-8B1C-41FF01D5FBC2}"/>
                </a:ext>
              </a:extLst>
            </p:cNvPr>
            <p:cNvSpPr txBox="1"/>
            <p:nvPr/>
          </p:nvSpPr>
          <p:spPr>
            <a:xfrm>
              <a:off x="7119480" y="1311107"/>
              <a:ext cx="4093028" cy="460799"/>
            </a:xfrm>
            <a:prstGeom prst="rect">
              <a:avLst/>
            </a:prstGeom>
            <a:solidFill>
              <a:schemeClr val="bg1"/>
            </a:solidFill>
            <a:ln w="50800">
              <a:solidFill>
                <a:srgbClr val="4472C4"/>
              </a:solidFill>
            </a:ln>
          </p:spPr>
          <p:txBody>
            <a:bodyPr wrap="square" tIns="144000" bIns="108000" rtlCol="0">
              <a:spAutoFit/>
            </a:bodyPr>
            <a:lstStyle/>
            <a:p>
              <a:pPr marL="0" marR="0" lvl="0" indent="0" algn="ctr" defTabSz="914400" rtl="0" eaLnBrk="1" fontAlgn="auto" latinLnBrk="0" hangingPunct="1">
                <a:lnSpc>
                  <a:spcPct val="70000"/>
                </a:lnSpc>
                <a:spcBef>
                  <a:spcPts val="1200"/>
                </a:spcBef>
                <a:spcAft>
                  <a:spcPts val="1200"/>
                </a:spcAft>
                <a:buClrTx/>
                <a:buSzTx/>
                <a:buFontTx/>
                <a:buNone/>
                <a:tabLst/>
                <a:defRPr/>
              </a:pPr>
              <a:r>
                <a:rPr kumimoji="0" lang="fi-FI" sz="1800" b="1" i="0" u="none" strike="noStrike" kern="0" cap="none" spc="0" normalizeH="0" baseline="0" noProof="0">
                  <a:ln>
                    <a:noFill/>
                  </a:ln>
                  <a:solidFill>
                    <a:prstClr val="black"/>
                  </a:solidFill>
                  <a:effectLst/>
                  <a:uLnTx/>
                  <a:uFillTx/>
                  <a:latin typeface="Calibri" panose="020F0502020204030204"/>
                  <a:ea typeface="+mn-ea"/>
                  <a:cs typeface="+mn-cs"/>
                </a:rPr>
                <a:t>OHJAUSRYHMÄ</a:t>
              </a:r>
            </a:p>
          </p:txBody>
        </p:sp>
        <p:sp>
          <p:nvSpPr>
            <p:cNvPr id="7" name="Tekstiruutu 31">
              <a:extLst>
                <a:ext uri="{FF2B5EF4-FFF2-40B4-BE49-F238E27FC236}">
                  <a16:creationId xmlns:a16="http://schemas.microsoft.com/office/drawing/2014/main" id="{A72557A5-2FF5-D22E-A8E8-53C6BF4CE6D4}"/>
                </a:ext>
              </a:extLst>
            </p:cNvPr>
            <p:cNvSpPr txBox="1"/>
            <p:nvPr/>
          </p:nvSpPr>
          <p:spPr>
            <a:xfrm flipH="1">
              <a:off x="8010000" y="1351358"/>
              <a:ext cx="267381" cy="303411"/>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kstiruutu 7">
              <a:extLst>
                <a:ext uri="{FF2B5EF4-FFF2-40B4-BE49-F238E27FC236}">
                  <a16:creationId xmlns:a16="http://schemas.microsoft.com/office/drawing/2014/main" id="{D75158BE-5CA9-CC7E-863C-6DC744154046}"/>
                </a:ext>
              </a:extLst>
            </p:cNvPr>
            <p:cNvSpPr txBox="1"/>
            <p:nvPr/>
          </p:nvSpPr>
          <p:spPr>
            <a:xfrm>
              <a:off x="6325925" y="2011555"/>
              <a:ext cx="2483744" cy="464793"/>
            </a:xfrm>
            <a:prstGeom prst="rect">
              <a:avLst/>
            </a:prstGeom>
            <a:solidFill>
              <a:schemeClr val="bg1">
                <a:lumMod val="95000"/>
              </a:schemeClr>
            </a:solidFill>
            <a:ln w="28575">
              <a:solidFill>
                <a:schemeClr val="bg1">
                  <a:lumMod val="65000"/>
                </a:schemeClr>
              </a:solidFill>
              <a:prstDash val="sysDash"/>
            </a:ln>
          </p:spPr>
          <p:txBody>
            <a:bodyPr wrap="square" tIns="72000" bIns="3600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6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Tiedon vakiointi ja Teknologia-ryhmä</a:t>
              </a:r>
            </a:p>
          </p:txBody>
        </p:sp>
        <p:sp>
          <p:nvSpPr>
            <p:cNvPr id="9" name="Tekstiruutu 8">
              <a:extLst>
                <a:ext uri="{FF2B5EF4-FFF2-40B4-BE49-F238E27FC236}">
                  <a16:creationId xmlns:a16="http://schemas.microsoft.com/office/drawing/2014/main" id="{BB1C418B-8BAA-E0C1-842C-A810B5199950}"/>
                </a:ext>
              </a:extLst>
            </p:cNvPr>
            <p:cNvSpPr txBox="1"/>
            <p:nvPr/>
          </p:nvSpPr>
          <p:spPr>
            <a:xfrm>
              <a:off x="6325925" y="5727837"/>
              <a:ext cx="2484000" cy="651383"/>
            </a:xfrm>
            <a:prstGeom prst="rect">
              <a:avLst/>
            </a:prstGeom>
            <a:solidFill>
              <a:schemeClr val="bg1"/>
            </a:solidFill>
            <a:ln w="57150">
              <a:solidFill>
                <a:srgbClr val="FF505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TKT-ryhmä: BETK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Tilauksesta suunniteltavat tuotteet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r>
                <a:rPr kumimoji="0" lang="fi-FI" sz="1200" b="0" i="0" u="none" strike="noStrike" kern="0" cap="none" spc="0" normalizeH="0" baseline="0" noProof="0" err="1">
                  <a:ln>
                    <a:noFill/>
                  </a:ln>
                  <a:solidFill>
                    <a:prstClr val="black"/>
                  </a:solidFill>
                  <a:effectLst/>
                  <a:uLnTx/>
                  <a:uFillTx/>
                  <a:latin typeface="Calibri" panose="020F0502020204030204"/>
                  <a:ea typeface="+mn-ea"/>
                  <a:cs typeface="+mn-cs"/>
                </a:rPr>
                <a:t>Engineer</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-To-Order, ETO)</a:t>
              </a:r>
            </a:p>
          </p:txBody>
        </p:sp>
        <p:sp>
          <p:nvSpPr>
            <p:cNvPr id="10" name="Tekstiruutu 9">
              <a:extLst>
                <a:ext uri="{FF2B5EF4-FFF2-40B4-BE49-F238E27FC236}">
                  <a16:creationId xmlns:a16="http://schemas.microsoft.com/office/drawing/2014/main" id="{667608B3-EE3E-C9F3-4FB9-40CB60AB92FF}"/>
                </a:ext>
              </a:extLst>
            </p:cNvPr>
            <p:cNvSpPr txBox="1"/>
            <p:nvPr/>
          </p:nvSpPr>
          <p:spPr>
            <a:xfrm>
              <a:off x="6325925" y="3026211"/>
              <a:ext cx="2484000" cy="648000"/>
            </a:xfrm>
            <a:prstGeom prst="rect">
              <a:avLst/>
            </a:prstGeom>
            <a:solidFill>
              <a:schemeClr val="bg1"/>
            </a:solidFill>
            <a:ln w="57150">
              <a:solidFill>
                <a:schemeClr val="accent1"/>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TKT-ryhmä: TATEK</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Varasto-ohjautuvat tuotteet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(Make-To-</a:t>
              </a:r>
              <a:r>
                <a:rPr kumimoji="0" lang="fi-FI" sz="1200" b="0" i="0" u="none" strike="noStrike" kern="0" cap="none" spc="0" normalizeH="0" baseline="0" noProof="0" err="1">
                  <a:ln>
                    <a:noFill/>
                  </a:ln>
                  <a:solidFill>
                    <a:prstClr val="black"/>
                  </a:solidFill>
                  <a:effectLst/>
                  <a:uLnTx/>
                  <a:uFillTx/>
                  <a:latin typeface="Calibri" panose="020F0502020204030204"/>
                  <a:ea typeface="+mn-ea"/>
                  <a:cs typeface="+mn-cs"/>
                </a:rPr>
                <a:t>Stock</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 MTS)</a:t>
              </a:r>
            </a:p>
          </p:txBody>
        </p:sp>
        <p:sp>
          <p:nvSpPr>
            <p:cNvPr id="11" name="Tekstiruutu 37">
              <a:extLst>
                <a:ext uri="{FF2B5EF4-FFF2-40B4-BE49-F238E27FC236}">
                  <a16:creationId xmlns:a16="http://schemas.microsoft.com/office/drawing/2014/main" id="{076E7085-D74C-2BE6-7ADE-0D7B3FD4131A}"/>
                </a:ext>
              </a:extLst>
            </p:cNvPr>
            <p:cNvSpPr txBox="1"/>
            <p:nvPr/>
          </p:nvSpPr>
          <p:spPr>
            <a:xfrm>
              <a:off x="9622325" y="1934409"/>
              <a:ext cx="2190410" cy="909141"/>
            </a:xfrm>
            <a:prstGeom prst="rect">
              <a:avLst/>
            </a:prstGeom>
            <a:solidFill>
              <a:schemeClr val="bg1"/>
            </a:solidFill>
            <a:ln w="38100">
              <a:solidFill>
                <a:schemeClr val="tx1"/>
              </a:solidFill>
            </a:ln>
          </p:spPr>
          <p:txBody>
            <a:bodyPr wrap="square" lIns="72000" tIns="72000" rIns="72000" bIns="7200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YHTEISTYÖKUMPPANIT</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Aalto-yliopisto</a:t>
              </a:r>
            </a:p>
            <a:p>
              <a:pPr marL="180975" marR="0" lvl="0" indent="-104775" algn="l" defTabSz="914400"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Building 2030</a:t>
              </a:r>
            </a:p>
            <a:p>
              <a:pPr marL="180975" marR="0" lvl="0" indent="-104775" algn="l" defTabSz="914400"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TATE 2030</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GS1 Finland</a:t>
              </a:r>
            </a:p>
          </p:txBody>
        </p:sp>
        <p:sp>
          <p:nvSpPr>
            <p:cNvPr id="13" name="Tekstiruutu 37">
              <a:extLst>
                <a:ext uri="{FF2B5EF4-FFF2-40B4-BE49-F238E27FC236}">
                  <a16:creationId xmlns:a16="http://schemas.microsoft.com/office/drawing/2014/main" id="{017BC39A-4073-C322-439C-919F02B80B2E}"/>
                </a:ext>
              </a:extLst>
            </p:cNvPr>
            <p:cNvSpPr txBox="1"/>
            <p:nvPr/>
          </p:nvSpPr>
          <p:spPr>
            <a:xfrm>
              <a:off x="9622326" y="4544209"/>
              <a:ext cx="2190410" cy="1434858"/>
            </a:xfrm>
            <a:prstGeom prst="rect">
              <a:avLst/>
            </a:prstGeom>
            <a:solidFill>
              <a:schemeClr val="bg1"/>
            </a:solidFill>
            <a:ln w="38100">
              <a:solidFill>
                <a:schemeClr val="tx1"/>
              </a:solidFill>
            </a:ln>
          </p:spPr>
          <p:txBody>
            <a:bodyPr wrap="square" lIns="72000" tIns="108000" rIns="36000" bIns="72000" rtlCol="0">
              <a:spAutoFit/>
            </a:bodyPr>
            <a:lstStyle/>
            <a:p>
              <a:pPr marL="0" marR="0" lvl="0" indent="0" algn="ctr" defTabSz="914400" rtl="0" eaLnBrk="1" fontAlgn="auto" latinLnBrk="0" hangingPunct="1">
                <a:lnSpc>
                  <a:spcPct val="70000"/>
                </a:lnSpc>
                <a:spcBef>
                  <a:spcPts val="60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Calibri" panose="020F0502020204030204"/>
                  <a:ea typeface="+mn-ea"/>
                  <a:cs typeface="+mn-cs"/>
                </a:rPr>
                <a:t>ALAN SIDOSRYHMÄT</a:t>
              </a:r>
            </a:p>
            <a:p>
              <a:pPr marL="0" marR="0" lvl="0" indent="0" algn="l" defTabSz="914400" rtl="0" eaLnBrk="1" fontAlgn="auto" latinLnBrk="0" hangingPunct="1">
                <a:lnSpc>
                  <a:spcPct val="70000"/>
                </a:lnSpc>
                <a:spcBef>
                  <a:spcPts val="6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SKOL ry </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r>
                <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rPr>
                <a:t>Suunnittelu</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ja </a:t>
              </a:r>
              <a:r>
                <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rPr>
                <a:t>konsultointiyritykset</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70000"/>
                </a:lnSpc>
                <a:spcBef>
                  <a:spcPts val="6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RAKLI ry </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r>
                <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rPr>
                <a:t>Kiinteistönomistajat</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ja </a:t>
              </a:r>
              <a:r>
                <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rPr>
                <a:t>rakennuttajat</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70000"/>
                </a:lnSpc>
                <a:spcBef>
                  <a:spcPts val="6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Kansalliset tuotetieto-kannat</a:t>
              </a:r>
            </a:p>
          </p:txBody>
        </p:sp>
        <p:cxnSp>
          <p:nvCxnSpPr>
            <p:cNvPr id="14" name="Yhdistin: Kulma 52">
              <a:extLst>
                <a:ext uri="{FF2B5EF4-FFF2-40B4-BE49-F238E27FC236}">
                  <a16:creationId xmlns:a16="http://schemas.microsoft.com/office/drawing/2014/main" id="{E5E0E099-8F70-5020-222B-7FA2584D218C}"/>
                </a:ext>
              </a:extLst>
            </p:cNvPr>
            <p:cNvCxnSpPr>
              <a:cxnSpLocks/>
              <a:endCxn id="10" idx="3"/>
            </p:cNvCxnSpPr>
            <p:nvPr/>
          </p:nvCxnSpPr>
          <p:spPr>
            <a:xfrm flipH="1" flipV="1">
              <a:off x="8809925" y="3350211"/>
              <a:ext cx="355813" cy="7469"/>
            </a:xfrm>
            <a:prstGeom prst="straightConnector1">
              <a:avLst/>
            </a:prstGeom>
            <a:ln w="2857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Yhdistin: Kulma 52">
              <a:extLst>
                <a:ext uri="{FF2B5EF4-FFF2-40B4-BE49-F238E27FC236}">
                  <a16:creationId xmlns:a16="http://schemas.microsoft.com/office/drawing/2014/main" id="{36D528B2-ABA7-27A6-D9DD-4812EFA904AC}"/>
                </a:ext>
              </a:extLst>
            </p:cNvPr>
            <p:cNvCxnSpPr>
              <a:cxnSpLocks/>
            </p:cNvCxnSpPr>
            <p:nvPr/>
          </p:nvCxnSpPr>
          <p:spPr>
            <a:xfrm flipH="1">
              <a:off x="8823366" y="4250753"/>
              <a:ext cx="355813" cy="0"/>
            </a:xfrm>
            <a:prstGeom prst="straightConnector1">
              <a:avLst/>
            </a:prstGeom>
            <a:ln w="28575">
              <a:solidFill>
                <a:schemeClr val="bg1">
                  <a:lumMod val="65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Yhdistin: Kulma 52">
              <a:extLst>
                <a:ext uri="{FF2B5EF4-FFF2-40B4-BE49-F238E27FC236}">
                  <a16:creationId xmlns:a16="http://schemas.microsoft.com/office/drawing/2014/main" id="{280CD819-AF73-0152-3A0D-C1323F624DD8}"/>
                </a:ext>
              </a:extLst>
            </p:cNvPr>
            <p:cNvCxnSpPr>
              <a:cxnSpLocks/>
            </p:cNvCxnSpPr>
            <p:nvPr/>
          </p:nvCxnSpPr>
          <p:spPr>
            <a:xfrm flipH="1">
              <a:off x="8809924" y="5198948"/>
              <a:ext cx="355812" cy="0"/>
            </a:xfrm>
            <a:prstGeom prst="straightConnector1">
              <a:avLst/>
            </a:prstGeom>
            <a:ln w="28575">
              <a:solidFill>
                <a:schemeClr val="bg1">
                  <a:lumMod val="65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Yhdistin: Kulma 52">
              <a:extLst>
                <a:ext uri="{FF2B5EF4-FFF2-40B4-BE49-F238E27FC236}">
                  <a16:creationId xmlns:a16="http://schemas.microsoft.com/office/drawing/2014/main" id="{8BFF50B7-F210-403B-7303-F74AA7748719}"/>
                </a:ext>
              </a:extLst>
            </p:cNvPr>
            <p:cNvCxnSpPr>
              <a:cxnSpLocks/>
              <a:endCxn id="8" idx="3"/>
            </p:cNvCxnSpPr>
            <p:nvPr/>
          </p:nvCxnSpPr>
          <p:spPr>
            <a:xfrm flipH="1">
              <a:off x="8809669" y="2238985"/>
              <a:ext cx="356067" cy="4967"/>
            </a:xfrm>
            <a:prstGeom prst="straightConnector1">
              <a:avLst/>
            </a:prstGeom>
            <a:ln w="28575">
              <a:solidFill>
                <a:schemeClr val="bg1">
                  <a:lumMod val="65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Yhdistin: Kulma 52">
              <a:extLst>
                <a:ext uri="{FF2B5EF4-FFF2-40B4-BE49-F238E27FC236}">
                  <a16:creationId xmlns:a16="http://schemas.microsoft.com/office/drawing/2014/main" id="{63ACFE3C-6C66-BFC6-6D88-D0764817474A}"/>
                </a:ext>
              </a:extLst>
            </p:cNvPr>
            <p:cNvCxnSpPr>
              <a:cxnSpLocks/>
              <a:stCxn id="5" idx="2"/>
              <a:endCxn id="9" idx="3"/>
            </p:cNvCxnSpPr>
            <p:nvPr/>
          </p:nvCxnSpPr>
          <p:spPr>
            <a:xfrm rot="5400000">
              <a:off x="6847149" y="3734683"/>
              <a:ext cx="4281623" cy="356069"/>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Yhdistin: Kulma 52">
              <a:extLst>
                <a:ext uri="{FF2B5EF4-FFF2-40B4-BE49-F238E27FC236}">
                  <a16:creationId xmlns:a16="http://schemas.microsoft.com/office/drawing/2014/main" id="{29701783-07E9-1DA2-CDFE-B0435F7525F1}"/>
                </a:ext>
              </a:extLst>
            </p:cNvPr>
            <p:cNvCxnSpPr>
              <a:cxnSpLocks/>
              <a:endCxn id="11" idx="1"/>
            </p:cNvCxnSpPr>
            <p:nvPr/>
          </p:nvCxnSpPr>
          <p:spPr>
            <a:xfrm>
              <a:off x="9165736" y="2388980"/>
              <a:ext cx="456589" cy="0"/>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kstiruutu 42">
              <a:extLst>
                <a:ext uri="{FF2B5EF4-FFF2-40B4-BE49-F238E27FC236}">
                  <a16:creationId xmlns:a16="http://schemas.microsoft.com/office/drawing/2014/main" id="{89134B6D-683C-9257-B67D-B4FA563EC915}"/>
                </a:ext>
              </a:extLst>
            </p:cNvPr>
            <p:cNvSpPr txBox="1"/>
            <p:nvPr/>
          </p:nvSpPr>
          <p:spPr>
            <a:xfrm>
              <a:off x="6325669" y="3926753"/>
              <a:ext cx="2484000" cy="648000"/>
            </a:xfrm>
            <a:prstGeom prst="rect">
              <a:avLst/>
            </a:prstGeom>
            <a:solidFill>
              <a:schemeClr val="bg1">
                <a:lumMod val="95000"/>
              </a:schemeClr>
            </a:solidFill>
            <a:ln w="28575">
              <a:solidFill>
                <a:schemeClr val="bg1">
                  <a:lumMod val="65000"/>
                </a:schemeClr>
              </a:solidFill>
              <a:prstDash val="sysDash"/>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lumMod val="65000"/>
                    </a:prstClr>
                  </a:solidFill>
                  <a:effectLst/>
                  <a:uLnTx/>
                  <a:uFillTx/>
                  <a:latin typeface="Calibri" panose="020F0502020204030204"/>
                  <a:ea typeface="+mn-ea"/>
                  <a:cs typeface="+mn-cs"/>
                </a:rPr>
                <a:t>TKT-ryhmä: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Tilauksesta kokoonpantavat tuotteet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a:t>
              </a:r>
              <a:r>
                <a:rPr kumimoji="0" lang="fi-FI" sz="1200" b="0" i="0" u="none" strike="noStrike" kern="0" cap="none" spc="0" normalizeH="0" baseline="0" noProof="0" err="1">
                  <a:ln>
                    <a:noFill/>
                  </a:ln>
                  <a:solidFill>
                    <a:prstClr val="white">
                      <a:lumMod val="65000"/>
                    </a:prstClr>
                  </a:solidFill>
                  <a:effectLst/>
                  <a:uLnTx/>
                  <a:uFillTx/>
                  <a:latin typeface="Calibri" panose="020F0502020204030204"/>
                  <a:ea typeface="+mn-ea"/>
                  <a:cs typeface="+mn-cs"/>
                </a:rPr>
                <a:t>Assemble</a:t>
              </a:r>
              <a:r>
                <a:rPr kumimoji="0" lang="fi-FI" sz="12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-To-Order, ATO)</a:t>
              </a:r>
              <a:endParaRPr kumimoji="0" lang="fi-FI" sz="1600" b="0" i="0" u="none" strike="noStrike" kern="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44" name="Tekstiruutu 43">
              <a:extLst>
                <a:ext uri="{FF2B5EF4-FFF2-40B4-BE49-F238E27FC236}">
                  <a16:creationId xmlns:a16="http://schemas.microsoft.com/office/drawing/2014/main" id="{99AB8FD1-65D8-575F-BDE8-71A2426517AF}"/>
                </a:ext>
              </a:extLst>
            </p:cNvPr>
            <p:cNvSpPr txBox="1"/>
            <p:nvPr/>
          </p:nvSpPr>
          <p:spPr>
            <a:xfrm>
              <a:off x="6325669" y="4827295"/>
              <a:ext cx="2484000" cy="648000"/>
            </a:xfrm>
            <a:prstGeom prst="rect">
              <a:avLst/>
            </a:prstGeom>
            <a:solidFill>
              <a:schemeClr val="bg1">
                <a:lumMod val="95000"/>
              </a:schemeClr>
            </a:solidFill>
            <a:ln w="28575">
              <a:solidFill>
                <a:schemeClr val="bg1">
                  <a:lumMod val="65000"/>
                </a:schemeClr>
              </a:solidFill>
              <a:prstDash val="sysDash"/>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lumMod val="65000"/>
                    </a:prstClr>
                  </a:solidFill>
                  <a:effectLst/>
                  <a:uLnTx/>
                  <a:uFillTx/>
                  <a:latin typeface="Calibri" panose="020F0502020204030204"/>
                  <a:ea typeface="+mn-ea"/>
                  <a:cs typeface="+mn-cs"/>
                </a:rPr>
                <a:t>TKT-ryhmä: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Tilauksesta valmistettavat tuotteet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white">
                      <a:lumMod val="65000"/>
                    </a:prstClr>
                  </a:solidFill>
                  <a:effectLst/>
                  <a:uLnTx/>
                  <a:uFillTx/>
                  <a:latin typeface="Calibri" panose="020F0502020204030204"/>
                  <a:ea typeface="+mn-ea"/>
                  <a:cs typeface="+mn-cs"/>
                </a:rPr>
                <a:t>(Make-To-Order, MTO)</a:t>
              </a:r>
            </a:p>
          </p:txBody>
        </p:sp>
        <p:sp>
          <p:nvSpPr>
            <p:cNvPr id="45" name="Tekstiruutu 44">
              <a:extLst>
                <a:ext uri="{FF2B5EF4-FFF2-40B4-BE49-F238E27FC236}">
                  <a16:creationId xmlns:a16="http://schemas.microsoft.com/office/drawing/2014/main" id="{7E3B001C-3072-12C8-B8CC-71BBE7A02880}"/>
                </a:ext>
              </a:extLst>
            </p:cNvPr>
            <p:cNvSpPr txBox="1"/>
            <p:nvPr/>
          </p:nvSpPr>
          <p:spPr>
            <a:xfrm>
              <a:off x="5651166" y="389844"/>
              <a:ext cx="634440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Rakennusteollisuus</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RT:n</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tuotetiedon</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ja </a:t>
              </a: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toimitusketjun</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digitalisoinnin</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err="1">
                  <a:ln>
                    <a:noFill/>
                  </a:ln>
                  <a:solidFill>
                    <a:prstClr val="black"/>
                  </a:solidFill>
                  <a:effectLst/>
                  <a:uLnTx/>
                  <a:uFillTx/>
                  <a:latin typeface="Calibri" panose="020F0502020204030204"/>
                  <a:ea typeface="+mn-ea"/>
                  <a:cs typeface="+mn-cs"/>
                </a:rPr>
                <a:t>kehityshanke</a:t>
              </a:r>
              <a:r>
                <a:rPr kumimoji="0" lang="en-US" sz="18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fi-FI" sz="1800" b="0" i="0" u="none" strike="noStrike" kern="0" cap="none" spc="0" normalizeH="0" baseline="0" noProof="0">
                  <a:ln>
                    <a:noFill/>
                  </a:ln>
                  <a:solidFill>
                    <a:prstClr val="black"/>
                  </a:solidFill>
                  <a:effectLst/>
                  <a:uLnTx/>
                  <a:uFillTx/>
                  <a:latin typeface="Calibri" panose="020F0502020204030204"/>
                  <a:ea typeface="+mn-ea"/>
                  <a:cs typeface="+mn-cs"/>
                </a:rPr>
                <a:t>(2024 </a:t>
              </a:r>
              <a:r>
                <a:rPr kumimoji="0" lang="fi-FI" sz="1800" b="0" i="0" u="none" strike="noStrike" kern="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r>
                <a:rPr kumimoji="0" lang="fi-FI" sz="1800" b="0" i="0" u="none" strike="noStrike" kern="0" cap="none" spc="0" normalizeH="0" baseline="0" noProof="0">
                  <a:ln>
                    <a:noFill/>
                  </a:ln>
                  <a:solidFill>
                    <a:prstClr val="black"/>
                  </a:solidFill>
                  <a:effectLst/>
                  <a:uLnTx/>
                  <a:uFillTx/>
                  <a:latin typeface="Calibri" panose="020F0502020204030204"/>
                  <a:ea typeface="+mn-ea"/>
                  <a:cs typeface="+mn-cs"/>
                </a:rPr>
                <a:t> Jatkuu)</a:t>
              </a:r>
              <a:endParaRPr kumimoji="0" lang="fi-FI" sz="20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6" name="Tekstiruutu 37">
              <a:extLst>
                <a:ext uri="{FF2B5EF4-FFF2-40B4-BE49-F238E27FC236}">
                  <a16:creationId xmlns:a16="http://schemas.microsoft.com/office/drawing/2014/main" id="{D14E96D3-3AF0-A8F5-B3E4-7223ABC348FF}"/>
                </a:ext>
              </a:extLst>
            </p:cNvPr>
            <p:cNvSpPr txBox="1"/>
            <p:nvPr/>
          </p:nvSpPr>
          <p:spPr>
            <a:xfrm>
              <a:off x="9622325" y="3025695"/>
              <a:ext cx="2190410" cy="1336369"/>
            </a:xfrm>
            <a:prstGeom prst="rect">
              <a:avLst/>
            </a:prstGeom>
            <a:solidFill>
              <a:schemeClr val="bg1"/>
            </a:solidFill>
            <a:ln w="38100">
              <a:solidFill>
                <a:schemeClr val="tx1"/>
              </a:solidFill>
            </a:ln>
          </p:spPr>
          <p:txBody>
            <a:bodyPr wrap="square" lIns="72000" tIns="108000" rIns="72000" bIns="7200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JULKISHALLINTO</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Ympäristöministeriö</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Ministry</a:t>
              </a:r>
              <a:r>
                <a:rPr kumimoji="0" lang="fi-FI" sz="1100" b="0" i="1" u="none" strike="noStrike" kern="0" cap="none" spc="0" normalizeH="0" baseline="0" noProof="0">
                  <a:ln>
                    <a:noFill/>
                  </a:ln>
                  <a:solidFill>
                    <a:prstClr val="black"/>
                  </a:solidFill>
                  <a:effectLst/>
                  <a:uLnTx/>
                  <a:uFillTx/>
                  <a:latin typeface="Calibri" panose="020F0502020204030204"/>
                  <a:ea typeface="+mn-ea"/>
                  <a:cs typeface="+mn-cs"/>
                </a:rPr>
                <a:t> of </a:t>
              </a: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the</a:t>
              </a:r>
              <a:r>
                <a:rPr kumimoji="0" lang="fi-FI" sz="1100" b="0" i="1" u="none" strike="noStrike" kern="0" cap="none" spc="0" normalizeH="0" baseline="0" noProof="0">
                  <a:ln>
                    <a:noFill/>
                  </a:ln>
                  <a:solidFill>
                    <a:prstClr val="black"/>
                  </a:solidFill>
                  <a:effectLst/>
                  <a:uLnTx/>
                  <a:uFillTx/>
                  <a:latin typeface="Calibri" panose="020F0502020204030204"/>
                  <a:ea typeface="+mn-ea"/>
                  <a:cs typeface="+mn-cs"/>
                </a:rPr>
                <a:t> Environment</a:t>
              </a:r>
            </a:p>
            <a:p>
              <a:pPr marL="0" marR="0" lvl="0" indent="0" algn="l" defTabSz="914400" rtl="0" eaLnBrk="1" fontAlgn="auto" latinLnBrk="0" hangingPunct="1">
                <a:lnSpc>
                  <a:spcPct val="70000"/>
                </a:lnSpc>
                <a:spcBef>
                  <a:spcPts val="4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Valtiokonttori</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Finnish</a:t>
              </a:r>
              <a:r>
                <a:rPr kumimoji="0" lang="fi-FI" sz="1100" b="0" i="1" u="none" strike="noStrike" kern="0" cap="none" spc="0" normalizeH="0" baseline="0" noProof="0">
                  <a:ln>
                    <a:noFill/>
                  </a:ln>
                  <a:solidFill>
                    <a:prstClr val="black"/>
                  </a:solidFill>
                  <a:effectLst/>
                  <a:uLnTx/>
                  <a:uFillTx/>
                  <a:latin typeface="Calibri" panose="020F0502020204030204"/>
                  <a:ea typeface="+mn-ea"/>
                  <a:cs typeface="+mn-cs"/>
                </a:rPr>
                <a:t> </a:t>
              </a: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Peppol</a:t>
              </a:r>
              <a:r>
                <a:rPr kumimoji="0" lang="fi-FI" sz="1100" b="0" i="1" u="none" strike="noStrike" kern="0" cap="none" spc="0" normalizeH="0" baseline="0" noProof="0">
                  <a:ln>
                    <a:noFill/>
                  </a:ln>
                  <a:solidFill>
                    <a:prstClr val="black"/>
                  </a:solidFill>
                  <a:effectLst/>
                  <a:uLnTx/>
                  <a:uFillTx/>
                  <a:latin typeface="Calibri" panose="020F0502020204030204"/>
                  <a:ea typeface="+mn-ea"/>
                  <a:cs typeface="+mn-cs"/>
                </a:rPr>
                <a:t> </a:t>
              </a: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Authority</a:t>
              </a:r>
              <a:endParaRPr kumimoji="0" lang="fi-FI" sz="11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70000"/>
                </a:lnSpc>
                <a:spcBef>
                  <a:spcPts val="400"/>
                </a:spcBef>
                <a:spcAft>
                  <a:spcPts val="0"/>
                </a:spcAft>
                <a:buClrTx/>
                <a:buSzTx/>
                <a:buFontTx/>
                <a:buNone/>
                <a:tabLst/>
                <a:defRPr/>
              </a:pPr>
              <a:r>
                <a:rPr kumimoji="0" lang="fi-FI" sz="1400" b="1" i="0" u="none" strike="noStrike" kern="0" cap="none" spc="0" normalizeH="0" baseline="0" noProof="0">
                  <a:ln>
                    <a:noFill/>
                  </a:ln>
                  <a:solidFill>
                    <a:prstClr val="black"/>
                  </a:solidFill>
                  <a:effectLst/>
                  <a:uLnTx/>
                  <a:uFillTx/>
                  <a:latin typeface="Calibri" panose="020F0502020204030204"/>
                  <a:ea typeface="+mn-ea"/>
                  <a:cs typeface="+mn-cs"/>
                </a:rPr>
                <a:t>Verohallinto</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Tax</a:t>
              </a:r>
              <a:r>
                <a:rPr kumimoji="0" lang="fi-FI" sz="1100" b="0" i="1" u="none" strike="noStrike" kern="0" cap="none" spc="0" normalizeH="0" baseline="0" noProof="0">
                  <a:ln>
                    <a:noFill/>
                  </a:ln>
                  <a:solidFill>
                    <a:prstClr val="black"/>
                  </a:solidFill>
                  <a:effectLst/>
                  <a:uLnTx/>
                  <a:uFillTx/>
                  <a:latin typeface="Calibri" panose="020F0502020204030204"/>
                  <a:ea typeface="+mn-ea"/>
                  <a:cs typeface="+mn-cs"/>
                </a:rPr>
                <a:t> </a:t>
              </a:r>
              <a:r>
                <a:rPr kumimoji="0" lang="fi-FI" sz="1100" b="0" i="1" u="none" strike="noStrike" kern="0" cap="none" spc="0" normalizeH="0" baseline="0" noProof="0" err="1">
                  <a:ln>
                    <a:noFill/>
                  </a:ln>
                  <a:solidFill>
                    <a:prstClr val="black"/>
                  </a:solidFill>
                  <a:effectLst/>
                  <a:uLnTx/>
                  <a:uFillTx/>
                  <a:latin typeface="Calibri" panose="020F0502020204030204"/>
                  <a:ea typeface="+mn-ea"/>
                  <a:cs typeface="+mn-cs"/>
                </a:rPr>
                <a:t>administration</a:t>
              </a:r>
              <a:endParaRPr kumimoji="0" lang="fi-FI" sz="1100" b="0" i="1"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Yhdistin: Kulma 52">
              <a:extLst>
                <a:ext uri="{FF2B5EF4-FFF2-40B4-BE49-F238E27FC236}">
                  <a16:creationId xmlns:a16="http://schemas.microsoft.com/office/drawing/2014/main" id="{2B89F966-D226-2A8C-E485-E1C414CF7E0F}"/>
                </a:ext>
              </a:extLst>
            </p:cNvPr>
            <p:cNvCxnSpPr>
              <a:cxnSpLocks/>
            </p:cNvCxnSpPr>
            <p:nvPr/>
          </p:nvCxnSpPr>
          <p:spPr>
            <a:xfrm>
              <a:off x="9165994" y="3646392"/>
              <a:ext cx="456331" cy="0"/>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kstiruutu 47">
              <a:extLst>
                <a:ext uri="{FF2B5EF4-FFF2-40B4-BE49-F238E27FC236}">
                  <a16:creationId xmlns:a16="http://schemas.microsoft.com/office/drawing/2014/main" id="{4A50A7B4-60FA-5E1E-14EB-8C7571C25FA2}"/>
                </a:ext>
              </a:extLst>
            </p:cNvPr>
            <p:cNvSpPr txBox="1"/>
            <p:nvPr/>
          </p:nvSpPr>
          <p:spPr>
            <a:xfrm>
              <a:off x="6268221" y="2633891"/>
              <a:ext cx="28555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Toimitusketjutyöryhmät</a:t>
              </a:r>
            </a:p>
          </p:txBody>
        </p:sp>
        <p:cxnSp>
          <p:nvCxnSpPr>
            <p:cNvPr id="49" name="Yhdistin: Kulma 52">
              <a:extLst>
                <a:ext uri="{FF2B5EF4-FFF2-40B4-BE49-F238E27FC236}">
                  <a16:creationId xmlns:a16="http://schemas.microsoft.com/office/drawing/2014/main" id="{B5B8125C-2386-61C6-87BA-C10FF23B690E}"/>
                </a:ext>
              </a:extLst>
            </p:cNvPr>
            <p:cNvCxnSpPr>
              <a:cxnSpLocks/>
            </p:cNvCxnSpPr>
            <p:nvPr/>
          </p:nvCxnSpPr>
          <p:spPr>
            <a:xfrm>
              <a:off x="9179179" y="4835312"/>
              <a:ext cx="456331" cy="0"/>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0" name="Suorakulmio 49">
            <a:extLst>
              <a:ext uri="{FF2B5EF4-FFF2-40B4-BE49-F238E27FC236}">
                <a16:creationId xmlns:a16="http://schemas.microsoft.com/office/drawing/2014/main" id="{C2FCB500-4827-31B4-587A-269CEEA91FC7}"/>
              </a:ext>
            </a:extLst>
          </p:cNvPr>
          <p:cNvSpPr/>
          <p:nvPr/>
        </p:nvSpPr>
        <p:spPr>
          <a:xfrm>
            <a:off x="5662412" y="3337472"/>
            <a:ext cx="431428" cy="239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lIns="0" tIns="0" rIns="36000" bIns="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400" b="1" i="0" u="none" strike="noStrike" kern="1200" cap="none" spc="-300" normalizeH="0" baseline="0" noProof="0">
                <a:ln>
                  <a:noFill/>
                </a:ln>
                <a:solidFill>
                  <a:srgbClr val="FF0000"/>
                </a:solidFill>
                <a:effectLst/>
                <a:uLnTx/>
                <a:uFillTx/>
                <a:latin typeface="Avenir Next LT Pro"/>
                <a:ea typeface="+mn-ea"/>
                <a:cs typeface="+mn-cs"/>
              </a:rPr>
              <a:t>YRITYKSET</a:t>
            </a:r>
          </a:p>
        </p:txBody>
      </p:sp>
    </p:spTree>
    <p:extLst>
      <p:ext uri="{BB962C8B-B14F-4D97-AF65-F5344CB8AC3E}">
        <p14:creationId xmlns:p14="http://schemas.microsoft.com/office/powerpoint/2010/main" val="147631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C789A587-5B2E-E06E-308E-AD61E1BA5556}"/>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76BCA173-1938-5E2B-F33C-33CAEB8D9804}"/>
              </a:ext>
            </a:extLst>
          </p:cNvPr>
          <p:cNvSpPr>
            <a:spLocks noGrp="1"/>
          </p:cNvSpPr>
          <p:nvPr>
            <p:ph type="title"/>
          </p:nvPr>
        </p:nvSpPr>
        <p:spPr>
          <a:xfrm>
            <a:off x="6105414" y="333376"/>
            <a:ext cx="6098161" cy="1010862"/>
          </a:xfrm>
        </p:spPr>
        <p:txBody>
          <a:bodyPr/>
          <a:lstStyle/>
          <a:p>
            <a:pPr>
              <a:tabLst>
                <a:tab pos="358775" algn="l"/>
              </a:tabLst>
            </a:pPr>
            <a:r>
              <a:rPr lang="en-US" sz="2800"/>
              <a:t>	TKT-</a:t>
            </a:r>
            <a:r>
              <a:rPr lang="en-US" sz="2800" err="1"/>
              <a:t>ryhmä</a:t>
            </a:r>
            <a:r>
              <a:rPr lang="en-US" sz="2800"/>
              <a:t>: BETK</a:t>
            </a:r>
          </a:p>
        </p:txBody>
      </p:sp>
      <p:sp>
        <p:nvSpPr>
          <p:cNvPr id="6" name="Dian numeron paikkamerkki 5">
            <a:extLst>
              <a:ext uri="{FF2B5EF4-FFF2-40B4-BE49-F238E27FC236}">
                <a16:creationId xmlns:a16="http://schemas.microsoft.com/office/drawing/2014/main" id="{815D3F4A-3379-3153-1988-5AF3CE4E0EFC}"/>
              </a:ext>
            </a:extLst>
          </p:cNvPr>
          <p:cNvSpPr>
            <a:spLocks noGrp="1"/>
          </p:cNvSpPr>
          <p:nvPr>
            <p:ph type="sldNum" sz="quarter" idx="12"/>
          </p:nvPr>
        </p:nvSpPr>
        <p:spPr>
          <a:xfrm>
            <a:off x="407988" y="6381328"/>
            <a:ext cx="339359" cy="4571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pic>
        <p:nvPicPr>
          <p:cNvPr id="7" name="Kuva 6" descr="Kuva, joka sisältää kohteen Fontti, teksti, kuvakaappaus, Grafiikka&#10;&#10;Kuvaus luotu automaattisesti">
            <a:extLst>
              <a:ext uri="{FF2B5EF4-FFF2-40B4-BE49-F238E27FC236}">
                <a16:creationId xmlns:a16="http://schemas.microsoft.com/office/drawing/2014/main" id="{E3449FA5-A692-39E1-DBB9-0D645D99EA39}"/>
              </a:ext>
            </a:extLst>
          </p:cNvPr>
          <p:cNvPicPr>
            <a:picLocks noChangeAspect="1"/>
          </p:cNvPicPr>
          <p:nvPr/>
        </p:nvPicPr>
        <p:blipFill>
          <a:blip r:embed="rId3">
            <a:extLst>
              <a:ext uri="{28A0092B-C50C-407E-A947-70E740481C1C}">
                <a14:useLocalDpi xmlns:a14="http://schemas.microsoft.com/office/drawing/2010/main" val="0"/>
              </a:ext>
            </a:extLst>
          </a:blip>
          <a:srcRect t="35982" b="33701"/>
          <a:stretch/>
        </p:blipFill>
        <p:spPr>
          <a:xfrm>
            <a:off x="2011767" y="3635048"/>
            <a:ext cx="1800299" cy="386003"/>
          </a:xfrm>
          <a:prstGeom prst="rect">
            <a:avLst/>
          </a:prstGeom>
        </p:spPr>
      </p:pic>
      <p:pic>
        <p:nvPicPr>
          <p:cNvPr id="8" name="Picture 2" descr="RFID Lab Finland ry - Jäsenet - Riffid">
            <a:extLst>
              <a:ext uri="{FF2B5EF4-FFF2-40B4-BE49-F238E27FC236}">
                <a16:creationId xmlns:a16="http://schemas.microsoft.com/office/drawing/2014/main" id="{4915945B-6484-6819-ECD7-051C04E5F6D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0564" y="1764185"/>
            <a:ext cx="896896" cy="4337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ra logo uusi – Rakennusinsinöörikilta">
            <a:extLst>
              <a:ext uri="{FF2B5EF4-FFF2-40B4-BE49-F238E27FC236}">
                <a16:creationId xmlns:a16="http://schemas.microsoft.com/office/drawing/2014/main" id="{825609B7-811D-547E-8A60-A22B66A8B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702" y="5429236"/>
            <a:ext cx="706574" cy="2542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B20BDBA-B9F0-0B4F-D042-068A7DF3F5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0442" y="4623682"/>
            <a:ext cx="763365" cy="3029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Etusivu | GS1">
            <a:extLst>
              <a:ext uri="{FF2B5EF4-FFF2-40B4-BE49-F238E27FC236}">
                <a16:creationId xmlns:a16="http://schemas.microsoft.com/office/drawing/2014/main" id="{CEDC9A1D-1A7C-6C46-8991-A7FC9BC8C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884" y="998212"/>
            <a:ext cx="714113" cy="410952"/>
          </a:xfrm>
          <a:prstGeom prst="rect">
            <a:avLst/>
          </a:prstGeom>
          <a:noFill/>
          <a:extLst>
            <a:ext uri="{909E8E84-426E-40DD-AFC4-6F175D3DCCD1}">
              <a14:hiddenFill xmlns:a14="http://schemas.microsoft.com/office/drawing/2010/main">
                <a:solidFill>
                  <a:srgbClr val="FFFFFF"/>
                </a:solidFill>
              </a14:hiddenFill>
            </a:ext>
          </a:extLst>
        </p:spPr>
      </p:pic>
      <p:pic>
        <p:nvPicPr>
          <p:cNvPr id="13" name="Kuva 12">
            <a:extLst>
              <a:ext uri="{FF2B5EF4-FFF2-40B4-BE49-F238E27FC236}">
                <a16:creationId xmlns:a16="http://schemas.microsoft.com/office/drawing/2014/main" id="{3D2596C1-C2F6-2246-06CC-60C413E6465A}"/>
              </a:ext>
            </a:extLst>
          </p:cNvPr>
          <p:cNvPicPr>
            <a:picLocks noChangeAspect="1"/>
          </p:cNvPicPr>
          <p:nvPr/>
        </p:nvPicPr>
        <p:blipFill>
          <a:blip r:embed="rId8"/>
          <a:stretch>
            <a:fillRect/>
          </a:stretch>
        </p:blipFill>
        <p:spPr>
          <a:xfrm>
            <a:off x="4137263" y="1045420"/>
            <a:ext cx="888248" cy="322730"/>
          </a:xfrm>
          <a:prstGeom prst="rect">
            <a:avLst/>
          </a:prstGeom>
        </p:spPr>
      </p:pic>
      <p:pic>
        <p:nvPicPr>
          <p:cNvPr id="14" name="Picture 14" descr="Lujaa osaamista vuodesta 1953 – Luja">
            <a:extLst>
              <a:ext uri="{FF2B5EF4-FFF2-40B4-BE49-F238E27FC236}">
                <a16:creationId xmlns:a16="http://schemas.microsoft.com/office/drawing/2014/main" id="{BA78B191-196B-E1A2-916A-1BDB36F09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8321" y="2816155"/>
            <a:ext cx="1612313" cy="3821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a:extLst>
              <a:ext uri="{FF2B5EF4-FFF2-40B4-BE49-F238E27FC236}">
                <a16:creationId xmlns:a16="http://schemas.microsoft.com/office/drawing/2014/main" id="{CDE912E2-4090-FBAD-A492-FA2BA99515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186" y="4468471"/>
            <a:ext cx="1041917" cy="232803"/>
          </a:xfrm>
          <a:prstGeom prst="rect">
            <a:avLst/>
          </a:prstGeom>
          <a:noFill/>
          <a:extLst>
            <a:ext uri="{909E8E84-426E-40DD-AFC4-6F175D3DCCD1}">
              <a14:hiddenFill xmlns:a14="http://schemas.microsoft.com/office/drawing/2010/main">
                <a:solidFill>
                  <a:srgbClr val="FFFFFF"/>
                </a:solidFill>
              </a14:hiddenFill>
            </a:ext>
          </a:extLst>
        </p:spPr>
      </p:pic>
      <p:pic>
        <p:nvPicPr>
          <p:cNvPr id="17" name="Kuva 16">
            <a:extLst>
              <a:ext uri="{FF2B5EF4-FFF2-40B4-BE49-F238E27FC236}">
                <a16:creationId xmlns:a16="http://schemas.microsoft.com/office/drawing/2014/main" id="{7356ABCD-62B9-282A-D9DF-A0BE609CEABF}"/>
              </a:ext>
            </a:extLst>
          </p:cNvPr>
          <p:cNvPicPr>
            <a:picLocks noChangeAspect="1"/>
          </p:cNvPicPr>
          <p:nvPr/>
        </p:nvPicPr>
        <p:blipFill>
          <a:blip r:embed="rId11"/>
          <a:stretch>
            <a:fillRect/>
          </a:stretch>
        </p:blipFill>
        <p:spPr>
          <a:xfrm>
            <a:off x="4143865" y="1870744"/>
            <a:ext cx="909898" cy="442817"/>
          </a:xfrm>
          <a:prstGeom prst="rect">
            <a:avLst/>
          </a:prstGeom>
        </p:spPr>
      </p:pic>
      <p:pic>
        <p:nvPicPr>
          <p:cNvPr id="26" name="Picture 32" descr="Rakennustieto - ePressi">
            <a:extLst>
              <a:ext uri="{FF2B5EF4-FFF2-40B4-BE49-F238E27FC236}">
                <a16:creationId xmlns:a16="http://schemas.microsoft.com/office/drawing/2014/main" id="{0EE7F5B4-F626-24EB-0FFE-C4F1A1B15D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3060" y="5805652"/>
            <a:ext cx="1542169" cy="146185"/>
          </a:xfrm>
          <a:prstGeom prst="rect">
            <a:avLst/>
          </a:prstGeom>
          <a:noFill/>
          <a:extLst>
            <a:ext uri="{909E8E84-426E-40DD-AFC4-6F175D3DCCD1}">
              <a14:hiddenFill xmlns:a14="http://schemas.microsoft.com/office/drawing/2010/main">
                <a:solidFill>
                  <a:srgbClr val="FFFFFF"/>
                </a:solidFill>
              </a14:hiddenFill>
            </a:ext>
          </a:extLst>
        </p:spPr>
      </p:pic>
      <p:pic>
        <p:nvPicPr>
          <p:cNvPr id="31" name="Kuva 30" descr="Kuva, joka sisältää kohteen teksti&#10;&#10;Kuvaus luotu automaattisesti">
            <a:extLst>
              <a:ext uri="{FF2B5EF4-FFF2-40B4-BE49-F238E27FC236}">
                <a16:creationId xmlns:a16="http://schemas.microsoft.com/office/drawing/2014/main" id="{83173704-9850-1B08-7D51-38F78BA9F12E}"/>
              </a:ext>
            </a:extLst>
          </p:cNvPr>
          <p:cNvPicPr/>
          <p:nvPr/>
        </p:nvPicPr>
        <p:blipFill rotWithShape="1">
          <a:blip r:embed="rId13">
            <a:duotone>
              <a:prstClr val="black"/>
              <a:schemeClr val="bg1">
                <a:tint val="45000"/>
                <a:satMod val="400000"/>
              </a:schemeClr>
            </a:duotone>
            <a:extLst>
              <a:ext uri="{28A0092B-C50C-407E-A947-70E740481C1C}">
                <a14:useLocalDpi xmlns:a14="http://schemas.microsoft.com/office/drawing/2010/main" val="0"/>
              </a:ext>
            </a:extLst>
          </a:blip>
          <a:srcRect b="9264"/>
          <a:stretch/>
        </p:blipFill>
        <p:spPr>
          <a:xfrm>
            <a:off x="2101704" y="2510338"/>
            <a:ext cx="1699190" cy="677290"/>
          </a:xfrm>
          <a:prstGeom prst="rect">
            <a:avLst/>
          </a:prstGeom>
        </p:spPr>
      </p:pic>
      <p:pic>
        <p:nvPicPr>
          <p:cNvPr id="34" name="Picture 38" descr="RFID Lab Finland ry - Mikä on RFID Lab?">
            <a:extLst>
              <a:ext uri="{FF2B5EF4-FFF2-40B4-BE49-F238E27FC236}">
                <a16:creationId xmlns:a16="http://schemas.microsoft.com/office/drawing/2014/main" id="{5C8FAD93-1A25-ED11-DE90-4F1A95E90C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044" y="2590269"/>
            <a:ext cx="933937" cy="422118"/>
          </a:xfrm>
          <a:prstGeom prst="rect">
            <a:avLst/>
          </a:prstGeom>
          <a:noFill/>
          <a:extLst>
            <a:ext uri="{909E8E84-426E-40DD-AFC4-6F175D3DCCD1}">
              <a14:hiddenFill xmlns:a14="http://schemas.microsoft.com/office/drawing/2010/main">
                <a:solidFill>
                  <a:srgbClr val="FFFFFF"/>
                </a:solidFill>
              </a14:hiddenFill>
            </a:ext>
          </a:extLst>
        </p:spPr>
      </p:pic>
      <p:pic>
        <p:nvPicPr>
          <p:cNvPr id="43" name="Kuva 42" descr="Kuva, joka sisältää kohteen kuvakaappaus, neliö, kello, muotoilu&#10;&#10;Kuvaus luotu automaattisesti">
            <a:extLst>
              <a:ext uri="{FF2B5EF4-FFF2-40B4-BE49-F238E27FC236}">
                <a16:creationId xmlns:a16="http://schemas.microsoft.com/office/drawing/2014/main" id="{991CCAE8-77C1-27B1-85BB-A92A3AAD02F1}"/>
              </a:ext>
            </a:extLst>
          </p:cNvPr>
          <p:cNvPicPr>
            <a:picLocks noChangeAspect="1"/>
          </p:cNvPicPr>
          <p:nvPr/>
        </p:nvPicPr>
        <p:blipFill rotWithShape="1">
          <a:blip r:embed="rId15">
            <a:extLst>
              <a:ext uri="{28A0092B-C50C-407E-A947-70E740481C1C}">
                <a14:useLocalDpi xmlns:a14="http://schemas.microsoft.com/office/drawing/2010/main" val="0"/>
              </a:ext>
            </a:extLst>
          </a:blip>
          <a:srcRect b="26986"/>
          <a:stretch/>
        </p:blipFill>
        <p:spPr>
          <a:xfrm>
            <a:off x="805629" y="3404700"/>
            <a:ext cx="1126767" cy="822702"/>
          </a:xfrm>
          <a:prstGeom prst="rect">
            <a:avLst/>
          </a:prstGeom>
        </p:spPr>
      </p:pic>
      <p:pic>
        <p:nvPicPr>
          <p:cNvPr id="44" name="Kuva 43">
            <a:extLst>
              <a:ext uri="{FF2B5EF4-FFF2-40B4-BE49-F238E27FC236}">
                <a16:creationId xmlns:a16="http://schemas.microsoft.com/office/drawing/2014/main" id="{17CE9F47-9CE5-77B7-1EE6-914EDF04087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25971" y="5148694"/>
            <a:ext cx="1176346" cy="209536"/>
          </a:xfrm>
          <a:prstGeom prst="rect">
            <a:avLst/>
          </a:prstGeom>
        </p:spPr>
      </p:pic>
      <p:pic>
        <p:nvPicPr>
          <p:cNvPr id="45" name="Kuva 44">
            <a:extLst>
              <a:ext uri="{FF2B5EF4-FFF2-40B4-BE49-F238E27FC236}">
                <a16:creationId xmlns:a16="http://schemas.microsoft.com/office/drawing/2014/main" id="{1450AFC5-26B1-2BED-5C37-21388D740D3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102164" y="4619715"/>
            <a:ext cx="533696" cy="533696"/>
          </a:xfrm>
          <a:prstGeom prst="rect">
            <a:avLst/>
          </a:prstGeom>
        </p:spPr>
      </p:pic>
      <p:pic>
        <p:nvPicPr>
          <p:cNvPr id="46" name="Picture 4" descr="Nordic-id RFID Solutions">
            <a:extLst>
              <a:ext uri="{FF2B5EF4-FFF2-40B4-BE49-F238E27FC236}">
                <a16:creationId xmlns:a16="http://schemas.microsoft.com/office/drawing/2014/main" id="{322FB750-D642-BE1A-80C4-21868A9904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4348" y="990731"/>
            <a:ext cx="889329" cy="38114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79D75B08-A1F7-09A1-4E28-F65EA6F2FAC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8728" y="1856584"/>
            <a:ext cx="765530" cy="20633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nstar / Betonipuisto">
            <a:extLst>
              <a:ext uri="{FF2B5EF4-FFF2-40B4-BE49-F238E27FC236}">
                <a16:creationId xmlns:a16="http://schemas.microsoft.com/office/drawing/2014/main" id="{CFBC4C8F-9738-A152-CD30-446FE9FF63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3585" y="3700927"/>
            <a:ext cx="1191224" cy="42016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DBE Core - Crunchbase Company Profile &amp; Funding">
            <a:extLst>
              <a:ext uri="{FF2B5EF4-FFF2-40B4-BE49-F238E27FC236}">
                <a16:creationId xmlns:a16="http://schemas.microsoft.com/office/drawing/2014/main" id="{F70052DA-24EF-DD4C-75EE-92A639AF9D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1103" y="5545726"/>
            <a:ext cx="635818" cy="397639"/>
          </a:xfrm>
          <a:prstGeom prst="rect">
            <a:avLst/>
          </a:prstGeom>
          <a:noFill/>
          <a:extLst>
            <a:ext uri="{909E8E84-426E-40DD-AFC4-6F175D3DCCD1}">
              <a14:hiddenFill xmlns:a14="http://schemas.microsoft.com/office/drawing/2010/main">
                <a:solidFill>
                  <a:srgbClr val="FFFFFF"/>
                </a:solidFill>
              </a14:hiddenFill>
            </a:ext>
          </a:extLst>
        </p:spPr>
      </p:pic>
      <p:sp>
        <p:nvSpPr>
          <p:cNvPr id="50" name="Suorakulmio: Pyöristetyt kulmat 49">
            <a:extLst>
              <a:ext uri="{FF2B5EF4-FFF2-40B4-BE49-F238E27FC236}">
                <a16:creationId xmlns:a16="http://schemas.microsoft.com/office/drawing/2014/main" id="{99A738C2-B355-378A-1B75-5F541BAD91B6}"/>
              </a:ext>
            </a:extLst>
          </p:cNvPr>
          <p:cNvSpPr/>
          <p:nvPr/>
        </p:nvSpPr>
        <p:spPr>
          <a:xfrm>
            <a:off x="631639" y="585694"/>
            <a:ext cx="5232887" cy="5642386"/>
          </a:xfrm>
          <a:prstGeom prst="roundRect">
            <a:avLst>
              <a:gd name="adj" fmla="val 5854"/>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52" name="Suora nuoliyhdysviiva 51">
            <a:extLst>
              <a:ext uri="{FF2B5EF4-FFF2-40B4-BE49-F238E27FC236}">
                <a16:creationId xmlns:a16="http://schemas.microsoft.com/office/drawing/2014/main" id="{60BDE61F-7E91-B954-F243-1D4AF98B6038}"/>
              </a:ext>
            </a:extLst>
          </p:cNvPr>
          <p:cNvCxnSpPr>
            <a:cxnSpLocks/>
          </p:cNvCxnSpPr>
          <p:nvPr/>
        </p:nvCxnSpPr>
        <p:spPr>
          <a:xfrm>
            <a:off x="5967666" y="5824004"/>
            <a:ext cx="442164" cy="0"/>
          </a:xfrm>
          <a:prstGeom prst="straightConnector1">
            <a:avLst/>
          </a:prstGeom>
          <a:ln w="3810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6" name="Otsikko 1">
            <a:extLst>
              <a:ext uri="{FF2B5EF4-FFF2-40B4-BE49-F238E27FC236}">
                <a16:creationId xmlns:a16="http://schemas.microsoft.com/office/drawing/2014/main" id="{F2BD8471-ECB4-809F-4F16-E14D9C2BDBAA}"/>
              </a:ext>
            </a:extLst>
          </p:cNvPr>
          <p:cNvSpPr txBox="1">
            <a:spLocks/>
          </p:cNvSpPr>
          <p:nvPr/>
        </p:nvSpPr>
        <p:spPr>
          <a:xfrm>
            <a:off x="1823141" y="362668"/>
            <a:ext cx="2882233" cy="454850"/>
          </a:xfrm>
          <a:prstGeom prst="rect">
            <a:avLst/>
          </a:prstGeom>
          <a:solidFill>
            <a:srgbClr val="E8E8E8"/>
          </a:solidFill>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err="1">
                <a:ln>
                  <a:noFill/>
                </a:ln>
                <a:solidFill>
                  <a:srgbClr val="FF0000"/>
                </a:solidFill>
                <a:effectLst/>
                <a:uLnTx/>
                <a:uFillTx/>
                <a:latin typeface="Avenir Next LT Pro Demi"/>
                <a:ea typeface="+mj-ea"/>
                <a:cs typeface="+mj-cs"/>
              </a:rPr>
              <a:t>Toiminnassa</a:t>
            </a:r>
            <a:r>
              <a:rPr kumimoji="0" lang="en-US" sz="2000" b="0" i="0" u="none" strike="noStrike" kern="1200" cap="none" spc="0" normalizeH="0" baseline="0" noProof="0">
                <a:ln>
                  <a:noFill/>
                </a:ln>
                <a:solidFill>
                  <a:srgbClr val="FF0000"/>
                </a:solidFill>
                <a:effectLst/>
                <a:uLnTx/>
                <a:uFillTx/>
                <a:latin typeface="Avenir Next LT Pro Demi"/>
                <a:ea typeface="+mj-ea"/>
                <a:cs typeface="+mj-cs"/>
              </a:rPr>
              <a:t> </a:t>
            </a:r>
            <a:r>
              <a:rPr kumimoji="0" lang="en-US" sz="2000" b="0" i="0" u="none" strike="noStrike" kern="1200" cap="none" spc="0" normalizeH="0" baseline="0" noProof="0" err="1">
                <a:ln>
                  <a:noFill/>
                </a:ln>
                <a:solidFill>
                  <a:srgbClr val="FF0000"/>
                </a:solidFill>
                <a:effectLst/>
                <a:uLnTx/>
                <a:uFillTx/>
                <a:latin typeface="Avenir Next LT Pro Demi"/>
                <a:ea typeface="+mj-ea"/>
                <a:cs typeface="+mj-cs"/>
              </a:rPr>
              <a:t>mukana</a:t>
            </a:r>
            <a:endParaRPr kumimoji="0" lang="en-US" sz="2000" b="0" i="0" u="none" strike="noStrike" kern="1200" cap="none" spc="0" normalizeH="0" baseline="0" noProof="0">
              <a:ln>
                <a:noFill/>
              </a:ln>
              <a:solidFill>
                <a:srgbClr val="FF0000"/>
              </a:solidFill>
              <a:effectLst/>
              <a:uLnTx/>
              <a:uFillTx/>
              <a:latin typeface="Avenir Next LT Pro Demi"/>
              <a:ea typeface="+mj-ea"/>
              <a:cs typeface="+mj-cs"/>
            </a:endParaRPr>
          </a:p>
        </p:txBody>
      </p:sp>
      <p:sp>
        <p:nvSpPr>
          <p:cNvPr id="18" name="Sisällön paikkamerkki 1">
            <a:extLst>
              <a:ext uri="{FF2B5EF4-FFF2-40B4-BE49-F238E27FC236}">
                <a16:creationId xmlns:a16="http://schemas.microsoft.com/office/drawing/2014/main" id="{3ED72B44-61D0-21FF-ED7A-29F7F1D890F9}"/>
              </a:ext>
            </a:extLst>
          </p:cNvPr>
          <p:cNvSpPr>
            <a:spLocks noGrp="1"/>
          </p:cNvSpPr>
          <p:nvPr>
            <p:ph sz="half" idx="1"/>
          </p:nvPr>
        </p:nvSpPr>
        <p:spPr>
          <a:xfrm>
            <a:off x="6503983" y="1030147"/>
            <a:ext cx="5232886" cy="2347916"/>
          </a:xfrm>
        </p:spPr>
        <p:txBody>
          <a:bodyPr/>
          <a:lstStyle/>
          <a:p>
            <a:pPr marL="0" indent="0">
              <a:spcAft>
                <a:spcPts val="1200"/>
              </a:spcAft>
              <a:buNone/>
            </a:pPr>
            <a:r>
              <a:rPr lang="fi-FI" b="0" i="0">
                <a:solidFill>
                  <a:srgbClr val="333F46"/>
                </a:solidFill>
                <a:effectLst/>
              </a:rPr>
              <a:t>BETK (lyh. betonielementtitoimitusketju) on osa </a:t>
            </a:r>
            <a:r>
              <a:rPr lang="en-US" err="1">
                <a:solidFill>
                  <a:srgbClr val="333F46"/>
                </a:solidFill>
              </a:rPr>
              <a:t>Rakennusteollisuus</a:t>
            </a:r>
            <a:r>
              <a:rPr lang="en-US">
                <a:solidFill>
                  <a:srgbClr val="333F46"/>
                </a:solidFill>
              </a:rPr>
              <a:t> </a:t>
            </a:r>
            <a:r>
              <a:rPr lang="en-US" err="1">
                <a:solidFill>
                  <a:srgbClr val="333F46"/>
                </a:solidFill>
              </a:rPr>
              <a:t>RT:n</a:t>
            </a:r>
            <a:r>
              <a:rPr lang="en-US">
                <a:solidFill>
                  <a:srgbClr val="333F46"/>
                </a:solidFill>
              </a:rPr>
              <a:t> </a:t>
            </a:r>
            <a:r>
              <a:rPr lang="en-US" err="1">
                <a:solidFill>
                  <a:srgbClr val="333F46"/>
                </a:solidFill>
              </a:rPr>
              <a:t>tuotetiedon</a:t>
            </a:r>
            <a:r>
              <a:rPr lang="en-US">
                <a:solidFill>
                  <a:srgbClr val="333F46"/>
                </a:solidFill>
              </a:rPr>
              <a:t> ja </a:t>
            </a:r>
            <a:r>
              <a:rPr lang="en-US" err="1">
                <a:solidFill>
                  <a:srgbClr val="333F46"/>
                </a:solidFill>
              </a:rPr>
              <a:t>toimitusketjun</a:t>
            </a:r>
            <a:r>
              <a:rPr lang="en-US">
                <a:solidFill>
                  <a:srgbClr val="333F46"/>
                </a:solidFill>
              </a:rPr>
              <a:t> </a:t>
            </a:r>
            <a:r>
              <a:rPr lang="en-US" err="1">
                <a:solidFill>
                  <a:srgbClr val="333F46"/>
                </a:solidFill>
              </a:rPr>
              <a:t>digitalisoinnin</a:t>
            </a:r>
            <a:r>
              <a:rPr lang="en-US">
                <a:solidFill>
                  <a:srgbClr val="333F46"/>
                </a:solidFill>
              </a:rPr>
              <a:t> </a:t>
            </a:r>
            <a:r>
              <a:rPr lang="en-US" err="1">
                <a:solidFill>
                  <a:srgbClr val="333F46"/>
                </a:solidFill>
              </a:rPr>
              <a:t>kehityshanktta</a:t>
            </a:r>
            <a:r>
              <a:rPr lang="en-US">
                <a:solidFill>
                  <a:srgbClr val="333F46"/>
                </a:solidFill>
              </a:rPr>
              <a:t>, </a:t>
            </a:r>
            <a:r>
              <a:rPr lang="fi-FI" b="0" i="0">
                <a:solidFill>
                  <a:srgbClr val="333F46"/>
                </a:solidFill>
                <a:effectLst/>
              </a:rPr>
              <a:t>jonka tavoitteena on tilauksesta suunniteltavien rakennustuotteiden toimitusketjun digitalisointi.</a:t>
            </a:r>
          </a:p>
          <a:p>
            <a:pPr marL="0" indent="0">
              <a:spcAft>
                <a:spcPts val="1200"/>
              </a:spcAft>
              <a:buNone/>
            </a:pPr>
            <a:r>
              <a:rPr lang="fi-FI">
                <a:solidFill>
                  <a:srgbClr val="333F46"/>
                </a:solidFill>
              </a:rPr>
              <a:t>BETK-työryhmä jakaantuu kahteen työryhmään, joissa käsitellään tiedon vakiointia ja tiedonsiirron rajapintoja.</a:t>
            </a:r>
            <a:endParaRPr lang="fi-FI" b="0" i="0">
              <a:solidFill>
                <a:srgbClr val="333F46"/>
              </a:solidFill>
              <a:effectLst/>
            </a:endParaRPr>
          </a:p>
          <a:p>
            <a:pPr marL="0" indent="0">
              <a:spcAft>
                <a:spcPts val="1200"/>
              </a:spcAft>
              <a:buNone/>
            </a:pPr>
            <a:endParaRPr lang="fi-FI"/>
          </a:p>
        </p:txBody>
      </p:sp>
      <p:grpSp>
        <p:nvGrpSpPr>
          <p:cNvPr id="3" name="Ryhmä 2">
            <a:extLst>
              <a:ext uri="{FF2B5EF4-FFF2-40B4-BE49-F238E27FC236}">
                <a16:creationId xmlns:a16="http://schemas.microsoft.com/office/drawing/2014/main" id="{81AB96CB-2CEE-23C2-6BAD-518DDAF68FB4}"/>
              </a:ext>
            </a:extLst>
          </p:cNvPr>
          <p:cNvGrpSpPr/>
          <p:nvPr/>
        </p:nvGrpSpPr>
        <p:grpSpPr>
          <a:xfrm>
            <a:off x="6409830" y="2619985"/>
            <a:ext cx="2293993" cy="2682627"/>
            <a:chOff x="8010000" y="1351358"/>
            <a:chExt cx="2293993" cy="2682627"/>
          </a:xfrm>
        </p:grpSpPr>
        <p:sp>
          <p:nvSpPr>
            <p:cNvPr id="4" name="Tekstiruutu 31">
              <a:extLst>
                <a:ext uri="{FF2B5EF4-FFF2-40B4-BE49-F238E27FC236}">
                  <a16:creationId xmlns:a16="http://schemas.microsoft.com/office/drawing/2014/main" id="{BEDB89D0-C557-02C9-BA31-5621984C3D74}"/>
                </a:ext>
              </a:extLst>
            </p:cNvPr>
            <p:cNvSpPr txBox="1"/>
            <p:nvPr/>
          </p:nvSpPr>
          <p:spPr>
            <a:xfrm flipH="1">
              <a:off x="8010000" y="1351358"/>
              <a:ext cx="267381" cy="303411"/>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kstiruutu 4">
              <a:extLst>
                <a:ext uri="{FF2B5EF4-FFF2-40B4-BE49-F238E27FC236}">
                  <a16:creationId xmlns:a16="http://schemas.microsoft.com/office/drawing/2014/main" id="{56DCC9F5-40C1-3688-16F5-32E23D2458DE}"/>
                </a:ext>
              </a:extLst>
            </p:cNvPr>
            <p:cNvSpPr txBox="1"/>
            <p:nvPr/>
          </p:nvSpPr>
          <p:spPr>
            <a:xfrm>
              <a:off x="8097575" y="3479937"/>
              <a:ext cx="2206418" cy="554048"/>
            </a:xfrm>
            <a:prstGeom prst="rect">
              <a:avLst/>
            </a:prstGeom>
            <a:solidFill>
              <a:schemeClr val="bg1"/>
            </a:solidFill>
            <a:ln w="57150">
              <a:solidFill>
                <a:srgbClr val="FF000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VAKIOINTI-työryhmä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0" i="0" u="none" strike="noStrike" kern="0" cap="none" spc="0" normalizeH="0" baseline="0" noProof="0">
                  <a:ln>
                    <a:noFill/>
                  </a:ln>
                  <a:solidFill>
                    <a:prstClr val="black"/>
                  </a:solidFill>
                  <a:effectLst/>
                  <a:uLnTx/>
                  <a:uFillTx/>
                  <a:latin typeface="Calibri" panose="020F0502020204030204"/>
                  <a:ea typeface="+mn-ea"/>
                  <a:cs typeface="+mn-cs"/>
                </a:rPr>
                <a:t>Antti Pekkala</a:t>
              </a:r>
              <a:endParaRPr kumimoji="0" lang="fi-FI"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Ryhmä 11">
            <a:extLst>
              <a:ext uri="{FF2B5EF4-FFF2-40B4-BE49-F238E27FC236}">
                <a16:creationId xmlns:a16="http://schemas.microsoft.com/office/drawing/2014/main" id="{B9ED9E78-CC00-1EAF-EA4E-51F7AF0E992C}"/>
              </a:ext>
            </a:extLst>
          </p:cNvPr>
          <p:cNvGrpSpPr/>
          <p:nvPr/>
        </p:nvGrpSpPr>
        <p:grpSpPr>
          <a:xfrm>
            <a:off x="6409830" y="3417874"/>
            <a:ext cx="2293993" cy="2682627"/>
            <a:chOff x="8010000" y="1351358"/>
            <a:chExt cx="2293993" cy="2682627"/>
          </a:xfrm>
        </p:grpSpPr>
        <p:sp>
          <p:nvSpPr>
            <p:cNvPr id="19" name="Tekstiruutu 31">
              <a:extLst>
                <a:ext uri="{FF2B5EF4-FFF2-40B4-BE49-F238E27FC236}">
                  <a16:creationId xmlns:a16="http://schemas.microsoft.com/office/drawing/2014/main" id="{E71B8582-B533-E21A-06B9-923FD5920263}"/>
                </a:ext>
              </a:extLst>
            </p:cNvPr>
            <p:cNvSpPr txBox="1"/>
            <p:nvPr/>
          </p:nvSpPr>
          <p:spPr>
            <a:xfrm flipH="1">
              <a:off x="8010000" y="1351358"/>
              <a:ext cx="267381" cy="303411"/>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kstiruutu 19">
              <a:extLst>
                <a:ext uri="{FF2B5EF4-FFF2-40B4-BE49-F238E27FC236}">
                  <a16:creationId xmlns:a16="http://schemas.microsoft.com/office/drawing/2014/main" id="{BBBCDE92-63CA-B6B7-6D74-6A37B53CED89}"/>
                </a:ext>
              </a:extLst>
            </p:cNvPr>
            <p:cNvSpPr txBox="1"/>
            <p:nvPr/>
          </p:nvSpPr>
          <p:spPr>
            <a:xfrm>
              <a:off x="8097575" y="3479937"/>
              <a:ext cx="2206418" cy="554048"/>
            </a:xfrm>
            <a:prstGeom prst="rect">
              <a:avLst/>
            </a:prstGeom>
            <a:solidFill>
              <a:schemeClr val="bg1"/>
            </a:solidFill>
            <a:ln w="57150">
              <a:solidFill>
                <a:srgbClr val="FF000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RAJAPINTA-työryhmä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0" i="0" u="none" strike="noStrike" kern="0" cap="none" spc="0" normalizeH="0" baseline="0" noProof="0">
                  <a:ln>
                    <a:noFill/>
                  </a:ln>
                  <a:solidFill>
                    <a:prstClr val="black"/>
                  </a:solidFill>
                  <a:effectLst/>
                  <a:uLnTx/>
                  <a:uFillTx/>
                  <a:latin typeface="Calibri" panose="020F0502020204030204"/>
                  <a:ea typeface="+mn-ea"/>
                  <a:cs typeface="+mn-cs"/>
                </a:rPr>
                <a:t>Tom Partanen</a:t>
              </a:r>
              <a:endParaRPr kumimoji="0" lang="fi-FI"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4" name="Yhdistin: Kulma 23">
            <a:extLst>
              <a:ext uri="{FF2B5EF4-FFF2-40B4-BE49-F238E27FC236}">
                <a16:creationId xmlns:a16="http://schemas.microsoft.com/office/drawing/2014/main" id="{8D211C6A-000B-36A4-D831-DA0E64EFFA09}"/>
              </a:ext>
            </a:extLst>
          </p:cNvPr>
          <p:cNvCxnSpPr>
            <a:cxnSpLocks/>
            <a:stCxn id="23" idx="2"/>
            <a:endCxn id="5" idx="3"/>
          </p:cNvCxnSpPr>
          <p:nvPr/>
        </p:nvCxnSpPr>
        <p:spPr>
          <a:xfrm rot="5400000">
            <a:off x="8537266" y="4509029"/>
            <a:ext cx="683116" cy="35000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Yhdistin: Kulma 26">
            <a:extLst>
              <a:ext uri="{FF2B5EF4-FFF2-40B4-BE49-F238E27FC236}">
                <a16:creationId xmlns:a16="http://schemas.microsoft.com/office/drawing/2014/main" id="{13E805E2-09BB-6225-6B98-684478E71372}"/>
              </a:ext>
            </a:extLst>
          </p:cNvPr>
          <p:cNvCxnSpPr>
            <a:cxnSpLocks/>
            <a:stCxn id="23" idx="2"/>
            <a:endCxn id="20" idx="3"/>
          </p:cNvCxnSpPr>
          <p:nvPr/>
        </p:nvCxnSpPr>
        <p:spPr>
          <a:xfrm rot="5400000">
            <a:off x="8138322" y="4907973"/>
            <a:ext cx="1481005" cy="35000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F323D45C-A310-0837-21D2-0298FDD11324}"/>
              </a:ext>
            </a:extLst>
          </p:cNvPr>
          <p:cNvCxnSpPr>
            <a:cxnSpLocks/>
          </p:cNvCxnSpPr>
          <p:nvPr/>
        </p:nvCxnSpPr>
        <p:spPr>
          <a:xfrm>
            <a:off x="5980366" y="5025588"/>
            <a:ext cx="442164" cy="0"/>
          </a:xfrm>
          <a:prstGeom prst="straightConnector1">
            <a:avLst/>
          </a:prstGeom>
          <a:ln w="38100">
            <a:solidFill>
              <a:srgbClr val="FF0000"/>
            </a:solidFill>
            <a:tailEnd type="triangle"/>
          </a:ln>
        </p:spPr>
        <p:style>
          <a:lnRef idx="1">
            <a:schemeClr val="accent6"/>
          </a:lnRef>
          <a:fillRef idx="0">
            <a:schemeClr val="accent6"/>
          </a:fillRef>
          <a:effectRef idx="0">
            <a:schemeClr val="accent6"/>
          </a:effectRef>
          <a:fontRef idx="minor">
            <a:schemeClr val="tx1"/>
          </a:fontRef>
        </p:style>
      </p:cxnSp>
      <p:grpSp>
        <p:nvGrpSpPr>
          <p:cNvPr id="77" name="Ryhmä 76">
            <a:extLst>
              <a:ext uri="{FF2B5EF4-FFF2-40B4-BE49-F238E27FC236}">
                <a16:creationId xmlns:a16="http://schemas.microsoft.com/office/drawing/2014/main" id="{A7635939-BD84-CDC1-BECC-F5D1B8CB874A}"/>
              </a:ext>
            </a:extLst>
          </p:cNvPr>
          <p:cNvGrpSpPr/>
          <p:nvPr/>
        </p:nvGrpSpPr>
        <p:grpSpPr>
          <a:xfrm>
            <a:off x="7724250" y="1462868"/>
            <a:ext cx="2571575" cy="2879604"/>
            <a:chOff x="8010000" y="1351358"/>
            <a:chExt cx="2571575" cy="2879604"/>
          </a:xfrm>
        </p:grpSpPr>
        <p:sp>
          <p:nvSpPr>
            <p:cNvPr id="21" name="Tekstiruutu 31">
              <a:extLst>
                <a:ext uri="{FF2B5EF4-FFF2-40B4-BE49-F238E27FC236}">
                  <a16:creationId xmlns:a16="http://schemas.microsoft.com/office/drawing/2014/main" id="{0C902378-30A5-0352-3FFD-C67215EA317D}"/>
                </a:ext>
              </a:extLst>
            </p:cNvPr>
            <p:cNvSpPr txBox="1"/>
            <p:nvPr/>
          </p:nvSpPr>
          <p:spPr>
            <a:xfrm flipH="1">
              <a:off x="8010000" y="1351358"/>
              <a:ext cx="267381" cy="303411"/>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kstiruutu 22">
              <a:extLst>
                <a:ext uri="{FF2B5EF4-FFF2-40B4-BE49-F238E27FC236}">
                  <a16:creationId xmlns:a16="http://schemas.microsoft.com/office/drawing/2014/main" id="{743EF91C-875E-12E4-A2CA-46D7EDBCC365}"/>
                </a:ext>
              </a:extLst>
            </p:cNvPr>
            <p:cNvSpPr txBox="1"/>
            <p:nvPr/>
          </p:nvSpPr>
          <p:spPr>
            <a:xfrm>
              <a:off x="8097575" y="3479937"/>
              <a:ext cx="2484000" cy="751025"/>
            </a:xfrm>
            <a:prstGeom prst="rect">
              <a:avLst/>
            </a:prstGeom>
            <a:solidFill>
              <a:schemeClr val="bg1"/>
            </a:solidFill>
            <a:ln w="57150">
              <a:solidFill>
                <a:srgbClr val="FF000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TKT-ryhmä: BETK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0" i="0" u="none" strike="noStrike" kern="0" cap="none" spc="0" normalizeH="0" baseline="0" noProof="0">
                  <a:ln>
                    <a:noFill/>
                  </a:ln>
                  <a:solidFill>
                    <a:prstClr val="black"/>
                  </a:solidFill>
                  <a:effectLst/>
                  <a:uLnTx/>
                  <a:uFillTx/>
                  <a:latin typeface="Calibri" panose="020F0502020204030204"/>
                  <a:ea typeface="+mn-ea"/>
                  <a:cs typeface="+mn-cs"/>
                </a:rPr>
                <a:t>Janne </a:t>
              </a:r>
              <a:r>
                <a:rPr kumimoji="0" lang="fi-FI" sz="1600" b="0" i="0" u="none" strike="noStrike" kern="0" cap="none" spc="0" normalizeH="0" baseline="0" noProof="0" err="1">
                  <a:ln>
                    <a:noFill/>
                  </a:ln>
                  <a:solidFill>
                    <a:prstClr val="black"/>
                  </a:solidFill>
                  <a:effectLst/>
                  <a:uLnTx/>
                  <a:uFillTx/>
                  <a:latin typeface="Calibri" panose="020F0502020204030204"/>
                  <a:ea typeface="+mn-ea"/>
                  <a:cs typeface="+mn-cs"/>
                </a:rPr>
                <a:t>Kihula</a:t>
              </a:r>
              <a:endParaRPr kumimoji="0" lang="fi-FI" sz="16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0" i="0" u="none" strike="noStrike" kern="0" cap="none" spc="0" normalizeH="0" baseline="0" noProof="0">
                  <a:ln>
                    <a:noFill/>
                  </a:ln>
                  <a:solidFill>
                    <a:prstClr val="black"/>
                  </a:solidFill>
                  <a:effectLst/>
                  <a:uLnTx/>
                  <a:uFillTx/>
                  <a:latin typeface="Calibri" panose="020F0502020204030204"/>
                  <a:ea typeface="+mn-ea"/>
                  <a:cs typeface="+mn-cs"/>
                </a:rPr>
                <a:t>Teemu Alaluusua</a:t>
              </a:r>
            </a:p>
          </p:txBody>
        </p:sp>
      </p:grpSp>
    </p:spTree>
    <p:extLst>
      <p:ext uri="{BB962C8B-B14F-4D97-AF65-F5344CB8AC3E}">
        <p14:creationId xmlns:p14="http://schemas.microsoft.com/office/powerpoint/2010/main" val="3041573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050DD-4DEC-A81E-4F81-C29A39427AE8}"/>
            </a:ext>
          </a:extLst>
        </p:cNvPr>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38EE51AE-AAF4-9595-7459-03BB8FC4BE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48B93C-268E-4D94-8C5C-A1E3B3F50EAA}"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Alatunnisteen paikkamerkki 2">
            <a:extLst>
              <a:ext uri="{FF2B5EF4-FFF2-40B4-BE49-F238E27FC236}">
                <a16:creationId xmlns:a16="http://schemas.microsoft.com/office/drawing/2014/main" id="{BD68D403-E0EB-29DA-FB8E-2F0C57FD871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41A45D5F-F538-AB99-C67A-0B22CBC7360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5" name="Otsikko 4">
            <a:extLst>
              <a:ext uri="{FF2B5EF4-FFF2-40B4-BE49-F238E27FC236}">
                <a16:creationId xmlns:a16="http://schemas.microsoft.com/office/drawing/2014/main" id="{988F246F-8FD4-946B-511E-E48E28ECD240}"/>
              </a:ext>
            </a:extLst>
          </p:cNvPr>
          <p:cNvSpPr>
            <a:spLocks noGrp="1"/>
          </p:cNvSpPr>
          <p:nvPr>
            <p:ph type="ctrTitle"/>
          </p:nvPr>
        </p:nvSpPr>
        <p:spPr>
          <a:xfrm>
            <a:off x="1200150" y="521144"/>
            <a:ext cx="9792394" cy="1656457"/>
          </a:xfrm>
        </p:spPr>
        <p:txBody>
          <a:bodyPr/>
          <a:lstStyle/>
          <a:p>
            <a:r>
              <a:rPr lang="fi-FI"/>
              <a:t>Sisällys</a:t>
            </a:r>
          </a:p>
        </p:txBody>
      </p:sp>
      <p:sp>
        <p:nvSpPr>
          <p:cNvPr id="7" name="Tekstiruutu 6">
            <a:extLst>
              <a:ext uri="{FF2B5EF4-FFF2-40B4-BE49-F238E27FC236}">
                <a16:creationId xmlns:a16="http://schemas.microsoft.com/office/drawing/2014/main" id="{83D23234-2EB6-7BE9-5EDD-9C345080DE06}"/>
              </a:ext>
            </a:extLst>
          </p:cNvPr>
          <p:cNvSpPr txBox="1"/>
          <p:nvPr/>
        </p:nvSpPr>
        <p:spPr>
          <a:xfrm>
            <a:off x="1131714" y="1658319"/>
            <a:ext cx="10694525" cy="4231479"/>
          </a:xfrm>
          <a:prstGeom prst="rect">
            <a:avLst/>
          </a:prstGeom>
          <a:noFill/>
        </p:spPr>
        <p:txBody>
          <a:bodyPr wrap="square" rtlCol="0">
            <a:spAutoFit/>
          </a:bodyPr>
          <a:lstStyle/>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Motivaatio</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Tausta</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Rakennustuotteiden toimitusketju strategiat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T-Malli</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Esiselvitys ETO toimitusketjun nykytilasta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Kehityshankkeen organisoituminen</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Työn tavoite</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Road-</a:t>
            </a:r>
            <a:r>
              <a:rPr kumimoji="0" lang="fi-FI" sz="2800" b="0" i="0" u="none" strike="noStrike" kern="1200" cap="none" spc="0" normalizeH="0" baseline="0" noProof="0" dirty="0" err="1">
                <a:ln>
                  <a:noFill/>
                </a:ln>
                <a:solidFill>
                  <a:prstClr val="white"/>
                </a:solidFill>
                <a:effectLst/>
                <a:uLnTx/>
                <a:uFillTx/>
                <a:latin typeface="Avenir Next LT Pro"/>
                <a:ea typeface="+mn-ea"/>
                <a:cs typeface="+mn-cs"/>
              </a:rPr>
              <a:t>map</a:t>
            </a:r>
            <a:endParaRPr kumimoji="0" lang="fi-FI" sz="2800" b="0" i="0" u="none" strike="noStrike" kern="1200" cap="none" spc="0" normalizeH="0" baseline="0" noProof="0" dirty="0">
              <a:ln>
                <a:noFill/>
              </a:ln>
              <a:solidFill>
                <a:prstClr val="white"/>
              </a:solidFill>
              <a:effectLst/>
              <a:uLnTx/>
              <a:uFillTx/>
              <a:latin typeface="Avenir Next LT Pro"/>
              <a:ea typeface="+mn-ea"/>
              <a:cs typeface="+mn-cs"/>
            </a:endParaRP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Tietoarkkitehtuuri kuva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Tehtävät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Vakiointi-työryhmä</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Rajapinta-työryhmä</a:t>
            </a:r>
          </a:p>
        </p:txBody>
      </p:sp>
    </p:spTree>
    <p:extLst>
      <p:ext uri="{BB962C8B-B14F-4D97-AF65-F5344CB8AC3E}">
        <p14:creationId xmlns:p14="http://schemas.microsoft.com/office/powerpoint/2010/main" val="402126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
                                            <p:txEl>
                                              <p:pRg st="9" end="9"/>
                                            </p:txEl>
                                          </p:spTgt>
                                        </p:tgtEl>
                                        <p:attrNameLst>
                                          <p:attrName>style.color</p:attrName>
                                        </p:attrNameLst>
                                      </p:cBhvr>
                                      <p:to>
                                        <a:srgbClr val="7F7F7F"/>
                                      </p:to>
                                    </p:animClr>
                                  </p:childTnLst>
                                </p:cTn>
                              </p:par>
                              <p:par>
                                <p:cTn id="7" presetID="3" presetClass="emph" presetSubtype="2" fill="hold" nodeType="withEffect">
                                  <p:stCondLst>
                                    <p:cond delay="0"/>
                                  </p:stCondLst>
                                  <p:childTnLst>
                                    <p:animClr clrSpc="rgb" dir="cw">
                                      <p:cBhvr override="childStyle">
                                        <p:cTn id="8" dur="2000" fill="hold"/>
                                        <p:tgtEl>
                                          <p:spTgt spid="7">
                                            <p:txEl>
                                              <p:pRg st="10" end="10"/>
                                            </p:txEl>
                                          </p:spTgt>
                                        </p:tgtEl>
                                        <p:attrNameLst>
                                          <p:attrName>style.color</p:attrName>
                                        </p:attrNameLst>
                                      </p:cBhvr>
                                      <p:to>
                                        <a:srgbClr val="7F7F7F"/>
                                      </p:to>
                                    </p:animClr>
                                  </p:childTnLst>
                                </p:cTn>
                              </p:par>
                              <p:par>
                                <p:cTn id="9" presetID="3" presetClass="emph" presetSubtype="2" fill="hold" nodeType="withEffect">
                                  <p:stCondLst>
                                    <p:cond delay="0"/>
                                  </p:stCondLst>
                                  <p:childTnLst>
                                    <p:animClr clrSpc="rgb" dir="cw">
                                      <p:cBhvr override="childStyle">
                                        <p:cTn id="10" dur="2000" fill="hold"/>
                                        <p:tgtEl>
                                          <p:spTgt spid="7">
                                            <p:txEl>
                                              <p:pRg st="11" end="11"/>
                                            </p:txEl>
                                          </p:spTgt>
                                        </p:tgtEl>
                                        <p:attrNameLst>
                                          <p:attrName>style.color</p:attrName>
                                        </p:attrNameLst>
                                      </p:cBhvr>
                                      <p:to>
                                        <a:srgbClr val="7F7F7F"/>
                                      </p:to>
                                    </p:animClr>
                                  </p:childTnLst>
                                </p:cTn>
                              </p:par>
                              <p:par>
                                <p:cTn id="11" presetID="3" presetClass="emph" presetSubtype="2" fill="hold" nodeType="withEffect">
                                  <p:stCondLst>
                                    <p:cond delay="0"/>
                                  </p:stCondLst>
                                  <p:childTnLst>
                                    <p:animClr clrSpc="rgb" dir="cw">
                                      <p:cBhvr override="childStyle">
                                        <p:cTn id="12" dur="2000" fill="hold"/>
                                        <p:tgtEl>
                                          <p:spTgt spid="7">
                                            <p:txEl>
                                              <p:pRg st="0" end="0"/>
                                            </p:txEl>
                                          </p:spTgt>
                                        </p:tgtEl>
                                        <p:attrNameLst>
                                          <p:attrName>style.color</p:attrName>
                                        </p:attrNameLst>
                                      </p:cBhvr>
                                      <p:to>
                                        <a:srgbClr val="7F7F7F"/>
                                      </p:to>
                                    </p:animClr>
                                  </p:childTnLst>
                                </p:cTn>
                              </p:par>
                              <p:par>
                                <p:cTn id="13" presetID="3" presetClass="emph" presetSubtype="2" fill="hold" nodeType="withEffect">
                                  <p:stCondLst>
                                    <p:cond delay="0"/>
                                  </p:stCondLst>
                                  <p:childTnLst>
                                    <p:animClr clrSpc="rgb" dir="cw">
                                      <p:cBhvr override="childStyle">
                                        <p:cTn id="14" dur="2000" fill="hold"/>
                                        <p:tgtEl>
                                          <p:spTgt spid="7">
                                            <p:txEl>
                                              <p:pRg st="1" end="1"/>
                                            </p:txEl>
                                          </p:spTgt>
                                        </p:tgtEl>
                                        <p:attrNameLst>
                                          <p:attrName>style.color</p:attrName>
                                        </p:attrNameLst>
                                      </p:cBhvr>
                                      <p:to>
                                        <a:srgbClr val="7F7F7F"/>
                                      </p:to>
                                    </p:animClr>
                                  </p:childTnLst>
                                </p:cTn>
                              </p:par>
                              <p:par>
                                <p:cTn id="15" presetID="3" presetClass="emph" presetSubtype="2" fill="hold" nodeType="withEffect">
                                  <p:stCondLst>
                                    <p:cond delay="0"/>
                                  </p:stCondLst>
                                  <p:childTnLst>
                                    <p:animClr clrSpc="rgb" dir="cw">
                                      <p:cBhvr override="childStyle">
                                        <p:cTn id="16" dur="2000" fill="hold"/>
                                        <p:tgtEl>
                                          <p:spTgt spid="7">
                                            <p:txEl>
                                              <p:pRg st="2" end="2"/>
                                            </p:txEl>
                                          </p:spTgt>
                                        </p:tgtEl>
                                        <p:attrNameLst>
                                          <p:attrName>style.color</p:attrName>
                                        </p:attrNameLst>
                                      </p:cBhvr>
                                      <p:to>
                                        <a:srgbClr val="7F7F7F"/>
                                      </p:to>
                                    </p:animClr>
                                  </p:childTnLst>
                                </p:cTn>
                              </p:par>
                              <p:par>
                                <p:cTn id="17" presetID="3" presetClass="emph" presetSubtype="2" fill="hold" nodeType="withEffect">
                                  <p:stCondLst>
                                    <p:cond delay="0"/>
                                  </p:stCondLst>
                                  <p:childTnLst>
                                    <p:animClr clrSpc="rgb" dir="cw">
                                      <p:cBhvr override="childStyle">
                                        <p:cTn id="18" dur="2000" fill="hold"/>
                                        <p:tgtEl>
                                          <p:spTgt spid="7">
                                            <p:txEl>
                                              <p:pRg st="3" end="3"/>
                                            </p:txEl>
                                          </p:spTgt>
                                        </p:tgtEl>
                                        <p:attrNameLst>
                                          <p:attrName>style.color</p:attrName>
                                        </p:attrNameLst>
                                      </p:cBhvr>
                                      <p:to>
                                        <a:srgbClr val="7F7F7F"/>
                                      </p:to>
                                    </p:animClr>
                                  </p:childTnLst>
                                </p:cTn>
                              </p:par>
                              <p:par>
                                <p:cTn id="19" presetID="3" presetClass="emph" presetSubtype="2" fill="hold" nodeType="withEffect">
                                  <p:stCondLst>
                                    <p:cond delay="0"/>
                                  </p:stCondLst>
                                  <p:childTnLst>
                                    <p:animClr clrSpc="rgb" dir="cw">
                                      <p:cBhvr override="childStyle">
                                        <p:cTn id="20" dur="2000" fill="hold"/>
                                        <p:tgtEl>
                                          <p:spTgt spid="7">
                                            <p:txEl>
                                              <p:pRg st="4" end="4"/>
                                            </p:txEl>
                                          </p:spTgt>
                                        </p:tgtEl>
                                        <p:attrNameLst>
                                          <p:attrName>style.color</p:attrName>
                                        </p:attrNameLst>
                                      </p:cBhvr>
                                      <p:to>
                                        <a:srgbClr val="7F7F7F"/>
                                      </p:to>
                                    </p:animClr>
                                  </p:childTnLst>
                                </p:cTn>
                              </p:par>
                              <p:par>
                                <p:cTn id="21" presetID="3" presetClass="emph" presetSubtype="2" fill="hold" nodeType="withEffect">
                                  <p:stCondLst>
                                    <p:cond delay="0"/>
                                  </p:stCondLst>
                                  <p:childTnLst>
                                    <p:animClr clrSpc="rgb" dir="cw">
                                      <p:cBhvr override="childStyle">
                                        <p:cTn id="22" dur="2000" fill="hold"/>
                                        <p:tgtEl>
                                          <p:spTgt spid="7">
                                            <p:txEl>
                                              <p:pRg st="5" end="5"/>
                                            </p:txEl>
                                          </p:spTgt>
                                        </p:tgtEl>
                                        <p:attrNameLst>
                                          <p:attrName>style.color</p:attrName>
                                        </p:attrNameLst>
                                      </p:cBhvr>
                                      <p:to>
                                        <a:srgbClr val="7F7F7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80" name="Kuva 79">
            <a:extLst>
              <a:ext uri="{FF2B5EF4-FFF2-40B4-BE49-F238E27FC236}">
                <a16:creationId xmlns:a16="http://schemas.microsoft.com/office/drawing/2014/main" id="{E400A9E4-FC3D-7617-E1BB-A94BB887B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5305" y="3444556"/>
            <a:ext cx="700019" cy="452943"/>
          </a:xfrm>
          <a:prstGeom prst="rect">
            <a:avLst/>
          </a:prstGeom>
          <a:solidFill>
            <a:srgbClr val="00B0F0">
              <a:alpha val="19000"/>
            </a:srgbClr>
          </a:solidFill>
        </p:spPr>
      </p:pic>
      <p:cxnSp>
        <p:nvCxnSpPr>
          <p:cNvPr id="130" name="Suora nuoliyhdysviiva 129">
            <a:extLst>
              <a:ext uri="{FF2B5EF4-FFF2-40B4-BE49-F238E27FC236}">
                <a16:creationId xmlns:a16="http://schemas.microsoft.com/office/drawing/2014/main" id="{7567EA05-ACA5-9B1B-4DAE-3C76F95F861A}"/>
              </a:ext>
            </a:extLst>
          </p:cNvPr>
          <p:cNvCxnSpPr>
            <a:cxnSpLocks/>
          </p:cNvCxnSpPr>
          <p:nvPr/>
        </p:nvCxnSpPr>
        <p:spPr>
          <a:xfrm flipH="1" flipV="1">
            <a:off x="8781182" y="5614366"/>
            <a:ext cx="1843407"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8" name="Suora nuoliyhdysviiva 127">
            <a:extLst>
              <a:ext uri="{FF2B5EF4-FFF2-40B4-BE49-F238E27FC236}">
                <a16:creationId xmlns:a16="http://schemas.microsoft.com/office/drawing/2014/main" id="{3DD2472E-278D-7790-B272-1EC84FB6BCC2}"/>
              </a:ext>
            </a:extLst>
          </p:cNvPr>
          <p:cNvCxnSpPr>
            <a:cxnSpLocks/>
          </p:cNvCxnSpPr>
          <p:nvPr/>
        </p:nvCxnSpPr>
        <p:spPr>
          <a:xfrm flipV="1">
            <a:off x="8773995" y="5455522"/>
            <a:ext cx="1843407"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4B89949B-5AAF-E313-5B14-B001B61D457F}"/>
              </a:ext>
            </a:extLst>
          </p:cNvPr>
          <p:cNvSpPr>
            <a:spLocks noGrp="1"/>
          </p:cNvSpPr>
          <p:nvPr>
            <p:ph type="title"/>
          </p:nvPr>
        </p:nvSpPr>
        <p:spPr>
          <a:xfrm>
            <a:off x="407988" y="333377"/>
            <a:ext cx="6359157" cy="532037"/>
          </a:xfrm>
        </p:spPr>
        <p:txBody>
          <a:bodyPr/>
          <a:lstStyle/>
          <a:p>
            <a:pPr>
              <a:lnSpc>
                <a:spcPct val="80000"/>
              </a:lnSpc>
            </a:pPr>
            <a:r>
              <a:rPr lang="fi-FI" sz="2400" b="1" err="1">
                <a:latin typeface="Times New Roman" panose="02020603050405020304" pitchFamily="18" charset="0"/>
                <a:cs typeface="Times New Roman" panose="02020603050405020304" pitchFamily="18" charset="0"/>
              </a:rPr>
              <a:t>RT:n</a:t>
            </a:r>
            <a:r>
              <a:rPr lang="fi-FI" sz="2400" b="1">
                <a:latin typeface="Times New Roman" panose="02020603050405020304" pitchFamily="18" charset="0"/>
                <a:cs typeface="Times New Roman" panose="02020603050405020304" pitchFamily="18" charset="0"/>
              </a:rPr>
              <a:t> tuotetiedon ja toimitusketjun digitalisoinnin kehityshanke</a:t>
            </a:r>
            <a:br>
              <a:rPr lang="fi-FI" sz="2400" b="1">
                <a:latin typeface="Times New Roman" panose="02020603050405020304" pitchFamily="18" charset="0"/>
                <a:cs typeface="Times New Roman" panose="02020603050405020304" pitchFamily="18" charset="0"/>
              </a:rPr>
            </a:br>
            <a:r>
              <a:rPr lang="fi-FI" sz="2400" b="1">
                <a:solidFill>
                  <a:schemeClr val="tx1">
                    <a:lumMod val="75000"/>
                    <a:lumOff val="25000"/>
                  </a:schemeClr>
                </a:solidFill>
                <a:latin typeface="Times New Roman" panose="02020603050405020304" pitchFamily="18" charset="0"/>
                <a:cs typeface="Times New Roman" panose="02020603050405020304" pitchFamily="18" charset="0"/>
              </a:rPr>
              <a:t>BETK-Toimitusketjutyöryhmä</a:t>
            </a:r>
          </a:p>
        </p:txBody>
      </p:sp>
      <p:sp>
        <p:nvSpPr>
          <p:cNvPr id="3" name="Sisällön paikkamerkki 2">
            <a:extLst>
              <a:ext uri="{FF2B5EF4-FFF2-40B4-BE49-F238E27FC236}">
                <a16:creationId xmlns:a16="http://schemas.microsoft.com/office/drawing/2014/main" id="{7945E721-0D9D-8F05-2624-B6D1CF8529EB}"/>
              </a:ext>
            </a:extLst>
          </p:cNvPr>
          <p:cNvSpPr>
            <a:spLocks noGrp="1"/>
          </p:cNvSpPr>
          <p:nvPr>
            <p:ph sz="half" idx="1"/>
          </p:nvPr>
        </p:nvSpPr>
        <p:spPr>
          <a:xfrm>
            <a:off x="407989" y="1330066"/>
            <a:ext cx="4240213" cy="3139197"/>
          </a:xfrm>
        </p:spPr>
        <p:txBody>
          <a:bodyPr/>
          <a:lstStyle/>
          <a:p>
            <a:pPr marL="0" indent="0">
              <a:buNone/>
            </a:pPr>
            <a:r>
              <a:rPr lang="fi-FI" b="1" u="sng">
                <a:solidFill>
                  <a:schemeClr val="accent1"/>
                </a:solidFill>
                <a:latin typeface="Times New Roman" panose="02020603050405020304" pitchFamily="18" charset="0"/>
                <a:cs typeface="Times New Roman" panose="02020603050405020304" pitchFamily="18" charset="0"/>
              </a:rPr>
              <a:t>TAVOITTEENA</a:t>
            </a:r>
            <a:r>
              <a:rPr lang="fi-FI">
                <a:latin typeface="Times New Roman" panose="02020603050405020304" pitchFamily="18" charset="0"/>
                <a:cs typeface="Times New Roman" panose="02020603050405020304" pitchFamily="18" charset="0"/>
              </a:rPr>
              <a:t> </a:t>
            </a:r>
          </a:p>
          <a:p>
            <a:pPr marL="0" indent="0">
              <a:lnSpc>
                <a:spcPct val="80000"/>
              </a:lnSpc>
              <a:buNone/>
            </a:pPr>
            <a:r>
              <a:rPr lang="fi-FI" err="1">
                <a:latin typeface="Times New Roman" panose="02020603050405020304" pitchFamily="18" charset="0"/>
                <a:cs typeface="Times New Roman" panose="02020603050405020304" pitchFamily="18" charset="0"/>
              </a:rPr>
              <a:t>yhteentoimivan</a:t>
            </a:r>
            <a:r>
              <a:rPr lang="fi-FI">
                <a:latin typeface="Times New Roman" panose="02020603050405020304" pitchFamily="18" charset="0"/>
                <a:cs typeface="Times New Roman" panose="02020603050405020304" pitchFamily="18" charset="0"/>
              </a:rPr>
              <a:t> ja digitaalisesti hallitun tiedonsiirron mahdollistaminen tilauksesta suunniteltavien rakennustuotteiden toimitusketjuissa</a:t>
            </a:r>
          </a:p>
          <a:p>
            <a:pPr>
              <a:lnSpc>
                <a:spcPct val="80000"/>
              </a:lnSpc>
            </a:pPr>
            <a:r>
              <a:rPr lang="fi-FI">
                <a:latin typeface="Times New Roman" panose="02020603050405020304" pitchFamily="18" charset="0"/>
                <a:cs typeface="Times New Roman" panose="02020603050405020304" pitchFamily="18" charset="0"/>
              </a:rPr>
              <a:t>Koneluettavan informaation vaihto</a:t>
            </a:r>
          </a:p>
          <a:p>
            <a:pPr>
              <a:lnSpc>
                <a:spcPct val="80000"/>
              </a:lnSpc>
            </a:pPr>
            <a:r>
              <a:rPr lang="fi-FI">
                <a:latin typeface="Times New Roman" panose="02020603050405020304" pitchFamily="18" charset="0"/>
                <a:cs typeface="Times New Roman" panose="02020603050405020304" pitchFamily="18" charset="0"/>
              </a:rPr>
              <a:t>Vakioitu tietosisältö</a:t>
            </a:r>
          </a:p>
          <a:p>
            <a:pPr>
              <a:lnSpc>
                <a:spcPct val="80000"/>
              </a:lnSpc>
            </a:pPr>
            <a:r>
              <a:rPr lang="fi-FI">
                <a:latin typeface="Times New Roman" panose="02020603050405020304" pitchFamily="18" charset="0"/>
                <a:cs typeface="Times New Roman" panose="02020603050405020304" pitchFamily="18" charset="0"/>
              </a:rPr>
              <a:t>Yhdenmukaiset menetelmät informaation yksilöimisen, tunnistamisen ja jakamisen prosesseissa</a:t>
            </a:r>
          </a:p>
          <a:p>
            <a:pPr>
              <a:lnSpc>
                <a:spcPct val="80000"/>
              </a:lnSpc>
            </a:pPr>
            <a:r>
              <a:rPr lang="fi-FI">
                <a:latin typeface="Times New Roman" panose="02020603050405020304" pitchFamily="18" charset="0"/>
                <a:cs typeface="Times New Roman" panose="02020603050405020304" pitchFamily="18" charset="0"/>
              </a:rPr>
              <a:t>Tuotetiedon saatavuus ja prosessitiedon kirjaaminen toimitusketjussa</a:t>
            </a:r>
          </a:p>
          <a:p>
            <a:pPr marL="0" indent="0">
              <a:buNone/>
            </a:pPr>
            <a:endParaRPr lang="fi-FI"/>
          </a:p>
        </p:txBody>
      </p:sp>
      <p:grpSp>
        <p:nvGrpSpPr>
          <p:cNvPr id="8" name="Ryhmä 7">
            <a:extLst>
              <a:ext uri="{FF2B5EF4-FFF2-40B4-BE49-F238E27FC236}">
                <a16:creationId xmlns:a16="http://schemas.microsoft.com/office/drawing/2014/main" id="{FC6F9642-E4D8-4317-7DDB-6377C1EA9A7C}"/>
              </a:ext>
            </a:extLst>
          </p:cNvPr>
          <p:cNvGrpSpPr/>
          <p:nvPr/>
        </p:nvGrpSpPr>
        <p:grpSpPr>
          <a:xfrm>
            <a:off x="7484549" y="2799837"/>
            <a:ext cx="1303851" cy="846969"/>
            <a:chOff x="854006" y="2666992"/>
            <a:chExt cx="2200891" cy="1524016"/>
          </a:xfrm>
          <a:solidFill>
            <a:schemeClr val="accent3"/>
          </a:solidFill>
        </p:grpSpPr>
        <p:sp>
          <p:nvSpPr>
            <p:cNvPr id="9" name="Kaari 8">
              <a:extLst>
                <a:ext uri="{FF2B5EF4-FFF2-40B4-BE49-F238E27FC236}">
                  <a16:creationId xmlns:a16="http://schemas.microsoft.com/office/drawing/2014/main" id="{ACED0C09-05A9-BDC4-E911-6799DC46BAE3}"/>
                </a:ext>
              </a:extLst>
            </p:cNvPr>
            <p:cNvSpPr/>
            <p:nvPr/>
          </p:nvSpPr>
          <p:spPr>
            <a:xfrm>
              <a:off x="2602754" y="2666992"/>
              <a:ext cx="75290" cy="141972"/>
            </a:xfrm>
            <a:prstGeom prst="arc">
              <a:avLst>
                <a:gd name="adj1" fmla="val 10800000"/>
                <a:gd name="adj2" fmla="val 0"/>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Vapaamuotoinen: Muoto 9">
              <a:extLst>
                <a:ext uri="{FF2B5EF4-FFF2-40B4-BE49-F238E27FC236}">
                  <a16:creationId xmlns:a16="http://schemas.microsoft.com/office/drawing/2014/main" id="{11168B57-57DF-CC73-0738-DE7BE062DF27}"/>
                </a:ext>
              </a:extLst>
            </p:cNvPr>
            <p:cNvSpPr/>
            <p:nvPr/>
          </p:nvSpPr>
          <p:spPr>
            <a:xfrm>
              <a:off x="854006" y="2737978"/>
              <a:ext cx="2200891" cy="1453030"/>
            </a:xfrm>
            <a:custGeom>
              <a:avLst/>
              <a:gdLst>
                <a:gd name="connsiteX0" fmla="*/ 0 w 2200891"/>
                <a:gd name="connsiteY0" fmla="*/ 0 h 1453030"/>
                <a:gd name="connsiteX1" fmla="*/ 2200891 w 2200891"/>
                <a:gd name="connsiteY1" fmla="*/ 0 h 1453030"/>
                <a:gd name="connsiteX2" fmla="*/ 2200891 w 2200891"/>
                <a:gd name="connsiteY2" fmla="*/ 1453030 h 1453030"/>
                <a:gd name="connsiteX3" fmla="*/ 1100450 w 2200891"/>
                <a:gd name="connsiteY3" fmla="*/ 1453030 h 1453030"/>
                <a:gd name="connsiteX4" fmla="*/ 1100450 w 2200891"/>
                <a:gd name="connsiteY4" fmla="*/ 211460 h 1453030"/>
                <a:gd name="connsiteX5" fmla="*/ 527436 w 2200891"/>
                <a:gd name="connsiteY5" fmla="*/ 211460 h 1453030"/>
                <a:gd name="connsiteX6" fmla="*/ 527436 w 2200891"/>
                <a:gd name="connsiteY6" fmla="*/ 1453030 h 1453030"/>
                <a:gd name="connsiteX7" fmla="*/ 0 w 2200891"/>
                <a:gd name="connsiteY7" fmla="*/ 1453030 h 14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891" h="1453030">
                  <a:moveTo>
                    <a:pt x="0" y="0"/>
                  </a:moveTo>
                  <a:lnTo>
                    <a:pt x="2200891" y="0"/>
                  </a:lnTo>
                  <a:lnTo>
                    <a:pt x="2200891" y="1453030"/>
                  </a:lnTo>
                  <a:lnTo>
                    <a:pt x="1100450" y="1453030"/>
                  </a:lnTo>
                  <a:lnTo>
                    <a:pt x="1100450" y="211460"/>
                  </a:lnTo>
                  <a:lnTo>
                    <a:pt x="527436" y="211460"/>
                  </a:lnTo>
                  <a:lnTo>
                    <a:pt x="527436" y="1453030"/>
                  </a:lnTo>
                  <a:lnTo>
                    <a:pt x="0" y="1453030"/>
                  </a:lnTo>
                  <a:close/>
                </a:path>
              </a:pathLst>
            </a:custGeom>
            <a:grp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Kaari 10">
              <a:extLst>
                <a:ext uri="{FF2B5EF4-FFF2-40B4-BE49-F238E27FC236}">
                  <a16:creationId xmlns:a16="http://schemas.microsoft.com/office/drawing/2014/main" id="{F18B6BDB-D375-62D2-512C-E80679E04346}"/>
                </a:ext>
              </a:extLst>
            </p:cNvPr>
            <p:cNvSpPr/>
            <p:nvPr/>
          </p:nvSpPr>
          <p:spPr>
            <a:xfrm>
              <a:off x="1188942" y="2671355"/>
              <a:ext cx="75290" cy="141972"/>
            </a:xfrm>
            <a:prstGeom prst="arc">
              <a:avLst>
                <a:gd name="adj1" fmla="val 10800000"/>
                <a:gd name="adj2" fmla="val 0"/>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2" name="Ryhmä 11">
            <a:extLst>
              <a:ext uri="{FF2B5EF4-FFF2-40B4-BE49-F238E27FC236}">
                <a16:creationId xmlns:a16="http://schemas.microsoft.com/office/drawing/2014/main" id="{174B65CA-DDF6-0897-ACDB-7A64654E92D5}"/>
              </a:ext>
            </a:extLst>
          </p:cNvPr>
          <p:cNvGrpSpPr/>
          <p:nvPr/>
        </p:nvGrpSpPr>
        <p:grpSpPr>
          <a:xfrm>
            <a:off x="7243143" y="3109147"/>
            <a:ext cx="1303851" cy="846969"/>
            <a:chOff x="854006" y="2666992"/>
            <a:chExt cx="2200891" cy="1524016"/>
          </a:xfrm>
          <a:solidFill>
            <a:schemeClr val="bg1">
              <a:lumMod val="65000"/>
            </a:schemeClr>
          </a:solidFill>
        </p:grpSpPr>
        <p:sp>
          <p:nvSpPr>
            <p:cNvPr id="13" name="Kaari 12">
              <a:extLst>
                <a:ext uri="{FF2B5EF4-FFF2-40B4-BE49-F238E27FC236}">
                  <a16:creationId xmlns:a16="http://schemas.microsoft.com/office/drawing/2014/main" id="{F6BD89AB-6F7E-0A3B-F98B-593BFF4D2B4D}"/>
                </a:ext>
              </a:extLst>
            </p:cNvPr>
            <p:cNvSpPr/>
            <p:nvPr/>
          </p:nvSpPr>
          <p:spPr>
            <a:xfrm>
              <a:off x="2602754" y="2666992"/>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4" name="Vapaamuotoinen: Muoto 13">
              <a:extLst>
                <a:ext uri="{FF2B5EF4-FFF2-40B4-BE49-F238E27FC236}">
                  <a16:creationId xmlns:a16="http://schemas.microsoft.com/office/drawing/2014/main" id="{313659D3-0B05-6AFD-513E-223511A3E64B}"/>
                </a:ext>
              </a:extLst>
            </p:cNvPr>
            <p:cNvSpPr/>
            <p:nvPr/>
          </p:nvSpPr>
          <p:spPr>
            <a:xfrm>
              <a:off x="854006" y="2737978"/>
              <a:ext cx="2200891" cy="1453030"/>
            </a:xfrm>
            <a:custGeom>
              <a:avLst/>
              <a:gdLst>
                <a:gd name="connsiteX0" fmla="*/ 0 w 2200891"/>
                <a:gd name="connsiteY0" fmla="*/ 0 h 1453030"/>
                <a:gd name="connsiteX1" fmla="*/ 2200891 w 2200891"/>
                <a:gd name="connsiteY1" fmla="*/ 0 h 1453030"/>
                <a:gd name="connsiteX2" fmla="*/ 2200891 w 2200891"/>
                <a:gd name="connsiteY2" fmla="*/ 1453030 h 1453030"/>
                <a:gd name="connsiteX3" fmla="*/ 1100450 w 2200891"/>
                <a:gd name="connsiteY3" fmla="*/ 1453030 h 1453030"/>
                <a:gd name="connsiteX4" fmla="*/ 1100450 w 2200891"/>
                <a:gd name="connsiteY4" fmla="*/ 211460 h 1453030"/>
                <a:gd name="connsiteX5" fmla="*/ 527436 w 2200891"/>
                <a:gd name="connsiteY5" fmla="*/ 211460 h 1453030"/>
                <a:gd name="connsiteX6" fmla="*/ 527436 w 2200891"/>
                <a:gd name="connsiteY6" fmla="*/ 1453030 h 1453030"/>
                <a:gd name="connsiteX7" fmla="*/ 0 w 2200891"/>
                <a:gd name="connsiteY7" fmla="*/ 1453030 h 14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891" h="1453030">
                  <a:moveTo>
                    <a:pt x="0" y="0"/>
                  </a:moveTo>
                  <a:lnTo>
                    <a:pt x="2200891" y="0"/>
                  </a:lnTo>
                  <a:lnTo>
                    <a:pt x="2200891" y="1453030"/>
                  </a:lnTo>
                  <a:lnTo>
                    <a:pt x="1100450" y="1453030"/>
                  </a:lnTo>
                  <a:lnTo>
                    <a:pt x="1100450" y="211460"/>
                  </a:lnTo>
                  <a:lnTo>
                    <a:pt x="527436" y="211460"/>
                  </a:lnTo>
                  <a:lnTo>
                    <a:pt x="527436" y="1453030"/>
                  </a:lnTo>
                  <a:lnTo>
                    <a:pt x="0" y="1453030"/>
                  </a:lnTo>
                  <a:close/>
                </a:path>
              </a:pathLst>
            </a:custGeom>
            <a:grp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5" name="Kaari 14">
              <a:extLst>
                <a:ext uri="{FF2B5EF4-FFF2-40B4-BE49-F238E27FC236}">
                  <a16:creationId xmlns:a16="http://schemas.microsoft.com/office/drawing/2014/main" id="{9F21678F-8685-2DAF-DDC6-A4B47341E66E}"/>
                </a:ext>
              </a:extLst>
            </p:cNvPr>
            <p:cNvSpPr/>
            <p:nvPr/>
          </p:nvSpPr>
          <p:spPr>
            <a:xfrm>
              <a:off x="1188942" y="2671355"/>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21" name="Ryhmä 20">
            <a:extLst>
              <a:ext uri="{FF2B5EF4-FFF2-40B4-BE49-F238E27FC236}">
                <a16:creationId xmlns:a16="http://schemas.microsoft.com/office/drawing/2014/main" id="{63879C4B-08D9-0474-6D56-8D5E98B576E4}"/>
              </a:ext>
            </a:extLst>
          </p:cNvPr>
          <p:cNvGrpSpPr/>
          <p:nvPr/>
        </p:nvGrpSpPr>
        <p:grpSpPr>
          <a:xfrm>
            <a:off x="8707120" y="877732"/>
            <a:ext cx="707136" cy="704767"/>
            <a:chOff x="9144000" y="1152143"/>
            <a:chExt cx="707136" cy="763471"/>
          </a:xfrm>
        </p:grpSpPr>
        <p:sp>
          <p:nvSpPr>
            <p:cNvPr id="20" name="Suorakulmio 19">
              <a:extLst>
                <a:ext uri="{FF2B5EF4-FFF2-40B4-BE49-F238E27FC236}">
                  <a16:creationId xmlns:a16="http://schemas.microsoft.com/office/drawing/2014/main" id="{9D82158B-161B-75AE-1E09-A9D98D0FE5F4}"/>
                </a:ext>
              </a:extLst>
            </p:cNvPr>
            <p:cNvSpPr/>
            <p:nvPr/>
          </p:nvSpPr>
          <p:spPr>
            <a:xfrm>
              <a:off x="9225280" y="1275080"/>
              <a:ext cx="543560" cy="4013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6" name="Ryhmä 15">
              <a:extLst>
                <a:ext uri="{FF2B5EF4-FFF2-40B4-BE49-F238E27FC236}">
                  <a16:creationId xmlns:a16="http://schemas.microsoft.com/office/drawing/2014/main" id="{2E8A0194-6FB5-09D6-2608-8F3BDD351F37}"/>
                </a:ext>
              </a:extLst>
            </p:cNvPr>
            <p:cNvGrpSpPr/>
            <p:nvPr/>
          </p:nvGrpSpPr>
          <p:grpSpPr>
            <a:xfrm>
              <a:off x="9144000" y="1152143"/>
              <a:ext cx="707136" cy="763471"/>
              <a:chOff x="9529010" y="1090854"/>
              <a:chExt cx="1506465" cy="1506465"/>
            </a:xfrm>
          </p:grpSpPr>
          <p:pic>
            <p:nvPicPr>
              <p:cNvPr id="17" name="Kuva 16" descr="Suorakulmainen särmiö tasaisella täytöllä">
                <a:extLst>
                  <a:ext uri="{FF2B5EF4-FFF2-40B4-BE49-F238E27FC236}">
                    <a16:creationId xmlns:a16="http://schemas.microsoft.com/office/drawing/2014/main" id="{D69A2908-DF68-AD8C-9A0E-177DDB433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6931" y="1539600"/>
                <a:ext cx="461665" cy="461665"/>
              </a:xfrm>
              <a:prstGeom prst="rect">
                <a:avLst/>
              </a:prstGeom>
            </p:spPr>
          </p:pic>
          <p:pic>
            <p:nvPicPr>
              <p:cNvPr id="18" name="Kuva 17" descr="Binaarinen tasaisella täytöllä">
                <a:extLst>
                  <a:ext uri="{FF2B5EF4-FFF2-40B4-BE49-F238E27FC236}">
                    <a16:creationId xmlns:a16="http://schemas.microsoft.com/office/drawing/2014/main" id="{B12921DA-9885-A37D-BF42-13F4DA8C08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2554" y="1539601"/>
                <a:ext cx="461665" cy="461665"/>
              </a:xfrm>
              <a:prstGeom prst="rect">
                <a:avLst/>
              </a:prstGeom>
            </p:spPr>
          </p:pic>
          <p:pic>
            <p:nvPicPr>
              <p:cNvPr id="19" name="Kuva 18" descr="Näyttö tasaisella täytöllä">
                <a:extLst>
                  <a:ext uri="{FF2B5EF4-FFF2-40B4-BE49-F238E27FC236}">
                    <a16:creationId xmlns:a16="http://schemas.microsoft.com/office/drawing/2014/main" id="{040F57FA-CB38-4F7E-D257-AB41D400C4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9010" y="1090854"/>
                <a:ext cx="1506465" cy="1506465"/>
              </a:xfrm>
              <a:prstGeom prst="rect">
                <a:avLst/>
              </a:prstGeom>
            </p:spPr>
          </p:pic>
        </p:grpSp>
      </p:grpSp>
      <p:grpSp>
        <p:nvGrpSpPr>
          <p:cNvPr id="22" name="Ryhmä 21">
            <a:extLst>
              <a:ext uri="{FF2B5EF4-FFF2-40B4-BE49-F238E27FC236}">
                <a16:creationId xmlns:a16="http://schemas.microsoft.com/office/drawing/2014/main" id="{4A204824-9485-B1D9-B4BD-17A94689D3A6}"/>
              </a:ext>
            </a:extLst>
          </p:cNvPr>
          <p:cNvGrpSpPr/>
          <p:nvPr/>
        </p:nvGrpSpPr>
        <p:grpSpPr>
          <a:xfrm>
            <a:off x="9463064" y="1745115"/>
            <a:ext cx="707136" cy="704767"/>
            <a:chOff x="9144000" y="1152143"/>
            <a:chExt cx="707136" cy="763471"/>
          </a:xfrm>
        </p:grpSpPr>
        <p:sp>
          <p:nvSpPr>
            <p:cNvPr id="23" name="Suorakulmio 22">
              <a:extLst>
                <a:ext uri="{FF2B5EF4-FFF2-40B4-BE49-F238E27FC236}">
                  <a16:creationId xmlns:a16="http://schemas.microsoft.com/office/drawing/2014/main" id="{FC4970B6-012E-C926-1528-59795190472B}"/>
                </a:ext>
              </a:extLst>
            </p:cNvPr>
            <p:cNvSpPr/>
            <p:nvPr/>
          </p:nvSpPr>
          <p:spPr>
            <a:xfrm>
              <a:off x="9225280" y="1275080"/>
              <a:ext cx="543560" cy="401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24" name="Ryhmä 23">
              <a:extLst>
                <a:ext uri="{FF2B5EF4-FFF2-40B4-BE49-F238E27FC236}">
                  <a16:creationId xmlns:a16="http://schemas.microsoft.com/office/drawing/2014/main" id="{A77657B8-060F-E00F-DDE7-2910ABB266C8}"/>
                </a:ext>
              </a:extLst>
            </p:cNvPr>
            <p:cNvGrpSpPr/>
            <p:nvPr/>
          </p:nvGrpSpPr>
          <p:grpSpPr>
            <a:xfrm>
              <a:off x="9144000" y="1152143"/>
              <a:ext cx="707136" cy="763471"/>
              <a:chOff x="9529010" y="1090854"/>
              <a:chExt cx="1506465" cy="1506465"/>
            </a:xfrm>
          </p:grpSpPr>
          <p:pic>
            <p:nvPicPr>
              <p:cNvPr id="25" name="Kuva 24" descr="Suorakulmainen särmiö tasaisella täytöllä">
                <a:extLst>
                  <a:ext uri="{FF2B5EF4-FFF2-40B4-BE49-F238E27FC236}">
                    <a16:creationId xmlns:a16="http://schemas.microsoft.com/office/drawing/2014/main" id="{E2E45947-C373-6C6A-1663-4A01A88DD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6931" y="1539600"/>
                <a:ext cx="461665" cy="461665"/>
              </a:xfrm>
              <a:prstGeom prst="rect">
                <a:avLst/>
              </a:prstGeom>
            </p:spPr>
          </p:pic>
          <p:pic>
            <p:nvPicPr>
              <p:cNvPr id="26" name="Kuva 25" descr="Binaarinen tasaisella täytöllä">
                <a:extLst>
                  <a:ext uri="{FF2B5EF4-FFF2-40B4-BE49-F238E27FC236}">
                    <a16:creationId xmlns:a16="http://schemas.microsoft.com/office/drawing/2014/main" id="{EA099136-CD04-E705-5166-4A62404492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2554" y="1539601"/>
                <a:ext cx="461665" cy="461665"/>
              </a:xfrm>
              <a:prstGeom prst="rect">
                <a:avLst/>
              </a:prstGeom>
            </p:spPr>
          </p:pic>
          <p:pic>
            <p:nvPicPr>
              <p:cNvPr id="27" name="Kuva 26" descr="Näyttö tasaisella täytöllä">
                <a:extLst>
                  <a:ext uri="{FF2B5EF4-FFF2-40B4-BE49-F238E27FC236}">
                    <a16:creationId xmlns:a16="http://schemas.microsoft.com/office/drawing/2014/main" id="{FDAFE984-FEB5-4856-38AE-B9CC545B11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9010" y="1090854"/>
                <a:ext cx="1506465" cy="1506465"/>
              </a:xfrm>
              <a:prstGeom prst="rect">
                <a:avLst/>
              </a:prstGeom>
            </p:spPr>
          </p:pic>
        </p:grpSp>
      </p:grpSp>
      <p:grpSp>
        <p:nvGrpSpPr>
          <p:cNvPr id="28" name="Ryhmä 27">
            <a:extLst>
              <a:ext uri="{FF2B5EF4-FFF2-40B4-BE49-F238E27FC236}">
                <a16:creationId xmlns:a16="http://schemas.microsoft.com/office/drawing/2014/main" id="{C37F2EC9-9E23-4705-430D-13AE191CA2C5}"/>
              </a:ext>
            </a:extLst>
          </p:cNvPr>
          <p:cNvGrpSpPr/>
          <p:nvPr/>
        </p:nvGrpSpPr>
        <p:grpSpPr>
          <a:xfrm>
            <a:off x="10164151" y="877732"/>
            <a:ext cx="707136" cy="704767"/>
            <a:chOff x="9144000" y="1152143"/>
            <a:chExt cx="707136" cy="763471"/>
          </a:xfrm>
        </p:grpSpPr>
        <p:sp>
          <p:nvSpPr>
            <p:cNvPr id="29" name="Suorakulmio 28">
              <a:extLst>
                <a:ext uri="{FF2B5EF4-FFF2-40B4-BE49-F238E27FC236}">
                  <a16:creationId xmlns:a16="http://schemas.microsoft.com/office/drawing/2014/main" id="{FE8D6C3B-4197-D693-5A77-D5DD0616DF80}"/>
                </a:ext>
              </a:extLst>
            </p:cNvPr>
            <p:cNvSpPr/>
            <p:nvPr/>
          </p:nvSpPr>
          <p:spPr>
            <a:xfrm>
              <a:off x="9225280" y="1275080"/>
              <a:ext cx="543560" cy="401320"/>
            </a:xfrm>
            <a:prstGeom prst="rect">
              <a:avLst/>
            </a:prstGeom>
            <a:solidFill>
              <a:srgbClr val="FF7C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30" name="Ryhmä 29">
              <a:extLst>
                <a:ext uri="{FF2B5EF4-FFF2-40B4-BE49-F238E27FC236}">
                  <a16:creationId xmlns:a16="http://schemas.microsoft.com/office/drawing/2014/main" id="{1DD886E8-B067-B985-0747-9ADEFE7DAD0E}"/>
                </a:ext>
              </a:extLst>
            </p:cNvPr>
            <p:cNvGrpSpPr/>
            <p:nvPr/>
          </p:nvGrpSpPr>
          <p:grpSpPr>
            <a:xfrm>
              <a:off x="9144000" y="1152143"/>
              <a:ext cx="707136" cy="763471"/>
              <a:chOff x="9529010" y="1090854"/>
              <a:chExt cx="1506465" cy="1506465"/>
            </a:xfrm>
          </p:grpSpPr>
          <p:pic>
            <p:nvPicPr>
              <p:cNvPr id="31" name="Kuva 30" descr="Suorakulmainen särmiö tasaisella täytöllä">
                <a:extLst>
                  <a:ext uri="{FF2B5EF4-FFF2-40B4-BE49-F238E27FC236}">
                    <a16:creationId xmlns:a16="http://schemas.microsoft.com/office/drawing/2014/main" id="{59D995F6-AA43-4321-361E-4B229D063E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6931" y="1539600"/>
                <a:ext cx="461665" cy="461665"/>
              </a:xfrm>
              <a:prstGeom prst="rect">
                <a:avLst/>
              </a:prstGeom>
            </p:spPr>
          </p:pic>
          <p:pic>
            <p:nvPicPr>
              <p:cNvPr id="32" name="Kuva 31" descr="Binaarinen tasaisella täytöllä">
                <a:extLst>
                  <a:ext uri="{FF2B5EF4-FFF2-40B4-BE49-F238E27FC236}">
                    <a16:creationId xmlns:a16="http://schemas.microsoft.com/office/drawing/2014/main" id="{F44692F5-30AB-7198-3EA4-C96128DB61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2554" y="1539601"/>
                <a:ext cx="461665" cy="461665"/>
              </a:xfrm>
              <a:prstGeom prst="rect">
                <a:avLst/>
              </a:prstGeom>
            </p:spPr>
          </p:pic>
          <p:pic>
            <p:nvPicPr>
              <p:cNvPr id="33" name="Kuva 32" descr="Näyttö tasaisella täytöllä">
                <a:extLst>
                  <a:ext uri="{FF2B5EF4-FFF2-40B4-BE49-F238E27FC236}">
                    <a16:creationId xmlns:a16="http://schemas.microsoft.com/office/drawing/2014/main" id="{F47F0433-B925-AB7C-7F8F-854B15D62A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9010" y="1090854"/>
                <a:ext cx="1506465" cy="1506465"/>
              </a:xfrm>
              <a:prstGeom prst="rect">
                <a:avLst/>
              </a:prstGeom>
            </p:spPr>
          </p:pic>
        </p:grpSp>
      </p:grpSp>
      <p:sp>
        <p:nvSpPr>
          <p:cNvPr id="34" name="Tekstiruutu 33">
            <a:extLst>
              <a:ext uri="{FF2B5EF4-FFF2-40B4-BE49-F238E27FC236}">
                <a16:creationId xmlns:a16="http://schemas.microsoft.com/office/drawing/2014/main" id="{D229D557-F34E-E6AC-6223-BA6F61619B83}"/>
              </a:ext>
            </a:extLst>
          </p:cNvPr>
          <p:cNvSpPr txBox="1"/>
          <p:nvPr/>
        </p:nvSpPr>
        <p:spPr>
          <a:xfrm>
            <a:off x="7511816" y="314224"/>
            <a:ext cx="4374491" cy="60939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Suunnitteluvaiheessa tuotettavan &amp; toimitusketjussa rikastettavan informaatiosisällön vakiointi </a:t>
            </a: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koneluettavuuden &amp; automaation mahdollistamiseksi</a:t>
            </a:r>
          </a:p>
        </p:txBody>
      </p:sp>
      <p:cxnSp>
        <p:nvCxnSpPr>
          <p:cNvPr id="36" name="Suora nuoliyhdysviiva 35">
            <a:extLst>
              <a:ext uri="{FF2B5EF4-FFF2-40B4-BE49-F238E27FC236}">
                <a16:creationId xmlns:a16="http://schemas.microsoft.com/office/drawing/2014/main" id="{BAA4BFAE-EDAB-46BA-0566-AE308C2D932E}"/>
              </a:ext>
            </a:extLst>
          </p:cNvPr>
          <p:cNvCxnSpPr>
            <a:cxnSpLocks/>
          </p:cNvCxnSpPr>
          <p:nvPr/>
        </p:nvCxnSpPr>
        <p:spPr>
          <a:xfrm>
            <a:off x="9379748" y="1502555"/>
            <a:ext cx="292768" cy="260282"/>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uora nuoliyhdysviiva 38">
            <a:extLst>
              <a:ext uri="{FF2B5EF4-FFF2-40B4-BE49-F238E27FC236}">
                <a16:creationId xmlns:a16="http://schemas.microsoft.com/office/drawing/2014/main" id="{C2A0DAD3-28BF-DA2B-6F1E-F689EF4BB5BC}"/>
              </a:ext>
            </a:extLst>
          </p:cNvPr>
          <p:cNvCxnSpPr>
            <a:cxnSpLocks/>
          </p:cNvCxnSpPr>
          <p:nvPr/>
        </p:nvCxnSpPr>
        <p:spPr>
          <a:xfrm flipH="1">
            <a:off x="9960747" y="1519746"/>
            <a:ext cx="292768" cy="260282"/>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E03BAE3D-45C7-3181-EE0C-B23DA0D2882C}"/>
              </a:ext>
            </a:extLst>
          </p:cNvPr>
          <p:cNvCxnSpPr>
            <a:cxnSpLocks/>
          </p:cNvCxnSpPr>
          <p:nvPr/>
        </p:nvCxnSpPr>
        <p:spPr>
          <a:xfrm flipH="1">
            <a:off x="9582078" y="1108824"/>
            <a:ext cx="420974" cy="0"/>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2" descr="buildingSMART International">
            <a:extLst>
              <a:ext uri="{FF2B5EF4-FFF2-40B4-BE49-F238E27FC236}">
                <a16:creationId xmlns:a16="http://schemas.microsoft.com/office/drawing/2014/main" id="{3BA338B7-71B1-CF00-D935-92BAFA426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2206" y="1248786"/>
            <a:ext cx="367835" cy="36783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uora nuoliyhdysviiva 43">
            <a:extLst>
              <a:ext uri="{FF2B5EF4-FFF2-40B4-BE49-F238E27FC236}">
                <a16:creationId xmlns:a16="http://schemas.microsoft.com/office/drawing/2014/main" id="{44D9ED4B-9CA6-D327-C5D3-FFBB2AC40DAC}"/>
              </a:ext>
            </a:extLst>
          </p:cNvPr>
          <p:cNvCxnSpPr>
            <a:cxnSpLocks/>
          </p:cNvCxnSpPr>
          <p:nvPr/>
        </p:nvCxnSpPr>
        <p:spPr>
          <a:xfrm flipH="1">
            <a:off x="8681372" y="2135074"/>
            <a:ext cx="413627" cy="4179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DBAF297E-DA1A-3CE2-0B06-9EC22EC18748}"/>
              </a:ext>
            </a:extLst>
          </p:cNvPr>
          <p:cNvSpPr txBox="1"/>
          <p:nvPr/>
        </p:nvSpPr>
        <p:spPr>
          <a:xfrm>
            <a:off x="8909202" y="2611453"/>
            <a:ext cx="2964632" cy="781752"/>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Tuotetietojen välittäminen toimitusketjun osapuolien välillä </a:t>
            </a: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(Kansalliset tietokannat + EU digitaalinen tuotepassi)</a:t>
            </a:r>
          </a:p>
        </p:txBody>
      </p:sp>
      <p:grpSp>
        <p:nvGrpSpPr>
          <p:cNvPr id="122" name="Ryhmä 121">
            <a:extLst>
              <a:ext uri="{FF2B5EF4-FFF2-40B4-BE49-F238E27FC236}">
                <a16:creationId xmlns:a16="http://schemas.microsoft.com/office/drawing/2014/main" id="{5BC5C5F2-CBBA-54C6-2F5D-839638AFCA91}"/>
              </a:ext>
            </a:extLst>
          </p:cNvPr>
          <p:cNvGrpSpPr/>
          <p:nvPr/>
        </p:nvGrpSpPr>
        <p:grpSpPr>
          <a:xfrm>
            <a:off x="10677206" y="5059558"/>
            <a:ext cx="1195153" cy="1189567"/>
            <a:chOff x="10183615" y="5158618"/>
            <a:chExt cx="1195153" cy="1189567"/>
          </a:xfrm>
        </p:grpSpPr>
        <p:grpSp>
          <p:nvGrpSpPr>
            <p:cNvPr id="88" name="Ryhmä 87">
              <a:extLst>
                <a:ext uri="{FF2B5EF4-FFF2-40B4-BE49-F238E27FC236}">
                  <a16:creationId xmlns:a16="http://schemas.microsoft.com/office/drawing/2014/main" id="{0EBA9F59-9461-91B0-7151-E58C912FD9E7}"/>
                </a:ext>
              </a:extLst>
            </p:cNvPr>
            <p:cNvGrpSpPr/>
            <p:nvPr/>
          </p:nvGrpSpPr>
          <p:grpSpPr>
            <a:xfrm>
              <a:off x="10183615" y="5158618"/>
              <a:ext cx="948993" cy="934209"/>
              <a:chOff x="9144000" y="1152143"/>
              <a:chExt cx="707136" cy="763471"/>
            </a:xfrm>
          </p:grpSpPr>
          <p:sp>
            <p:nvSpPr>
              <p:cNvPr id="89" name="Suorakulmio 88">
                <a:extLst>
                  <a:ext uri="{FF2B5EF4-FFF2-40B4-BE49-F238E27FC236}">
                    <a16:creationId xmlns:a16="http://schemas.microsoft.com/office/drawing/2014/main" id="{4D15B299-AC3F-D4ED-51E9-1297B964FCBA}"/>
                  </a:ext>
                </a:extLst>
              </p:cNvPr>
              <p:cNvSpPr/>
              <p:nvPr/>
            </p:nvSpPr>
            <p:spPr>
              <a:xfrm>
                <a:off x="9225280" y="1275080"/>
                <a:ext cx="543560" cy="401320"/>
              </a:xfrm>
              <a:prstGeom prst="rect">
                <a:avLst/>
              </a:prstGeom>
              <a:solidFill>
                <a:srgbClr val="FFC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3" name="Kuva 92" descr="Näyttö tasaisella täytöllä">
                <a:extLst>
                  <a:ext uri="{FF2B5EF4-FFF2-40B4-BE49-F238E27FC236}">
                    <a16:creationId xmlns:a16="http://schemas.microsoft.com/office/drawing/2014/main" id="{83EB1DC2-CF94-029D-3DEB-35FE932923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4000" y="1152143"/>
                <a:ext cx="707136" cy="763471"/>
              </a:xfrm>
              <a:prstGeom prst="rect">
                <a:avLst/>
              </a:prstGeom>
            </p:spPr>
          </p:pic>
        </p:grpSp>
        <p:pic>
          <p:nvPicPr>
            <p:cNvPr id="95" name="Kuva 94" descr="Asiakirja tasaisella täytöllä">
              <a:extLst>
                <a:ext uri="{FF2B5EF4-FFF2-40B4-BE49-F238E27FC236}">
                  <a16:creationId xmlns:a16="http://schemas.microsoft.com/office/drawing/2014/main" id="{4D57EF6E-91BA-E8A2-EA1B-FA18FFCFAA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01955" y="5392474"/>
              <a:ext cx="369332" cy="369332"/>
            </a:xfrm>
            <a:prstGeom prst="rect">
              <a:avLst/>
            </a:prstGeom>
          </p:spPr>
        </p:pic>
        <p:grpSp>
          <p:nvGrpSpPr>
            <p:cNvPr id="96" name="Ryhmä 95">
              <a:extLst>
                <a:ext uri="{FF2B5EF4-FFF2-40B4-BE49-F238E27FC236}">
                  <a16:creationId xmlns:a16="http://schemas.microsoft.com/office/drawing/2014/main" id="{5857D1B5-0DA6-1679-FA37-F92C7645B5D0}"/>
                </a:ext>
              </a:extLst>
            </p:cNvPr>
            <p:cNvGrpSpPr/>
            <p:nvPr/>
          </p:nvGrpSpPr>
          <p:grpSpPr>
            <a:xfrm>
              <a:off x="10190484" y="5568157"/>
              <a:ext cx="1188284" cy="780028"/>
              <a:chOff x="7224421" y="1277912"/>
              <a:chExt cx="2732597" cy="1868950"/>
            </a:xfrm>
          </p:grpSpPr>
          <p:sp>
            <p:nvSpPr>
              <p:cNvPr id="97" name="Ellipsi 96">
                <a:extLst>
                  <a:ext uri="{FF2B5EF4-FFF2-40B4-BE49-F238E27FC236}">
                    <a16:creationId xmlns:a16="http://schemas.microsoft.com/office/drawing/2014/main" id="{C014AC99-A5FA-F5EF-1654-145F7E82626E}"/>
                  </a:ext>
                </a:extLst>
              </p:cNvPr>
              <p:cNvSpPr/>
              <p:nvPr/>
            </p:nvSpPr>
            <p:spPr>
              <a:xfrm>
                <a:off x="8696695" y="1277912"/>
                <a:ext cx="1260000" cy="1260000"/>
              </a:xfrm>
              <a:prstGeom prst="ellipse">
                <a:avLst/>
              </a:prstGeom>
              <a:solidFill>
                <a:srgbClr val="FFD0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8" name="Suorakulmio: Pyöristetyt kulmat 97">
                <a:extLst>
                  <a:ext uri="{FF2B5EF4-FFF2-40B4-BE49-F238E27FC236}">
                    <a16:creationId xmlns:a16="http://schemas.microsoft.com/office/drawing/2014/main" id="{06452C52-6F70-6DF2-E1A9-7F9B7940ADAC}"/>
                  </a:ext>
                </a:extLst>
              </p:cNvPr>
              <p:cNvSpPr/>
              <p:nvPr/>
            </p:nvSpPr>
            <p:spPr>
              <a:xfrm>
                <a:off x="9146552" y="1970244"/>
                <a:ext cx="381917" cy="17146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9" name="Osittainen ympyrä 98">
                <a:extLst>
                  <a:ext uri="{FF2B5EF4-FFF2-40B4-BE49-F238E27FC236}">
                    <a16:creationId xmlns:a16="http://schemas.microsoft.com/office/drawing/2014/main" id="{D7EF8C2A-5957-7869-942D-38C8A62DB00E}"/>
                  </a:ext>
                </a:extLst>
              </p:cNvPr>
              <p:cNvSpPr/>
              <p:nvPr/>
            </p:nvSpPr>
            <p:spPr>
              <a:xfrm>
                <a:off x="8697018" y="1277912"/>
                <a:ext cx="1260000" cy="1260000"/>
              </a:xfrm>
              <a:prstGeom prst="pie">
                <a:avLst>
                  <a:gd name="adj1" fmla="val 3099612"/>
                  <a:gd name="adj2" fmla="val 772651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0" name="Vapaamuotoinen: Muoto 99">
                <a:extLst>
                  <a:ext uri="{FF2B5EF4-FFF2-40B4-BE49-F238E27FC236}">
                    <a16:creationId xmlns:a16="http://schemas.microsoft.com/office/drawing/2014/main" id="{D7A69A0B-8F37-1B40-DD25-EF66BA77A50A}"/>
                  </a:ext>
                </a:extLst>
              </p:cNvPr>
              <p:cNvSpPr/>
              <p:nvPr/>
            </p:nvSpPr>
            <p:spPr>
              <a:xfrm>
                <a:off x="9222293" y="1762660"/>
                <a:ext cx="219224" cy="330233"/>
              </a:xfrm>
              <a:custGeom>
                <a:avLst/>
                <a:gdLst>
                  <a:gd name="connsiteX0" fmla="*/ 284924 w 284924"/>
                  <a:gd name="connsiteY0" fmla="*/ 95917 h 248316"/>
                  <a:gd name="connsiteX1" fmla="*/ 276733 w 284924"/>
                  <a:gd name="connsiteY1" fmla="*/ 62675 h 248316"/>
                  <a:gd name="connsiteX2" fmla="*/ 266065 w 284924"/>
                  <a:gd name="connsiteY2" fmla="*/ 53150 h 248316"/>
                  <a:gd name="connsiteX3" fmla="*/ 247015 w 284924"/>
                  <a:gd name="connsiteY3" fmla="*/ 36481 h 248316"/>
                  <a:gd name="connsiteX4" fmla="*/ 230727 w 284924"/>
                  <a:gd name="connsiteY4" fmla="*/ 0 h 248316"/>
                  <a:gd name="connsiteX5" fmla="*/ 144050 w 284924"/>
                  <a:gd name="connsiteY5" fmla="*/ 57150 h 248316"/>
                  <a:gd name="connsiteX6" fmla="*/ 42894 w 284924"/>
                  <a:gd name="connsiteY6" fmla="*/ 85725 h 248316"/>
                  <a:gd name="connsiteX7" fmla="*/ 3270 w 284924"/>
                  <a:gd name="connsiteY7" fmla="*/ 95726 h 248316"/>
                  <a:gd name="connsiteX8" fmla="*/ 3270 w 284924"/>
                  <a:gd name="connsiteY8" fmla="*/ 130112 h 248316"/>
                  <a:gd name="connsiteX9" fmla="*/ 142049 w 284924"/>
                  <a:gd name="connsiteY9" fmla="*/ 248317 h 248316"/>
                  <a:gd name="connsiteX10" fmla="*/ 284924 w 284924"/>
                  <a:gd name="connsiteY10" fmla="*/ 95917 h 2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924" h="248316">
                    <a:moveTo>
                      <a:pt x="284924" y="95917"/>
                    </a:moveTo>
                    <a:cubicBezTo>
                      <a:pt x="284416" y="84404"/>
                      <a:pt x="281632" y="73105"/>
                      <a:pt x="276733" y="62675"/>
                    </a:cubicBezTo>
                    <a:cubicBezTo>
                      <a:pt x="273943" y="58733"/>
                      <a:pt x="270296" y="55476"/>
                      <a:pt x="266065" y="53150"/>
                    </a:cubicBezTo>
                    <a:cubicBezTo>
                      <a:pt x="258780" y="48761"/>
                      <a:pt x="252331" y="43119"/>
                      <a:pt x="247015" y="36481"/>
                    </a:cubicBezTo>
                    <a:cubicBezTo>
                      <a:pt x="239351" y="25447"/>
                      <a:pt x="233826" y="13072"/>
                      <a:pt x="230727" y="0"/>
                    </a:cubicBezTo>
                    <a:cubicBezTo>
                      <a:pt x="204134" y="22328"/>
                      <a:pt x="175049" y="41504"/>
                      <a:pt x="144050" y="57150"/>
                    </a:cubicBezTo>
                    <a:cubicBezTo>
                      <a:pt x="111871" y="71464"/>
                      <a:pt x="77806" y="81087"/>
                      <a:pt x="42894" y="85725"/>
                    </a:cubicBezTo>
                    <a:cubicBezTo>
                      <a:pt x="26797" y="88582"/>
                      <a:pt x="6699" y="92107"/>
                      <a:pt x="3270" y="95726"/>
                    </a:cubicBezTo>
                    <a:cubicBezTo>
                      <a:pt x="-2445" y="103156"/>
                      <a:pt x="508" y="122111"/>
                      <a:pt x="3270" y="130112"/>
                    </a:cubicBezTo>
                    <a:cubicBezTo>
                      <a:pt x="19558" y="198787"/>
                      <a:pt x="77851" y="248317"/>
                      <a:pt x="142049" y="248317"/>
                    </a:cubicBezTo>
                    <a:cubicBezTo>
                      <a:pt x="218249" y="248317"/>
                      <a:pt x="284924" y="177070"/>
                      <a:pt x="284924" y="95917"/>
                    </a:cubicBezTo>
                    <a:close/>
                  </a:path>
                </a:pathLst>
              </a:custGeom>
              <a:solidFill>
                <a:srgbClr val="FFC63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1" name="Suorakulmio: Pyöristetyt kulmat 100">
                <a:extLst>
                  <a:ext uri="{FF2B5EF4-FFF2-40B4-BE49-F238E27FC236}">
                    <a16:creationId xmlns:a16="http://schemas.microsoft.com/office/drawing/2014/main" id="{AEAE2549-270A-B8A9-802B-AB9C84F9A2F2}"/>
                  </a:ext>
                </a:extLst>
              </p:cNvPr>
              <p:cNvSpPr/>
              <p:nvPr/>
            </p:nvSpPr>
            <p:spPr>
              <a:xfrm>
                <a:off x="8994130" y="2011814"/>
                <a:ext cx="657225" cy="456826"/>
              </a:xfrm>
              <a:prstGeom prst="roundRect">
                <a:avLst>
                  <a:gd name="adj" fmla="val 2669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 name="Vapaamuotoinen: Muoto 101">
                <a:extLst>
                  <a:ext uri="{FF2B5EF4-FFF2-40B4-BE49-F238E27FC236}">
                    <a16:creationId xmlns:a16="http://schemas.microsoft.com/office/drawing/2014/main" id="{CFC26A61-9CD5-62B3-BA8E-5D19643BA66B}"/>
                  </a:ext>
                </a:extLst>
              </p:cNvPr>
              <p:cNvSpPr/>
              <p:nvPr/>
            </p:nvSpPr>
            <p:spPr>
              <a:xfrm>
                <a:off x="9129730" y="1575511"/>
                <a:ext cx="381917" cy="330234"/>
              </a:xfrm>
              <a:custGeom>
                <a:avLst/>
                <a:gdLst>
                  <a:gd name="connsiteX0" fmla="*/ 284924 w 284924"/>
                  <a:gd name="connsiteY0" fmla="*/ 95917 h 248316"/>
                  <a:gd name="connsiteX1" fmla="*/ 276733 w 284924"/>
                  <a:gd name="connsiteY1" fmla="*/ 62675 h 248316"/>
                  <a:gd name="connsiteX2" fmla="*/ 266065 w 284924"/>
                  <a:gd name="connsiteY2" fmla="*/ 53150 h 248316"/>
                  <a:gd name="connsiteX3" fmla="*/ 247015 w 284924"/>
                  <a:gd name="connsiteY3" fmla="*/ 36481 h 248316"/>
                  <a:gd name="connsiteX4" fmla="*/ 230727 w 284924"/>
                  <a:gd name="connsiteY4" fmla="*/ 0 h 248316"/>
                  <a:gd name="connsiteX5" fmla="*/ 144050 w 284924"/>
                  <a:gd name="connsiteY5" fmla="*/ 57150 h 248316"/>
                  <a:gd name="connsiteX6" fmla="*/ 42894 w 284924"/>
                  <a:gd name="connsiteY6" fmla="*/ 85725 h 248316"/>
                  <a:gd name="connsiteX7" fmla="*/ 3270 w 284924"/>
                  <a:gd name="connsiteY7" fmla="*/ 95726 h 248316"/>
                  <a:gd name="connsiteX8" fmla="*/ 3270 w 284924"/>
                  <a:gd name="connsiteY8" fmla="*/ 130112 h 248316"/>
                  <a:gd name="connsiteX9" fmla="*/ 142049 w 284924"/>
                  <a:gd name="connsiteY9" fmla="*/ 248317 h 248316"/>
                  <a:gd name="connsiteX10" fmla="*/ 284924 w 284924"/>
                  <a:gd name="connsiteY10" fmla="*/ 95917 h 248316"/>
                  <a:gd name="connsiteX0" fmla="*/ 284924 w 284924"/>
                  <a:gd name="connsiteY0" fmla="*/ 95917 h 248317"/>
                  <a:gd name="connsiteX1" fmla="*/ 276733 w 284924"/>
                  <a:gd name="connsiteY1" fmla="*/ 62675 h 248317"/>
                  <a:gd name="connsiteX2" fmla="*/ 266065 w 284924"/>
                  <a:gd name="connsiteY2" fmla="*/ 53150 h 248317"/>
                  <a:gd name="connsiteX3" fmla="*/ 247015 w 284924"/>
                  <a:gd name="connsiteY3" fmla="*/ 36481 h 248317"/>
                  <a:gd name="connsiteX4" fmla="*/ 230727 w 284924"/>
                  <a:gd name="connsiteY4" fmla="*/ 0 h 248317"/>
                  <a:gd name="connsiteX5" fmla="*/ 144050 w 284924"/>
                  <a:gd name="connsiteY5" fmla="*/ 57150 h 248317"/>
                  <a:gd name="connsiteX6" fmla="*/ 31525 w 284924"/>
                  <a:gd name="connsiteY6" fmla="*/ 14103 h 248317"/>
                  <a:gd name="connsiteX7" fmla="*/ 3270 w 284924"/>
                  <a:gd name="connsiteY7" fmla="*/ 95726 h 248317"/>
                  <a:gd name="connsiteX8" fmla="*/ 3270 w 284924"/>
                  <a:gd name="connsiteY8" fmla="*/ 130112 h 248317"/>
                  <a:gd name="connsiteX9" fmla="*/ 142049 w 284924"/>
                  <a:gd name="connsiteY9" fmla="*/ 248317 h 248317"/>
                  <a:gd name="connsiteX10" fmla="*/ 284924 w 284924"/>
                  <a:gd name="connsiteY10" fmla="*/ 95917 h 248317"/>
                  <a:gd name="connsiteX0" fmla="*/ 284924 w 284924"/>
                  <a:gd name="connsiteY0" fmla="*/ 95917 h 248317"/>
                  <a:gd name="connsiteX1" fmla="*/ 276733 w 284924"/>
                  <a:gd name="connsiteY1" fmla="*/ 62675 h 248317"/>
                  <a:gd name="connsiteX2" fmla="*/ 266065 w 284924"/>
                  <a:gd name="connsiteY2" fmla="*/ 53150 h 248317"/>
                  <a:gd name="connsiteX3" fmla="*/ 247015 w 284924"/>
                  <a:gd name="connsiteY3" fmla="*/ 36481 h 248317"/>
                  <a:gd name="connsiteX4" fmla="*/ 230727 w 284924"/>
                  <a:gd name="connsiteY4" fmla="*/ 0 h 248317"/>
                  <a:gd name="connsiteX5" fmla="*/ 138365 w 284924"/>
                  <a:gd name="connsiteY5" fmla="*/ 28501 h 248317"/>
                  <a:gd name="connsiteX6" fmla="*/ 31525 w 284924"/>
                  <a:gd name="connsiteY6" fmla="*/ 14103 h 248317"/>
                  <a:gd name="connsiteX7" fmla="*/ 3270 w 284924"/>
                  <a:gd name="connsiteY7" fmla="*/ 95726 h 248317"/>
                  <a:gd name="connsiteX8" fmla="*/ 3270 w 284924"/>
                  <a:gd name="connsiteY8" fmla="*/ 130112 h 248317"/>
                  <a:gd name="connsiteX9" fmla="*/ 142049 w 284924"/>
                  <a:gd name="connsiteY9" fmla="*/ 248317 h 248317"/>
                  <a:gd name="connsiteX10" fmla="*/ 284924 w 284924"/>
                  <a:gd name="connsiteY10" fmla="*/ 95917 h 24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924" h="248317">
                    <a:moveTo>
                      <a:pt x="284924" y="95917"/>
                    </a:moveTo>
                    <a:cubicBezTo>
                      <a:pt x="284416" y="84404"/>
                      <a:pt x="281632" y="73105"/>
                      <a:pt x="276733" y="62675"/>
                    </a:cubicBezTo>
                    <a:cubicBezTo>
                      <a:pt x="273943" y="58733"/>
                      <a:pt x="270296" y="55476"/>
                      <a:pt x="266065" y="53150"/>
                    </a:cubicBezTo>
                    <a:cubicBezTo>
                      <a:pt x="258780" y="48761"/>
                      <a:pt x="252331" y="43119"/>
                      <a:pt x="247015" y="36481"/>
                    </a:cubicBezTo>
                    <a:cubicBezTo>
                      <a:pt x="239351" y="25447"/>
                      <a:pt x="233826" y="13072"/>
                      <a:pt x="230727" y="0"/>
                    </a:cubicBezTo>
                    <a:cubicBezTo>
                      <a:pt x="204134" y="22328"/>
                      <a:pt x="169364" y="12855"/>
                      <a:pt x="138365" y="28501"/>
                    </a:cubicBezTo>
                    <a:cubicBezTo>
                      <a:pt x="106186" y="42815"/>
                      <a:pt x="66437" y="9465"/>
                      <a:pt x="31525" y="14103"/>
                    </a:cubicBezTo>
                    <a:cubicBezTo>
                      <a:pt x="15428" y="16960"/>
                      <a:pt x="6699" y="92107"/>
                      <a:pt x="3270" y="95726"/>
                    </a:cubicBezTo>
                    <a:cubicBezTo>
                      <a:pt x="-2445" y="103156"/>
                      <a:pt x="508" y="122111"/>
                      <a:pt x="3270" y="130112"/>
                    </a:cubicBezTo>
                    <a:cubicBezTo>
                      <a:pt x="19558" y="198787"/>
                      <a:pt x="77851" y="248317"/>
                      <a:pt x="142049" y="248317"/>
                    </a:cubicBezTo>
                    <a:cubicBezTo>
                      <a:pt x="218249" y="248317"/>
                      <a:pt x="284924" y="177070"/>
                      <a:pt x="284924" y="95917"/>
                    </a:cubicBezTo>
                    <a:close/>
                  </a:path>
                </a:pathLst>
              </a:custGeom>
              <a:solidFill>
                <a:srgbClr val="FFD05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 name="Kuva 32" descr="Rakennus työntekijä mies tasaisella täytöllä">
                <a:extLst>
                  <a:ext uri="{FF2B5EF4-FFF2-40B4-BE49-F238E27FC236}">
                    <a16:creationId xmlns:a16="http://schemas.microsoft.com/office/drawing/2014/main" id="{DA700FC2-6498-5870-EFCB-91D7CFF6F1AD}"/>
                  </a:ext>
                </a:extLst>
              </p:cNvPr>
              <p:cNvSpPr/>
              <p:nvPr/>
            </p:nvSpPr>
            <p:spPr>
              <a:xfrm>
                <a:off x="8911838" y="1589375"/>
                <a:ext cx="834169" cy="861085"/>
              </a:xfrm>
              <a:custGeom>
                <a:avLst/>
                <a:gdLst>
                  <a:gd name="connsiteX0" fmla="*/ 197907 w 834169"/>
                  <a:gd name="connsiteY0" fmla="*/ 603834 h 1082660"/>
                  <a:gd name="connsiteX1" fmla="*/ 49151 w 834169"/>
                  <a:gd name="connsiteY1" fmla="*/ 683341 h 1082660"/>
                  <a:gd name="connsiteX2" fmla="*/ 0 w 834169"/>
                  <a:gd name="connsiteY2" fmla="*/ 782034 h 1082660"/>
                  <a:gd name="connsiteX3" fmla="*/ 0 w 834169"/>
                  <a:gd name="connsiteY3" fmla="*/ 1011039 h 1082660"/>
                  <a:gd name="connsiteX4" fmla="*/ 11600 w 834169"/>
                  <a:gd name="connsiteY4" fmla="*/ 1018781 h 1082660"/>
                  <a:gd name="connsiteX5" fmla="*/ 143373 w 834169"/>
                  <a:gd name="connsiteY5" fmla="*/ 1061402 h 1082660"/>
                  <a:gd name="connsiteX6" fmla="*/ 143373 w 834169"/>
                  <a:gd name="connsiteY6" fmla="*/ 977542 h 1082660"/>
                  <a:gd name="connsiteX7" fmla="*/ 391017 w 834169"/>
                  <a:gd name="connsiteY7" fmla="*/ 977542 h 1082660"/>
                  <a:gd name="connsiteX8" fmla="*/ 391017 w 834169"/>
                  <a:gd name="connsiteY8" fmla="*/ 1082426 h 1082660"/>
                  <a:gd name="connsiteX9" fmla="*/ 420695 w 834169"/>
                  <a:gd name="connsiteY9" fmla="*/ 1082661 h 1082660"/>
                  <a:gd name="connsiteX10" fmla="*/ 443152 w 834169"/>
                  <a:gd name="connsiteY10" fmla="*/ 1082491 h 1082660"/>
                  <a:gd name="connsiteX11" fmla="*/ 443152 w 834169"/>
                  <a:gd name="connsiteY11" fmla="*/ 977542 h 1082660"/>
                  <a:gd name="connsiteX12" fmla="*/ 690797 w 834169"/>
                  <a:gd name="connsiteY12" fmla="*/ 977542 h 1082660"/>
                  <a:gd name="connsiteX13" fmla="*/ 690797 w 834169"/>
                  <a:gd name="connsiteY13" fmla="*/ 1062341 h 1082660"/>
                  <a:gd name="connsiteX14" fmla="*/ 823742 w 834169"/>
                  <a:gd name="connsiteY14" fmla="*/ 1017947 h 1082660"/>
                  <a:gd name="connsiteX15" fmla="*/ 834169 w 834169"/>
                  <a:gd name="connsiteY15" fmla="*/ 1010127 h 1082660"/>
                  <a:gd name="connsiteX16" fmla="*/ 834169 w 834169"/>
                  <a:gd name="connsiteY16" fmla="*/ 781486 h 1082660"/>
                  <a:gd name="connsiteX17" fmla="*/ 785514 w 834169"/>
                  <a:gd name="connsiteY17" fmla="*/ 683654 h 1082660"/>
                  <a:gd name="connsiteX18" fmla="*/ 636849 w 834169"/>
                  <a:gd name="connsiteY18" fmla="*/ 604030 h 1082660"/>
                  <a:gd name="connsiteX19" fmla="*/ 555583 w 834169"/>
                  <a:gd name="connsiteY19" fmla="*/ 571445 h 1082660"/>
                  <a:gd name="connsiteX20" fmla="*/ 547424 w 834169"/>
                  <a:gd name="connsiteY20" fmla="*/ 559415 h 1082660"/>
                  <a:gd name="connsiteX21" fmla="*/ 547424 w 834169"/>
                  <a:gd name="connsiteY21" fmla="*/ 527508 h 1082660"/>
                  <a:gd name="connsiteX22" fmla="*/ 625627 w 834169"/>
                  <a:gd name="connsiteY22" fmla="*/ 364949 h 1082660"/>
                  <a:gd name="connsiteX23" fmla="*/ 625627 w 834169"/>
                  <a:gd name="connsiteY23" fmla="*/ 273712 h 1082660"/>
                  <a:gd name="connsiteX24" fmla="*/ 638661 w 834169"/>
                  <a:gd name="connsiteY24" fmla="*/ 273712 h 1082660"/>
                  <a:gd name="connsiteX25" fmla="*/ 664729 w 834169"/>
                  <a:gd name="connsiteY25" fmla="*/ 247644 h 1082660"/>
                  <a:gd name="connsiteX26" fmla="*/ 638661 w 834169"/>
                  <a:gd name="connsiteY26" fmla="*/ 221576 h 1082660"/>
                  <a:gd name="connsiteX27" fmla="*/ 625627 w 834169"/>
                  <a:gd name="connsiteY27" fmla="*/ 221576 h 1082660"/>
                  <a:gd name="connsiteX28" fmla="*/ 516142 w 834169"/>
                  <a:gd name="connsiteY28" fmla="*/ 50963 h 1082660"/>
                  <a:gd name="connsiteX29" fmla="*/ 495288 w 834169"/>
                  <a:gd name="connsiteY29" fmla="*/ 133467 h 1082660"/>
                  <a:gd name="connsiteX30" fmla="*/ 482254 w 834169"/>
                  <a:gd name="connsiteY30" fmla="*/ 143373 h 1082660"/>
                  <a:gd name="connsiteX31" fmla="*/ 479126 w 834169"/>
                  <a:gd name="connsiteY31" fmla="*/ 143373 h 1082660"/>
                  <a:gd name="connsiteX32" fmla="*/ 469036 w 834169"/>
                  <a:gd name="connsiteY32" fmla="*/ 127947 h 1082660"/>
                  <a:gd name="connsiteX33" fmla="*/ 469038 w 834169"/>
                  <a:gd name="connsiteY33" fmla="*/ 127941 h 1082660"/>
                  <a:gd name="connsiteX34" fmla="*/ 469220 w 834169"/>
                  <a:gd name="connsiteY34" fmla="*/ 127211 h 1082660"/>
                  <a:gd name="connsiteX35" fmla="*/ 493985 w 834169"/>
                  <a:gd name="connsiteY35" fmla="*/ 29587 h 1082660"/>
                  <a:gd name="connsiteX36" fmla="*/ 456265 w 834169"/>
                  <a:gd name="connsiteY36" fmla="*/ 0 h 1082660"/>
                  <a:gd name="connsiteX37" fmla="*/ 378061 w 834169"/>
                  <a:gd name="connsiteY37" fmla="*/ 0 h 1082660"/>
                  <a:gd name="connsiteX38" fmla="*/ 340263 w 834169"/>
                  <a:gd name="connsiteY38" fmla="*/ 29587 h 1082660"/>
                  <a:gd name="connsiteX39" fmla="*/ 365027 w 834169"/>
                  <a:gd name="connsiteY39" fmla="*/ 127211 h 1082660"/>
                  <a:gd name="connsiteX40" fmla="*/ 355904 w 834169"/>
                  <a:gd name="connsiteY40" fmla="*/ 143203 h 1082660"/>
                  <a:gd name="connsiteX41" fmla="*/ 355122 w 834169"/>
                  <a:gd name="connsiteY41" fmla="*/ 143373 h 1082660"/>
                  <a:gd name="connsiteX42" fmla="*/ 351993 w 834169"/>
                  <a:gd name="connsiteY42" fmla="*/ 143373 h 1082660"/>
                  <a:gd name="connsiteX43" fmla="*/ 338960 w 834169"/>
                  <a:gd name="connsiteY43" fmla="*/ 133467 h 1082660"/>
                  <a:gd name="connsiteX44" fmla="*/ 318757 w 834169"/>
                  <a:gd name="connsiteY44" fmla="*/ 50963 h 1082660"/>
                  <a:gd name="connsiteX45" fmla="*/ 209272 w 834169"/>
                  <a:gd name="connsiteY45" fmla="*/ 221576 h 1082660"/>
                  <a:gd name="connsiteX46" fmla="*/ 195587 w 834169"/>
                  <a:gd name="connsiteY46" fmla="*/ 221576 h 1082660"/>
                  <a:gd name="connsiteX47" fmla="*/ 169519 w 834169"/>
                  <a:gd name="connsiteY47" fmla="*/ 247644 h 1082660"/>
                  <a:gd name="connsiteX48" fmla="*/ 195587 w 834169"/>
                  <a:gd name="connsiteY48" fmla="*/ 273712 h 1082660"/>
                  <a:gd name="connsiteX49" fmla="*/ 208621 w 834169"/>
                  <a:gd name="connsiteY49" fmla="*/ 273712 h 1082660"/>
                  <a:gd name="connsiteX50" fmla="*/ 208621 w 834169"/>
                  <a:gd name="connsiteY50" fmla="*/ 364949 h 1082660"/>
                  <a:gd name="connsiteX51" fmla="*/ 286733 w 834169"/>
                  <a:gd name="connsiteY51" fmla="*/ 527417 h 1082660"/>
                  <a:gd name="connsiteX52" fmla="*/ 286733 w 834169"/>
                  <a:gd name="connsiteY52" fmla="*/ 559415 h 1082660"/>
                  <a:gd name="connsiteX53" fmla="*/ 278717 w 834169"/>
                  <a:gd name="connsiteY53" fmla="*/ 571445 h 1082660"/>
                  <a:gd name="connsiteX54" fmla="*/ 260678 w 834169"/>
                  <a:gd name="connsiteY54" fmla="*/ 364949 h 1082660"/>
                  <a:gd name="connsiteX55" fmla="*/ 260678 w 834169"/>
                  <a:gd name="connsiteY55" fmla="*/ 273712 h 1082660"/>
                  <a:gd name="connsiteX56" fmla="*/ 573491 w 834169"/>
                  <a:gd name="connsiteY56" fmla="*/ 273712 h 1082660"/>
                  <a:gd name="connsiteX57" fmla="*/ 573491 w 834169"/>
                  <a:gd name="connsiteY57" fmla="*/ 364949 h 1082660"/>
                  <a:gd name="connsiteX58" fmla="*/ 417085 w 834169"/>
                  <a:gd name="connsiteY58" fmla="*/ 521356 h 1082660"/>
                  <a:gd name="connsiteX59" fmla="*/ 260678 w 834169"/>
                  <a:gd name="connsiteY59" fmla="*/ 364949 h 1082660"/>
                  <a:gd name="connsiteX60" fmla="*/ 391017 w 834169"/>
                  <a:gd name="connsiteY60" fmla="*/ 925407 h 1082660"/>
                  <a:gd name="connsiteX61" fmla="*/ 147518 w 834169"/>
                  <a:gd name="connsiteY61" fmla="*/ 925407 h 1082660"/>
                  <a:gd name="connsiteX62" fmla="*/ 188418 w 834169"/>
                  <a:gd name="connsiteY62" fmla="*/ 664429 h 1082660"/>
                  <a:gd name="connsiteX63" fmla="*/ 298385 w 834169"/>
                  <a:gd name="connsiteY63" fmla="*/ 619710 h 1082660"/>
                  <a:gd name="connsiteX64" fmla="*/ 300627 w 834169"/>
                  <a:gd name="connsiteY64" fmla="*/ 618589 h 1082660"/>
                  <a:gd name="connsiteX65" fmla="*/ 391082 w 834169"/>
                  <a:gd name="connsiteY65" fmla="*/ 834169 h 1082660"/>
                  <a:gd name="connsiteX66" fmla="*/ 417085 w 834169"/>
                  <a:gd name="connsiteY66" fmla="*/ 625627 h 1082660"/>
                  <a:gd name="connsiteX67" fmla="*/ 313648 w 834169"/>
                  <a:gd name="connsiteY67" fmla="*/ 610755 h 1082660"/>
                  <a:gd name="connsiteX68" fmla="*/ 338881 w 834169"/>
                  <a:gd name="connsiteY68" fmla="*/ 559415 h 1082660"/>
                  <a:gd name="connsiteX69" fmla="*/ 338881 w 834169"/>
                  <a:gd name="connsiteY69" fmla="*/ 558111 h 1082660"/>
                  <a:gd name="connsiteX70" fmla="*/ 495353 w 834169"/>
                  <a:gd name="connsiteY70" fmla="*/ 558111 h 1082660"/>
                  <a:gd name="connsiteX71" fmla="*/ 495353 w 834169"/>
                  <a:gd name="connsiteY71" fmla="*/ 559415 h 1082660"/>
                  <a:gd name="connsiteX72" fmla="*/ 520782 w 834169"/>
                  <a:gd name="connsiteY72" fmla="*/ 610912 h 1082660"/>
                  <a:gd name="connsiteX73" fmla="*/ 417085 w 834169"/>
                  <a:gd name="connsiteY73" fmla="*/ 625627 h 1082660"/>
                  <a:gd name="connsiteX74" fmla="*/ 443152 w 834169"/>
                  <a:gd name="connsiteY74" fmla="*/ 925407 h 1082660"/>
                  <a:gd name="connsiteX75" fmla="*/ 443152 w 834169"/>
                  <a:gd name="connsiteY75" fmla="*/ 834169 h 1082660"/>
                  <a:gd name="connsiteX76" fmla="*/ 533582 w 834169"/>
                  <a:gd name="connsiteY76" fmla="*/ 618654 h 1082660"/>
                  <a:gd name="connsiteX77" fmla="*/ 535850 w 834169"/>
                  <a:gd name="connsiteY77" fmla="*/ 619788 h 1082660"/>
                  <a:gd name="connsiteX78" fmla="*/ 646638 w 834169"/>
                  <a:gd name="connsiteY78" fmla="*/ 664103 h 1082660"/>
                  <a:gd name="connsiteX79" fmla="*/ 686886 w 834169"/>
                  <a:gd name="connsiteY79" fmla="*/ 925407 h 1082660"/>
                  <a:gd name="connsiteX0" fmla="*/ 197907 w 834169"/>
                  <a:gd name="connsiteY0" fmla="*/ 603834 h 1082661"/>
                  <a:gd name="connsiteX1" fmla="*/ 49151 w 834169"/>
                  <a:gd name="connsiteY1" fmla="*/ 683341 h 1082661"/>
                  <a:gd name="connsiteX2" fmla="*/ 0 w 834169"/>
                  <a:gd name="connsiteY2" fmla="*/ 782034 h 1082661"/>
                  <a:gd name="connsiteX3" fmla="*/ 0 w 834169"/>
                  <a:gd name="connsiteY3" fmla="*/ 1011039 h 1082661"/>
                  <a:gd name="connsiteX4" fmla="*/ 11600 w 834169"/>
                  <a:gd name="connsiteY4" fmla="*/ 1018781 h 1082661"/>
                  <a:gd name="connsiteX5" fmla="*/ 143373 w 834169"/>
                  <a:gd name="connsiteY5" fmla="*/ 1061402 h 1082661"/>
                  <a:gd name="connsiteX6" fmla="*/ 143373 w 834169"/>
                  <a:gd name="connsiteY6" fmla="*/ 977542 h 1082661"/>
                  <a:gd name="connsiteX7" fmla="*/ 391017 w 834169"/>
                  <a:gd name="connsiteY7" fmla="*/ 977542 h 1082661"/>
                  <a:gd name="connsiteX8" fmla="*/ 391017 w 834169"/>
                  <a:gd name="connsiteY8" fmla="*/ 1082426 h 1082661"/>
                  <a:gd name="connsiteX9" fmla="*/ 420695 w 834169"/>
                  <a:gd name="connsiteY9" fmla="*/ 1082661 h 1082661"/>
                  <a:gd name="connsiteX10" fmla="*/ 443152 w 834169"/>
                  <a:gd name="connsiteY10" fmla="*/ 1082491 h 1082661"/>
                  <a:gd name="connsiteX11" fmla="*/ 443152 w 834169"/>
                  <a:gd name="connsiteY11" fmla="*/ 977542 h 1082661"/>
                  <a:gd name="connsiteX12" fmla="*/ 690797 w 834169"/>
                  <a:gd name="connsiteY12" fmla="*/ 977542 h 1082661"/>
                  <a:gd name="connsiteX13" fmla="*/ 690797 w 834169"/>
                  <a:gd name="connsiteY13" fmla="*/ 1062341 h 1082661"/>
                  <a:gd name="connsiteX14" fmla="*/ 823742 w 834169"/>
                  <a:gd name="connsiteY14" fmla="*/ 1017947 h 1082661"/>
                  <a:gd name="connsiteX15" fmla="*/ 834169 w 834169"/>
                  <a:gd name="connsiteY15" fmla="*/ 1010127 h 1082661"/>
                  <a:gd name="connsiteX16" fmla="*/ 834169 w 834169"/>
                  <a:gd name="connsiteY16" fmla="*/ 781486 h 1082661"/>
                  <a:gd name="connsiteX17" fmla="*/ 785514 w 834169"/>
                  <a:gd name="connsiteY17" fmla="*/ 683654 h 1082661"/>
                  <a:gd name="connsiteX18" fmla="*/ 636849 w 834169"/>
                  <a:gd name="connsiteY18" fmla="*/ 604030 h 1082661"/>
                  <a:gd name="connsiteX19" fmla="*/ 555583 w 834169"/>
                  <a:gd name="connsiteY19" fmla="*/ 571445 h 1082661"/>
                  <a:gd name="connsiteX20" fmla="*/ 547424 w 834169"/>
                  <a:gd name="connsiteY20" fmla="*/ 559415 h 1082661"/>
                  <a:gd name="connsiteX21" fmla="*/ 547424 w 834169"/>
                  <a:gd name="connsiteY21" fmla="*/ 527508 h 1082661"/>
                  <a:gd name="connsiteX22" fmla="*/ 625627 w 834169"/>
                  <a:gd name="connsiteY22" fmla="*/ 364949 h 1082661"/>
                  <a:gd name="connsiteX23" fmla="*/ 625627 w 834169"/>
                  <a:gd name="connsiteY23" fmla="*/ 273712 h 1082661"/>
                  <a:gd name="connsiteX24" fmla="*/ 638661 w 834169"/>
                  <a:gd name="connsiteY24" fmla="*/ 273712 h 1082661"/>
                  <a:gd name="connsiteX25" fmla="*/ 664729 w 834169"/>
                  <a:gd name="connsiteY25" fmla="*/ 247644 h 1082661"/>
                  <a:gd name="connsiteX26" fmla="*/ 638661 w 834169"/>
                  <a:gd name="connsiteY26" fmla="*/ 221576 h 1082661"/>
                  <a:gd name="connsiteX27" fmla="*/ 625627 w 834169"/>
                  <a:gd name="connsiteY27" fmla="*/ 221576 h 1082661"/>
                  <a:gd name="connsiteX28" fmla="*/ 516142 w 834169"/>
                  <a:gd name="connsiteY28" fmla="*/ 50963 h 1082661"/>
                  <a:gd name="connsiteX29" fmla="*/ 495288 w 834169"/>
                  <a:gd name="connsiteY29" fmla="*/ 133467 h 1082661"/>
                  <a:gd name="connsiteX30" fmla="*/ 482254 w 834169"/>
                  <a:gd name="connsiteY30" fmla="*/ 143373 h 1082661"/>
                  <a:gd name="connsiteX31" fmla="*/ 479126 w 834169"/>
                  <a:gd name="connsiteY31" fmla="*/ 143373 h 1082661"/>
                  <a:gd name="connsiteX32" fmla="*/ 469036 w 834169"/>
                  <a:gd name="connsiteY32" fmla="*/ 127947 h 1082661"/>
                  <a:gd name="connsiteX33" fmla="*/ 469038 w 834169"/>
                  <a:gd name="connsiteY33" fmla="*/ 127941 h 1082661"/>
                  <a:gd name="connsiteX34" fmla="*/ 469220 w 834169"/>
                  <a:gd name="connsiteY34" fmla="*/ 127211 h 1082661"/>
                  <a:gd name="connsiteX35" fmla="*/ 493985 w 834169"/>
                  <a:gd name="connsiteY35" fmla="*/ 29587 h 1082661"/>
                  <a:gd name="connsiteX36" fmla="*/ 378061 w 834169"/>
                  <a:gd name="connsiteY36" fmla="*/ 0 h 1082661"/>
                  <a:gd name="connsiteX37" fmla="*/ 340263 w 834169"/>
                  <a:gd name="connsiteY37" fmla="*/ 29587 h 1082661"/>
                  <a:gd name="connsiteX38" fmla="*/ 365027 w 834169"/>
                  <a:gd name="connsiteY38" fmla="*/ 127211 h 1082661"/>
                  <a:gd name="connsiteX39" fmla="*/ 355904 w 834169"/>
                  <a:gd name="connsiteY39" fmla="*/ 143203 h 1082661"/>
                  <a:gd name="connsiteX40" fmla="*/ 355122 w 834169"/>
                  <a:gd name="connsiteY40" fmla="*/ 143373 h 1082661"/>
                  <a:gd name="connsiteX41" fmla="*/ 351993 w 834169"/>
                  <a:gd name="connsiteY41" fmla="*/ 143373 h 1082661"/>
                  <a:gd name="connsiteX42" fmla="*/ 338960 w 834169"/>
                  <a:gd name="connsiteY42" fmla="*/ 133467 h 1082661"/>
                  <a:gd name="connsiteX43" fmla="*/ 318757 w 834169"/>
                  <a:gd name="connsiteY43" fmla="*/ 50963 h 1082661"/>
                  <a:gd name="connsiteX44" fmla="*/ 209272 w 834169"/>
                  <a:gd name="connsiteY44" fmla="*/ 221576 h 1082661"/>
                  <a:gd name="connsiteX45" fmla="*/ 195587 w 834169"/>
                  <a:gd name="connsiteY45" fmla="*/ 221576 h 1082661"/>
                  <a:gd name="connsiteX46" fmla="*/ 169519 w 834169"/>
                  <a:gd name="connsiteY46" fmla="*/ 247644 h 1082661"/>
                  <a:gd name="connsiteX47" fmla="*/ 195587 w 834169"/>
                  <a:gd name="connsiteY47" fmla="*/ 273712 h 1082661"/>
                  <a:gd name="connsiteX48" fmla="*/ 208621 w 834169"/>
                  <a:gd name="connsiteY48" fmla="*/ 273712 h 1082661"/>
                  <a:gd name="connsiteX49" fmla="*/ 208621 w 834169"/>
                  <a:gd name="connsiteY49" fmla="*/ 364949 h 1082661"/>
                  <a:gd name="connsiteX50" fmla="*/ 286733 w 834169"/>
                  <a:gd name="connsiteY50" fmla="*/ 527417 h 1082661"/>
                  <a:gd name="connsiteX51" fmla="*/ 286733 w 834169"/>
                  <a:gd name="connsiteY51" fmla="*/ 559415 h 1082661"/>
                  <a:gd name="connsiteX52" fmla="*/ 278717 w 834169"/>
                  <a:gd name="connsiteY52" fmla="*/ 571445 h 1082661"/>
                  <a:gd name="connsiteX53" fmla="*/ 197907 w 834169"/>
                  <a:gd name="connsiteY53" fmla="*/ 603834 h 1082661"/>
                  <a:gd name="connsiteX54" fmla="*/ 260678 w 834169"/>
                  <a:gd name="connsiteY54" fmla="*/ 364949 h 1082661"/>
                  <a:gd name="connsiteX55" fmla="*/ 260678 w 834169"/>
                  <a:gd name="connsiteY55" fmla="*/ 273712 h 1082661"/>
                  <a:gd name="connsiteX56" fmla="*/ 573491 w 834169"/>
                  <a:gd name="connsiteY56" fmla="*/ 273712 h 1082661"/>
                  <a:gd name="connsiteX57" fmla="*/ 573491 w 834169"/>
                  <a:gd name="connsiteY57" fmla="*/ 364949 h 1082661"/>
                  <a:gd name="connsiteX58" fmla="*/ 417085 w 834169"/>
                  <a:gd name="connsiteY58" fmla="*/ 521356 h 1082661"/>
                  <a:gd name="connsiteX59" fmla="*/ 260678 w 834169"/>
                  <a:gd name="connsiteY59" fmla="*/ 364949 h 1082661"/>
                  <a:gd name="connsiteX60" fmla="*/ 391017 w 834169"/>
                  <a:gd name="connsiteY60" fmla="*/ 925407 h 1082661"/>
                  <a:gd name="connsiteX61" fmla="*/ 147518 w 834169"/>
                  <a:gd name="connsiteY61" fmla="*/ 925407 h 1082661"/>
                  <a:gd name="connsiteX62" fmla="*/ 188418 w 834169"/>
                  <a:gd name="connsiteY62" fmla="*/ 664429 h 1082661"/>
                  <a:gd name="connsiteX63" fmla="*/ 298385 w 834169"/>
                  <a:gd name="connsiteY63" fmla="*/ 619710 h 1082661"/>
                  <a:gd name="connsiteX64" fmla="*/ 300627 w 834169"/>
                  <a:gd name="connsiteY64" fmla="*/ 618589 h 1082661"/>
                  <a:gd name="connsiteX65" fmla="*/ 391082 w 834169"/>
                  <a:gd name="connsiteY65" fmla="*/ 834169 h 1082661"/>
                  <a:gd name="connsiteX66" fmla="*/ 391017 w 834169"/>
                  <a:gd name="connsiteY66" fmla="*/ 925407 h 1082661"/>
                  <a:gd name="connsiteX67" fmla="*/ 417085 w 834169"/>
                  <a:gd name="connsiteY67" fmla="*/ 625627 h 1082661"/>
                  <a:gd name="connsiteX68" fmla="*/ 313648 w 834169"/>
                  <a:gd name="connsiteY68" fmla="*/ 610755 h 1082661"/>
                  <a:gd name="connsiteX69" fmla="*/ 338881 w 834169"/>
                  <a:gd name="connsiteY69" fmla="*/ 559415 h 1082661"/>
                  <a:gd name="connsiteX70" fmla="*/ 338881 w 834169"/>
                  <a:gd name="connsiteY70" fmla="*/ 558111 h 1082661"/>
                  <a:gd name="connsiteX71" fmla="*/ 495353 w 834169"/>
                  <a:gd name="connsiteY71" fmla="*/ 558111 h 1082661"/>
                  <a:gd name="connsiteX72" fmla="*/ 495353 w 834169"/>
                  <a:gd name="connsiteY72" fmla="*/ 559415 h 1082661"/>
                  <a:gd name="connsiteX73" fmla="*/ 520782 w 834169"/>
                  <a:gd name="connsiteY73" fmla="*/ 610912 h 1082661"/>
                  <a:gd name="connsiteX74" fmla="*/ 417085 w 834169"/>
                  <a:gd name="connsiteY74" fmla="*/ 625627 h 1082661"/>
                  <a:gd name="connsiteX75" fmla="*/ 443152 w 834169"/>
                  <a:gd name="connsiteY75" fmla="*/ 925407 h 1082661"/>
                  <a:gd name="connsiteX76" fmla="*/ 443152 w 834169"/>
                  <a:gd name="connsiteY76" fmla="*/ 834169 h 1082661"/>
                  <a:gd name="connsiteX77" fmla="*/ 533582 w 834169"/>
                  <a:gd name="connsiteY77" fmla="*/ 618654 h 1082661"/>
                  <a:gd name="connsiteX78" fmla="*/ 535850 w 834169"/>
                  <a:gd name="connsiteY78" fmla="*/ 619788 h 1082661"/>
                  <a:gd name="connsiteX79" fmla="*/ 646638 w 834169"/>
                  <a:gd name="connsiteY79" fmla="*/ 664103 h 1082661"/>
                  <a:gd name="connsiteX80" fmla="*/ 686886 w 834169"/>
                  <a:gd name="connsiteY80" fmla="*/ 925407 h 1082661"/>
                  <a:gd name="connsiteX81" fmla="*/ 443152 w 834169"/>
                  <a:gd name="connsiteY81" fmla="*/ 925407 h 1082661"/>
                  <a:gd name="connsiteX0" fmla="*/ 197907 w 834169"/>
                  <a:gd name="connsiteY0" fmla="*/ 586451 h 1065278"/>
                  <a:gd name="connsiteX1" fmla="*/ 49151 w 834169"/>
                  <a:gd name="connsiteY1" fmla="*/ 665958 h 1065278"/>
                  <a:gd name="connsiteX2" fmla="*/ 0 w 834169"/>
                  <a:gd name="connsiteY2" fmla="*/ 764651 h 1065278"/>
                  <a:gd name="connsiteX3" fmla="*/ 0 w 834169"/>
                  <a:gd name="connsiteY3" fmla="*/ 993656 h 1065278"/>
                  <a:gd name="connsiteX4" fmla="*/ 11600 w 834169"/>
                  <a:gd name="connsiteY4" fmla="*/ 1001398 h 1065278"/>
                  <a:gd name="connsiteX5" fmla="*/ 143373 w 834169"/>
                  <a:gd name="connsiteY5" fmla="*/ 1044019 h 1065278"/>
                  <a:gd name="connsiteX6" fmla="*/ 143373 w 834169"/>
                  <a:gd name="connsiteY6" fmla="*/ 960159 h 1065278"/>
                  <a:gd name="connsiteX7" fmla="*/ 391017 w 834169"/>
                  <a:gd name="connsiteY7" fmla="*/ 960159 h 1065278"/>
                  <a:gd name="connsiteX8" fmla="*/ 391017 w 834169"/>
                  <a:gd name="connsiteY8" fmla="*/ 1065043 h 1065278"/>
                  <a:gd name="connsiteX9" fmla="*/ 420695 w 834169"/>
                  <a:gd name="connsiteY9" fmla="*/ 1065278 h 1065278"/>
                  <a:gd name="connsiteX10" fmla="*/ 443152 w 834169"/>
                  <a:gd name="connsiteY10" fmla="*/ 1065108 h 1065278"/>
                  <a:gd name="connsiteX11" fmla="*/ 443152 w 834169"/>
                  <a:gd name="connsiteY11" fmla="*/ 960159 h 1065278"/>
                  <a:gd name="connsiteX12" fmla="*/ 690797 w 834169"/>
                  <a:gd name="connsiteY12" fmla="*/ 960159 h 1065278"/>
                  <a:gd name="connsiteX13" fmla="*/ 690797 w 834169"/>
                  <a:gd name="connsiteY13" fmla="*/ 1044958 h 1065278"/>
                  <a:gd name="connsiteX14" fmla="*/ 823742 w 834169"/>
                  <a:gd name="connsiteY14" fmla="*/ 1000564 h 1065278"/>
                  <a:gd name="connsiteX15" fmla="*/ 834169 w 834169"/>
                  <a:gd name="connsiteY15" fmla="*/ 992744 h 1065278"/>
                  <a:gd name="connsiteX16" fmla="*/ 834169 w 834169"/>
                  <a:gd name="connsiteY16" fmla="*/ 764103 h 1065278"/>
                  <a:gd name="connsiteX17" fmla="*/ 785514 w 834169"/>
                  <a:gd name="connsiteY17" fmla="*/ 666271 h 1065278"/>
                  <a:gd name="connsiteX18" fmla="*/ 636849 w 834169"/>
                  <a:gd name="connsiteY18" fmla="*/ 586647 h 1065278"/>
                  <a:gd name="connsiteX19" fmla="*/ 555583 w 834169"/>
                  <a:gd name="connsiteY19" fmla="*/ 554062 h 1065278"/>
                  <a:gd name="connsiteX20" fmla="*/ 547424 w 834169"/>
                  <a:gd name="connsiteY20" fmla="*/ 542032 h 1065278"/>
                  <a:gd name="connsiteX21" fmla="*/ 547424 w 834169"/>
                  <a:gd name="connsiteY21" fmla="*/ 510125 h 1065278"/>
                  <a:gd name="connsiteX22" fmla="*/ 625627 w 834169"/>
                  <a:gd name="connsiteY22" fmla="*/ 347566 h 1065278"/>
                  <a:gd name="connsiteX23" fmla="*/ 625627 w 834169"/>
                  <a:gd name="connsiteY23" fmla="*/ 256329 h 1065278"/>
                  <a:gd name="connsiteX24" fmla="*/ 638661 w 834169"/>
                  <a:gd name="connsiteY24" fmla="*/ 256329 h 1065278"/>
                  <a:gd name="connsiteX25" fmla="*/ 664729 w 834169"/>
                  <a:gd name="connsiteY25" fmla="*/ 230261 h 1065278"/>
                  <a:gd name="connsiteX26" fmla="*/ 638661 w 834169"/>
                  <a:gd name="connsiteY26" fmla="*/ 204193 h 1065278"/>
                  <a:gd name="connsiteX27" fmla="*/ 625627 w 834169"/>
                  <a:gd name="connsiteY27" fmla="*/ 204193 h 1065278"/>
                  <a:gd name="connsiteX28" fmla="*/ 516142 w 834169"/>
                  <a:gd name="connsiteY28" fmla="*/ 33580 h 1065278"/>
                  <a:gd name="connsiteX29" fmla="*/ 495288 w 834169"/>
                  <a:gd name="connsiteY29" fmla="*/ 116084 h 1065278"/>
                  <a:gd name="connsiteX30" fmla="*/ 482254 w 834169"/>
                  <a:gd name="connsiteY30" fmla="*/ 125990 h 1065278"/>
                  <a:gd name="connsiteX31" fmla="*/ 479126 w 834169"/>
                  <a:gd name="connsiteY31" fmla="*/ 125990 h 1065278"/>
                  <a:gd name="connsiteX32" fmla="*/ 469036 w 834169"/>
                  <a:gd name="connsiteY32" fmla="*/ 110564 h 1065278"/>
                  <a:gd name="connsiteX33" fmla="*/ 469038 w 834169"/>
                  <a:gd name="connsiteY33" fmla="*/ 110558 h 1065278"/>
                  <a:gd name="connsiteX34" fmla="*/ 469220 w 834169"/>
                  <a:gd name="connsiteY34" fmla="*/ 109828 h 1065278"/>
                  <a:gd name="connsiteX35" fmla="*/ 493985 w 834169"/>
                  <a:gd name="connsiteY35" fmla="*/ 12204 h 1065278"/>
                  <a:gd name="connsiteX36" fmla="*/ 340263 w 834169"/>
                  <a:gd name="connsiteY36" fmla="*/ 12204 h 1065278"/>
                  <a:gd name="connsiteX37" fmla="*/ 365027 w 834169"/>
                  <a:gd name="connsiteY37" fmla="*/ 109828 h 1065278"/>
                  <a:gd name="connsiteX38" fmla="*/ 355904 w 834169"/>
                  <a:gd name="connsiteY38" fmla="*/ 125820 h 1065278"/>
                  <a:gd name="connsiteX39" fmla="*/ 355122 w 834169"/>
                  <a:gd name="connsiteY39" fmla="*/ 125990 h 1065278"/>
                  <a:gd name="connsiteX40" fmla="*/ 351993 w 834169"/>
                  <a:gd name="connsiteY40" fmla="*/ 125990 h 1065278"/>
                  <a:gd name="connsiteX41" fmla="*/ 338960 w 834169"/>
                  <a:gd name="connsiteY41" fmla="*/ 116084 h 1065278"/>
                  <a:gd name="connsiteX42" fmla="*/ 318757 w 834169"/>
                  <a:gd name="connsiteY42" fmla="*/ 33580 h 1065278"/>
                  <a:gd name="connsiteX43" fmla="*/ 209272 w 834169"/>
                  <a:gd name="connsiteY43" fmla="*/ 204193 h 1065278"/>
                  <a:gd name="connsiteX44" fmla="*/ 195587 w 834169"/>
                  <a:gd name="connsiteY44" fmla="*/ 204193 h 1065278"/>
                  <a:gd name="connsiteX45" fmla="*/ 169519 w 834169"/>
                  <a:gd name="connsiteY45" fmla="*/ 230261 h 1065278"/>
                  <a:gd name="connsiteX46" fmla="*/ 195587 w 834169"/>
                  <a:gd name="connsiteY46" fmla="*/ 256329 h 1065278"/>
                  <a:gd name="connsiteX47" fmla="*/ 208621 w 834169"/>
                  <a:gd name="connsiteY47" fmla="*/ 256329 h 1065278"/>
                  <a:gd name="connsiteX48" fmla="*/ 208621 w 834169"/>
                  <a:gd name="connsiteY48" fmla="*/ 347566 h 1065278"/>
                  <a:gd name="connsiteX49" fmla="*/ 286733 w 834169"/>
                  <a:gd name="connsiteY49" fmla="*/ 510034 h 1065278"/>
                  <a:gd name="connsiteX50" fmla="*/ 286733 w 834169"/>
                  <a:gd name="connsiteY50" fmla="*/ 542032 h 1065278"/>
                  <a:gd name="connsiteX51" fmla="*/ 278717 w 834169"/>
                  <a:gd name="connsiteY51" fmla="*/ 554062 h 1065278"/>
                  <a:gd name="connsiteX52" fmla="*/ 197907 w 834169"/>
                  <a:gd name="connsiteY52" fmla="*/ 586451 h 1065278"/>
                  <a:gd name="connsiteX53" fmla="*/ 260678 w 834169"/>
                  <a:gd name="connsiteY53" fmla="*/ 347566 h 1065278"/>
                  <a:gd name="connsiteX54" fmla="*/ 260678 w 834169"/>
                  <a:gd name="connsiteY54" fmla="*/ 256329 h 1065278"/>
                  <a:gd name="connsiteX55" fmla="*/ 573491 w 834169"/>
                  <a:gd name="connsiteY55" fmla="*/ 256329 h 1065278"/>
                  <a:gd name="connsiteX56" fmla="*/ 573491 w 834169"/>
                  <a:gd name="connsiteY56" fmla="*/ 347566 h 1065278"/>
                  <a:gd name="connsiteX57" fmla="*/ 417085 w 834169"/>
                  <a:gd name="connsiteY57" fmla="*/ 503973 h 1065278"/>
                  <a:gd name="connsiteX58" fmla="*/ 260678 w 834169"/>
                  <a:gd name="connsiteY58" fmla="*/ 347566 h 1065278"/>
                  <a:gd name="connsiteX59" fmla="*/ 391017 w 834169"/>
                  <a:gd name="connsiteY59" fmla="*/ 908024 h 1065278"/>
                  <a:gd name="connsiteX60" fmla="*/ 147518 w 834169"/>
                  <a:gd name="connsiteY60" fmla="*/ 908024 h 1065278"/>
                  <a:gd name="connsiteX61" fmla="*/ 188418 w 834169"/>
                  <a:gd name="connsiteY61" fmla="*/ 647046 h 1065278"/>
                  <a:gd name="connsiteX62" fmla="*/ 298385 w 834169"/>
                  <a:gd name="connsiteY62" fmla="*/ 602327 h 1065278"/>
                  <a:gd name="connsiteX63" fmla="*/ 300627 w 834169"/>
                  <a:gd name="connsiteY63" fmla="*/ 601206 h 1065278"/>
                  <a:gd name="connsiteX64" fmla="*/ 391082 w 834169"/>
                  <a:gd name="connsiteY64" fmla="*/ 816786 h 1065278"/>
                  <a:gd name="connsiteX65" fmla="*/ 391017 w 834169"/>
                  <a:gd name="connsiteY65" fmla="*/ 908024 h 1065278"/>
                  <a:gd name="connsiteX66" fmla="*/ 417085 w 834169"/>
                  <a:gd name="connsiteY66" fmla="*/ 608244 h 1065278"/>
                  <a:gd name="connsiteX67" fmla="*/ 313648 w 834169"/>
                  <a:gd name="connsiteY67" fmla="*/ 593372 h 1065278"/>
                  <a:gd name="connsiteX68" fmla="*/ 338881 w 834169"/>
                  <a:gd name="connsiteY68" fmla="*/ 542032 h 1065278"/>
                  <a:gd name="connsiteX69" fmla="*/ 338881 w 834169"/>
                  <a:gd name="connsiteY69" fmla="*/ 540728 h 1065278"/>
                  <a:gd name="connsiteX70" fmla="*/ 495353 w 834169"/>
                  <a:gd name="connsiteY70" fmla="*/ 540728 h 1065278"/>
                  <a:gd name="connsiteX71" fmla="*/ 495353 w 834169"/>
                  <a:gd name="connsiteY71" fmla="*/ 542032 h 1065278"/>
                  <a:gd name="connsiteX72" fmla="*/ 520782 w 834169"/>
                  <a:gd name="connsiteY72" fmla="*/ 593529 h 1065278"/>
                  <a:gd name="connsiteX73" fmla="*/ 417085 w 834169"/>
                  <a:gd name="connsiteY73" fmla="*/ 608244 h 1065278"/>
                  <a:gd name="connsiteX74" fmla="*/ 443152 w 834169"/>
                  <a:gd name="connsiteY74" fmla="*/ 908024 h 1065278"/>
                  <a:gd name="connsiteX75" fmla="*/ 443152 w 834169"/>
                  <a:gd name="connsiteY75" fmla="*/ 816786 h 1065278"/>
                  <a:gd name="connsiteX76" fmla="*/ 533582 w 834169"/>
                  <a:gd name="connsiteY76" fmla="*/ 601271 h 1065278"/>
                  <a:gd name="connsiteX77" fmla="*/ 535850 w 834169"/>
                  <a:gd name="connsiteY77" fmla="*/ 602405 h 1065278"/>
                  <a:gd name="connsiteX78" fmla="*/ 646638 w 834169"/>
                  <a:gd name="connsiteY78" fmla="*/ 646720 h 1065278"/>
                  <a:gd name="connsiteX79" fmla="*/ 686886 w 834169"/>
                  <a:gd name="connsiteY79" fmla="*/ 908024 h 1065278"/>
                  <a:gd name="connsiteX80" fmla="*/ 443152 w 834169"/>
                  <a:gd name="connsiteY80" fmla="*/ 908024 h 1065278"/>
                  <a:gd name="connsiteX0" fmla="*/ 197907 w 834169"/>
                  <a:gd name="connsiteY0" fmla="*/ 586451 h 1065278"/>
                  <a:gd name="connsiteX1" fmla="*/ 49151 w 834169"/>
                  <a:gd name="connsiteY1" fmla="*/ 665958 h 1065278"/>
                  <a:gd name="connsiteX2" fmla="*/ 0 w 834169"/>
                  <a:gd name="connsiteY2" fmla="*/ 764651 h 1065278"/>
                  <a:gd name="connsiteX3" fmla="*/ 0 w 834169"/>
                  <a:gd name="connsiteY3" fmla="*/ 993656 h 1065278"/>
                  <a:gd name="connsiteX4" fmla="*/ 11600 w 834169"/>
                  <a:gd name="connsiteY4" fmla="*/ 1001398 h 1065278"/>
                  <a:gd name="connsiteX5" fmla="*/ 143373 w 834169"/>
                  <a:gd name="connsiteY5" fmla="*/ 1044019 h 1065278"/>
                  <a:gd name="connsiteX6" fmla="*/ 143373 w 834169"/>
                  <a:gd name="connsiteY6" fmla="*/ 960159 h 1065278"/>
                  <a:gd name="connsiteX7" fmla="*/ 391017 w 834169"/>
                  <a:gd name="connsiteY7" fmla="*/ 960159 h 1065278"/>
                  <a:gd name="connsiteX8" fmla="*/ 391017 w 834169"/>
                  <a:gd name="connsiteY8" fmla="*/ 1065043 h 1065278"/>
                  <a:gd name="connsiteX9" fmla="*/ 420695 w 834169"/>
                  <a:gd name="connsiteY9" fmla="*/ 1065278 h 1065278"/>
                  <a:gd name="connsiteX10" fmla="*/ 443152 w 834169"/>
                  <a:gd name="connsiteY10" fmla="*/ 1065108 h 1065278"/>
                  <a:gd name="connsiteX11" fmla="*/ 443152 w 834169"/>
                  <a:gd name="connsiteY11" fmla="*/ 960159 h 1065278"/>
                  <a:gd name="connsiteX12" fmla="*/ 690797 w 834169"/>
                  <a:gd name="connsiteY12" fmla="*/ 960159 h 1065278"/>
                  <a:gd name="connsiteX13" fmla="*/ 690797 w 834169"/>
                  <a:gd name="connsiteY13" fmla="*/ 1044958 h 1065278"/>
                  <a:gd name="connsiteX14" fmla="*/ 823742 w 834169"/>
                  <a:gd name="connsiteY14" fmla="*/ 1000564 h 1065278"/>
                  <a:gd name="connsiteX15" fmla="*/ 834169 w 834169"/>
                  <a:gd name="connsiteY15" fmla="*/ 992744 h 1065278"/>
                  <a:gd name="connsiteX16" fmla="*/ 834169 w 834169"/>
                  <a:gd name="connsiteY16" fmla="*/ 764103 h 1065278"/>
                  <a:gd name="connsiteX17" fmla="*/ 785514 w 834169"/>
                  <a:gd name="connsiteY17" fmla="*/ 666271 h 1065278"/>
                  <a:gd name="connsiteX18" fmla="*/ 636849 w 834169"/>
                  <a:gd name="connsiteY18" fmla="*/ 586647 h 1065278"/>
                  <a:gd name="connsiteX19" fmla="*/ 555583 w 834169"/>
                  <a:gd name="connsiteY19" fmla="*/ 554062 h 1065278"/>
                  <a:gd name="connsiteX20" fmla="*/ 547424 w 834169"/>
                  <a:gd name="connsiteY20" fmla="*/ 542032 h 1065278"/>
                  <a:gd name="connsiteX21" fmla="*/ 547424 w 834169"/>
                  <a:gd name="connsiteY21" fmla="*/ 510125 h 1065278"/>
                  <a:gd name="connsiteX22" fmla="*/ 625627 w 834169"/>
                  <a:gd name="connsiteY22" fmla="*/ 347566 h 1065278"/>
                  <a:gd name="connsiteX23" fmla="*/ 625627 w 834169"/>
                  <a:gd name="connsiteY23" fmla="*/ 256329 h 1065278"/>
                  <a:gd name="connsiteX24" fmla="*/ 638661 w 834169"/>
                  <a:gd name="connsiteY24" fmla="*/ 256329 h 1065278"/>
                  <a:gd name="connsiteX25" fmla="*/ 664729 w 834169"/>
                  <a:gd name="connsiteY25" fmla="*/ 230261 h 1065278"/>
                  <a:gd name="connsiteX26" fmla="*/ 638661 w 834169"/>
                  <a:gd name="connsiteY26" fmla="*/ 204193 h 1065278"/>
                  <a:gd name="connsiteX27" fmla="*/ 625627 w 834169"/>
                  <a:gd name="connsiteY27" fmla="*/ 204193 h 1065278"/>
                  <a:gd name="connsiteX28" fmla="*/ 516142 w 834169"/>
                  <a:gd name="connsiteY28" fmla="*/ 33580 h 1065278"/>
                  <a:gd name="connsiteX29" fmla="*/ 495288 w 834169"/>
                  <a:gd name="connsiteY29" fmla="*/ 116084 h 1065278"/>
                  <a:gd name="connsiteX30" fmla="*/ 482254 w 834169"/>
                  <a:gd name="connsiteY30" fmla="*/ 125990 h 1065278"/>
                  <a:gd name="connsiteX31" fmla="*/ 479126 w 834169"/>
                  <a:gd name="connsiteY31" fmla="*/ 125990 h 1065278"/>
                  <a:gd name="connsiteX32" fmla="*/ 469036 w 834169"/>
                  <a:gd name="connsiteY32" fmla="*/ 110564 h 1065278"/>
                  <a:gd name="connsiteX33" fmla="*/ 469038 w 834169"/>
                  <a:gd name="connsiteY33" fmla="*/ 110558 h 1065278"/>
                  <a:gd name="connsiteX34" fmla="*/ 469220 w 834169"/>
                  <a:gd name="connsiteY34" fmla="*/ 109828 h 1065278"/>
                  <a:gd name="connsiteX35" fmla="*/ 493985 w 834169"/>
                  <a:gd name="connsiteY35" fmla="*/ 12204 h 1065278"/>
                  <a:gd name="connsiteX36" fmla="*/ 340263 w 834169"/>
                  <a:gd name="connsiteY36" fmla="*/ 12204 h 1065278"/>
                  <a:gd name="connsiteX37" fmla="*/ 365027 w 834169"/>
                  <a:gd name="connsiteY37" fmla="*/ 109828 h 1065278"/>
                  <a:gd name="connsiteX38" fmla="*/ 355904 w 834169"/>
                  <a:gd name="connsiteY38" fmla="*/ 125820 h 1065278"/>
                  <a:gd name="connsiteX39" fmla="*/ 355122 w 834169"/>
                  <a:gd name="connsiteY39" fmla="*/ 125990 h 1065278"/>
                  <a:gd name="connsiteX40" fmla="*/ 351993 w 834169"/>
                  <a:gd name="connsiteY40" fmla="*/ 125990 h 1065278"/>
                  <a:gd name="connsiteX41" fmla="*/ 338960 w 834169"/>
                  <a:gd name="connsiteY41" fmla="*/ 116084 h 1065278"/>
                  <a:gd name="connsiteX42" fmla="*/ 209272 w 834169"/>
                  <a:gd name="connsiteY42" fmla="*/ 204193 h 1065278"/>
                  <a:gd name="connsiteX43" fmla="*/ 195587 w 834169"/>
                  <a:gd name="connsiteY43" fmla="*/ 204193 h 1065278"/>
                  <a:gd name="connsiteX44" fmla="*/ 169519 w 834169"/>
                  <a:gd name="connsiteY44" fmla="*/ 230261 h 1065278"/>
                  <a:gd name="connsiteX45" fmla="*/ 195587 w 834169"/>
                  <a:gd name="connsiteY45" fmla="*/ 256329 h 1065278"/>
                  <a:gd name="connsiteX46" fmla="*/ 208621 w 834169"/>
                  <a:gd name="connsiteY46" fmla="*/ 256329 h 1065278"/>
                  <a:gd name="connsiteX47" fmla="*/ 208621 w 834169"/>
                  <a:gd name="connsiteY47" fmla="*/ 347566 h 1065278"/>
                  <a:gd name="connsiteX48" fmla="*/ 286733 w 834169"/>
                  <a:gd name="connsiteY48" fmla="*/ 510034 h 1065278"/>
                  <a:gd name="connsiteX49" fmla="*/ 286733 w 834169"/>
                  <a:gd name="connsiteY49" fmla="*/ 542032 h 1065278"/>
                  <a:gd name="connsiteX50" fmla="*/ 278717 w 834169"/>
                  <a:gd name="connsiteY50" fmla="*/ 554062 h 1065278"/>
                  <a:gd name="connsiteX51" fmla="*/ 197907 w 834169"/>
                  <a:gd name="connsiteY51" fmla="*/ 586451 h 1065278"/>
                  <a:gd name="connsiteX52" fmla="*/ 260678 w 834169"/>
                  <a:gd name="connsiteY52" fmla="*/ 347566 h 1065278"/>
                  <a:gd name="connsiteX53" fmla="*/ 260678 w 834169"/>
                  <a:gd name="connsiteY53" fmla="*/ 256329 h 1065278"/>
                  <a:gd name="connsiteX54" fmla="*/ 573491 w 834169"/>
                  <a:gd name="connsiteY54" fmla="*/ 256329 h 1065278"/>
                  <a:gd name="connsiteX55" fmla="*/ 573491 w 834169"/>
                  <a:gd name="connsiteY55" fmla="*/ 347566 h 1065278"/>
                  <a:gd name="connsiteX56" fmla="*/ 417085 w 834169"/>
                  <a:gd name="connsiteY56" fmla="*/ 503973 h 1065278"/>
                  <a:gd name="connsiteX57" fmla="*/ 260678 w 834169"/>
                  <a:gd name="connsiteY57" fmla="*/ 347566 h 1065278"/>
                  <a:gd name="connsiteX58" fmla="*/ 391017 w 834169"/>
                  <a:gd name="connsiteY58" fmla="*/ 908024 h 1065278"/>
                  <a:gd name="connsiteX59" fmla="*/ 147518 w 834169"/>
                  <a:gd name="connsiteY59" fmla="*/ 908024 h 1065278"/>
                  <a:gd name="connsiteX60" fmla="*/ 188418 w 834169"/>
                  <a:gd name="connsiteY60" fmla="*/ 647046 h 1065278"/>
                  <a:gd name="connsiteX61" fmla="*/ 298385 w 834169"/>
                  <a:gd name="connsiteY61" fmla="*/ 602327 h 1065278"/>
                  <a:gd name="connsiteX62" fmla="*/ 300627 w 834169"/>
                  <a:gd name="connsiteY62" fmla="*/ 601206 h 1065278"/>
                  <a:gd name="connsiteX63" fmla="*/ 391082 w 834169"/>
                  <a:gd name="connsiteY63" fmla="*/ 816786 h 1065278"/>
                  <a:gd name="connsiteX64" fmla="*/ 391017 w 834169"/>
                  <a:gd name="connsiteY64" fmla="*/ 908024 h 1065278"/>
                  <a:gd name="connsiteX65" fmla="*/ 417085 w 834169"/>
                  <a:gd name="connsiteY65" fmla="*/ 608244 h 1065278"/>
                  <a:gd name="connsiteX66" fmla="*/ 313648 w 834169"/>
                  <a:gd name="connsiteY66" fmla="*/ 593372 h 1065278"/>
                  <a:gd name="connsiteX67" fmla="*/ 338881 w 834169"/>
                  <a:gd name="connsiteY67" fmla="*/ 542032 h 1065278"/>
                  <a:gd name="connsiteX68" fmla="*/ 338881 w 834169"/>
                  <a:gd name="connsiteY68" fmla="*/ 540728 h 1065278"/>
                  <a:gd name="connsiteX69" fmla="*/ 495353 w 834169"/>
                  <a:gd name="connsiteY69" fmla="*/ 540728 h 1065278"/>
                  <a:gd name="connsiteX70" fmla="*/ 495353 w 834169"/>
                  <a:gd name="connsiteY70" fmla="*/ 542032 h 1065278"/>
                  <a:gd name="connsiteX71" fmla="*/ 520782 w 834169"/>
                  <a:gd name="connsiteY71" fmla="*/ 593529 h 1065278"/>
                  <a:gd name="connsiteX72" fmla="*/ 417085 w 834169"/>
                  <a:gd name="connsiteY72" fmla="*/ 608244 h 1065278"/>
                  <a:gd name="connsiteX73" fmla="*/ 443152 w 834169"/>
                  <a:gd name="connsiteY73" fmla="*/ 908024 h 1065278"/>
                  <a:gd name="connsiteX74" fmla="*/ 443152 w 834169"/>
                  <a:gd name="connsiteY74" fmla="*/ 816786 h 1065278"/>
                  <a:gd name="connsiteX75" fmla="*/ 533582 w 834169"/>
                  <a:gd name="connsiteY75" fmla="*/ 601271 h 1065278"/>
                  <a:gd name="connsiteX76" fmla="*/ 535850 w 834169"/>
                  <a:gd name="connsiteY76" fmla="*/ 602405 h 1065278"/>
                  <a:gd name="connsiteX77" fmla="*/ 646638 w 834169"/>
                  <a:gd name="connsiteY77" fmla="*/ 646720 h 1065278"/>
                  <a:gd name="connsiteX78" fmla="*/ 686886 w 834169"/>
                  <a:gd name="connsiteY78" fmla="*/ 908024 h 1065278"/>
                  <a:gd name="connsiteX79" fmla="*/ 443152 w 834169"/>
                  <a:gd name="connsiteY79" fmla="*/ 908024 h 1065278"/>
                  <a:gd name="connsiteX0" fmla="*/ 197907 w 834169"/>
                  <a:gd name="connsiteY0" fmla="*/ 586451 h 1065278"/>
                  <a:gd name="connsiteX1" fmla="*/ 49151 w 834169"/>
                  <a:gd name="connsiteY1" fmla="*/ 665958 h 1065278"/>
                  <a:gd name="connsiteX2" fmla="*/ 0 w 834169"/>
                  <a:gd name="connsiteY2" fmla="*/ 764651 h 1065278"/>
                  <a:gd name="connsiteX3" fmla="*/ 0 w 834169"/>
                  <a:gd name="connsiteY3" fmla="*/ 993656 h 1065278"/>
                  <a:gd name="connsiteX4" fmla="*/ 11600 w 834169"/>
                  <a:gd name="connsiteY4" fmla="*/ 1001398 h 1065278"/>
                  <a:gd name="connsiteX5" fmla="*/ 143373 w 834169"/>
                  <a:gd name="connsiteY5" fmla="*/ 1044019 h 1065278"/>
                  <a:gd name="connsiteX6" fmla="*/ 143373 w 834169"/>
                  <a:gd name="connsiteY6" fmla="*/ 960159 h 1065278"/>
                  <a:gd name="connsiteX7" fmla="*/ 391017 w 834169"/>
                  <a:gd name="connsiteY7" fmla="*/ 960159 h 1065278"/>
                  <a:gd name="connsiteX8" fmla="*/ 391017 w 834169"/>
                  <a:gd name="connsiteY8" fmla="*/ 1065043 h 1065278"/>
                  <a:gd name="connsiteX9" fmla="*/ 420695 w 834169"/>
                  <a:gd name="connsiteY9" fmla="*/ 1065278 h 1065278"/>
                  <a:gd name="connsiteX10" fmla="*/ 443152 w 834169"/>
                  <a:gd name="connsiteY10" fmla="*/ 1065108 h 1065278"/>
                  <a:gd name="connsiteX11" fmla="*/ 443152 w 834169"/>
                  <a:gd name="connsiteY11" fmla="*/ 960159 h 1065278"/>
                  <a:gd name="connsiteX12" fmla="*/ 690797 w 834169"/>
                  <a:gd name="connsiteY12" fmla="*/ 960159 h 1065278"/>
                  <a:gd name="connsiteX13" fmla="*/ 690797 w 834169"/>
                  <a:gd name="connsiteY13" fmla="*/ 1044958 h 1065278"/>
                  <a:gd name="connsiteX14" fmla="*/ 823742 w 834169"/>
                  <a:gd name="connsiteY14" fmla="*/ 1000564 h 1065278"/>
                  <a:gd name="connsiteX15" fmla="*/ 834169 w 834169"/>
                  <a:gd name="connsiteY15" fmla="*/ 992744 h 1065278"/>
                  <a:gd name="connsiteX16" fmla="*/ 834169 w 834169"/>
                  <a:gd name="connsiteY16" fmla="*/ 764103 h 1065278"/>
                  <a:gd name="connsiteX17" fmla="*/ 785514 w 834169"/>
                  <a:gd name="connsiteY17" fmla="*/ 666271 h 1065278"/>
                  <a:gd name="connsiteX18" fmla="*/ 636849 w 834169"/>
                  <a:gd name="connsiteY18" fmla="*/ 586647 h 1065278"/>
                  <a:gd name="connsiteX19" fmla="*/ 555583 w 834169"/>
                  <a:gd name="connsiteY19" fmla="*/ 554062 h 1065278"/>
                  <a:gd name="connsiteX20" fmla="*/ 547424 w 834169"/>
                  <a:gd name="connsiteY20" fmla="*/ 542032 h 1065278"/>
                  <a:gd name="connsiteX21" fmla="*/ 547424 w 834169"/>
                  <a:gd name="connsiteY21" fmla="*/ 510125 h 1065278"/>
                  <a:gd name="connsiteX22" fmla="*/ 625627 w 834169"/>
                  <a:gd name="connsiteY22" fmla="*/ 347566 h 1065278"/>
                  <a:gd name="connsiteX23" fmla="*/ 625627 w 834169"/>
                  <a:gd name="connsiteY23" fmla="*/ 256329 h 1065278"/>
                  <a:gd name="connsiteX24" fmla="*/ 638661 w 834169"/>
                  <a:gd name="connsiteY24" fmla="*/ 256329 h 1065278"/>
                  <a:gd name="connsiteX25" fmla="*/ 664729 w 834169"/>
                  <a:gd name="connsiteY25" fmla="*/ 230261 h 1065278"/>
                  <a:gd name="connsiteX26" fmla="*/ 638661 w 834169"/>
                  <a:gd name="connsiteY26" fmla="*/ 204193 h 1065278"/>
                  <a:gd name="connsiteX27" fmla="*/ 625627 w 834169"/>
                  <a:gd name="connsiteY27" fmla="*/ 204193 h 1065278"/>
                  <a:gd name="connsiteX28" fmla="*/ 516142 w 834169"/>
                  <a:gd name="connsiteY28" fmla="*/ 33580 h 1065278"/>
                  <a:gd name="connsiteX29" fmla="*/ 495288 w 834169"/>
                  <a:gd name="connsiteY29" fmla="*/ 116084 h 1065278"/>
                  <a:gd name="connsiteX30" fmla="*/ 482254 w 834169"/>
                  <a:gd name="connsiteY30" fmla="*/ 125990 h 1065278"/>
                  <a:gd name="connsiteX31" fmla="*/ 479126 w 834169"/>
                  <a:gd name="connsiteY31" fmla="*/ 125990 h 1065278"/>
                  <a:gd name="connsiteX32" fmla="*/ 469036 w 834169"/>
                  <a:gd name="connsiteY32" fmla="*/ 110564 h 1065278"/>
                  <a:gd name="connsiteX33" fmla="*/ 469038 w 834169"/>
                  <a:gd name="connsiteY33" fmla="*/ 110558 h 1065278"/>
                  <a:gd name="connsiteX34" fmla="*/ 469220 w 834169"/>
                  <a:gd name="connsiteY34" fmla="*/ 109828 h 1065278"/>
                  <a:gd name="connsiteX35" fmla="*/ 493985 w 834169"/>
                  <a:gd name="connsiteY35" fmla="*/ 12204 h 1065278"/>
                  <a:gd name="connsiteX36" fmla="*/ 340263 w 834169"/>
                  <a:gd name="connsiteY36" fmla="*/ 12204 h 1065278"/>
                  <a:gd name="connsiteX37" fmla="*/ 365027 w 834169"/>
                  <a:gd name="connsiteY37" fmla="*/ 109828 h 1065278"/>
                  <a:gd name="connsiteX38" fmla="*/ 355904 w 834169"/>
                  <a:gd name="connsiteY38" fmla="*/ 125820 h 1065278"/>
                  <a:gd name="connsiteX39" fmla="*/ 355122 w 834169"/>
                  <a:gd name="connsiteY39" fmla="*/ 125990 h 1065278"/>
                  <a:gd name="connsiteX40" fmla="*/ 351993 w 834169"/>
                  <a:gd name="connsiteY40" fmla="*/ 125990 h 1065278"/>
                  <a:gd name="connsiteX41" fmla="*/ 209272 w 834169"/>
                  <a:gd name="connsiteY41" fmla="*/ 204193 h 1065278"/>
                  <a:gd name="connsiteX42" fmla="*/ 195587 w 834169"/>
                  <a:gd name="connsiteY42" fmla="*/ 204193 h 1065278"/>
                  <a:gd name="connsiteX43" fmla="*/ 169519 w 834169"/>
                  <a:gd name="connsiteY43" fmla="*/ 230261 h 1065278"/>
                  <a:gd name="connsiteX44" fmla="*/ 195587 w 834169"/>
                  <a:gd name="connsiteY44" fmla="*/ 256329 h 1065278"/>
                  <a:gd name="connsiteX45" fmla="*/ 208621 w 834169"/>
                  <a:gd name="connsiteY45" fmla="*/ 256329 h 1065278"/>
                  <a:gd name="connsiteX46" fmla="*/ 208621 w 834169"/>
                  <a:gd name="connsiteY46" fmla="*/ 347566 h 1065278"/>
                  <a:gd name="connsiteX47" fmla="*/ 286733 w 834169"/>
                  <a:gd name="connsiteY47" fmla="*/ 510034 h 1065278"/>
                  <a:gd name="connsiteX48" fmla="*/ 286733 w 834169"/>
                  <a:gd name="connsiteY48" fmla="*/ 542032 h 1065278"/>
                  <a:gd name="connsiteX49" fmla="*/ 278717 w 834169"/>
                  <a:gd name="connsiteY49" fmla="*/ 554062 h 1065278"/>
                  <a:gd name="connsiteX50" fmla="*/ 197907 w 834169"/>
                  <a:gd name="connsiteY50" fmla="*/ 586451 h 1065278"/>
                  <a:gd name="connsiteX51" fmla="*/ 260678 w 834169"/>
                  <a:gd name="connsiteY51" fmla="*/ 347566 h 1065278"/>
                  <a:gd name="connsiteX52" fmla="*/ 260678 w 834169"/>
                  <a:gd name="connsiteY52" fmla="*/ 256329 h 1065278"/>
                  <a:gd name="connsiteX53" fmla="*/ 573491 w 834169"/>
                  <a:gd name="connsiteY53" fmla="*/ 256329 h 1065278"/>
                  <a:gd name="connsiteX54" fmla="*/ 573491 w 834169"/>
                  <a:gd name="connsiteY54" fmla="*/ 347566 h 1065278"/>
                  <a:gd name="connsiteX55" fmla="*/ 417085 w 834169"/>
                  <a:gd name="connsiteY55" fmla="*/ 503973 h 1065278"/>
                  <a:gd name="connsiteX56" fmla="*/ 260678 w 834169"/>
                  <a:gd name="connsiteY56" fmla="*/ 347566 h 1065278"/>
                  <a:gd name="connsiteX57" fmla="*/ 391017 w 834169"/>
                  <a:gd name="connsiteY57" fmla="*/ 908024 h 1065278"/>
                  <a:gd name="connsiteX58" fmla="*/ 147518 w 834169"/>
                  <a:gd name="connsiteY58" fmla="*/ 908024 h 1065278"/>
                  <a:gd name="connsiteX59" fmla="*/ 188418 w 834169"/>
                  <a:gd name="connsiteY59" fmla="*/ 647046 h 1065278"/>
                  <a:gd name="connsiteX60" fmla="*/ 298385 w 834169"/>
                  <a:gd name="connsiteY60" fmla="*/ 602327 h 1065278"/>
                  <a:gd name="connsiteX61" fmla="*/ 300627 w 834169"/>
                  <a:gd name="connsiteY61" fmla="*/ 601206 h 1065278"/>
                  <a:gd name="connsiteX62" fmla="*/ 391082 w 834169"/>
                  <a:gd name="connsiteY62" fmla="*/ 816786 h 1065278"/>
                  <a:gd name="connsiteX63" fmla="*/ 391017 w 834169"/>
                  <a:gd name="connsiteY63" fmla="*/ 908024 h 1065278"/>
                  <a:gd name="connsiteX64" fmla="*/ 417085 w 834169"/>
                  <a:gd name="connsiteY64" fmla="*/ 608244 h 1065278"/>
                  <a:gd name="connsiteX65" fmla="*/ 313648 w 834169"/>
                  <a:gd name="connsiteY65" fmla="*/ 593372 h 1065278"/>
                  <a:gd name="connsiteX66" fmla="*/ 338881 w 834169"/>
                  <a:gd name="connsiteY66" fmla="*/ 542032 h 1065278"/>
                  <a:gd name="connsiteX67" fmla="*/ 338881 w 834169"/>
                  <a:gd name="connsiteY67" fmla="*/ 540728 h 1065278"/>
                  <a:gd name="connsiteX68" fmla="*/ 495353 w 834169"/>
                  <a:gd name="connsiteY68" fmla="*/ 540728 h 1065278"/>
                  <a:gd name="connsiteX69" fmla="*/ 495353 w 834169"/>
                  <a:gd name="connsiteY69" fmla="*/ 542032 h 1065278"/>
                  <a:gd name="connsiteX70" fmla="*/ 520782 w 834169"/>
                  <a:gd name="connsiteY70" fmla="*/ 593529 h 1065278"/>
                  <a:gd name="connsiteX71" fmla="*/ 417085 w 834169"/>
                  <a:gd name="connsiteY71" fmla="*/ 608244 h 1065278"/>
                  <a:gd name="connsiteX72" fmla="*/ 443152 w 834169"/>
                  <a:gd name="connsiteY72" fmla="*/ 908024 h 1065278"/>
                  <a:gd name="connsiteX73" fmla="*/ 443152 w 834169"/>
                  <a:gd name="connsiteY73" fmla="*/ 816786 h 1065278"/>
                  <a:gd name="connsiteX74" fmla="*/ 533582 w 834169"/>
                  <a:gd name="connsiteY74" fmla="*/ 601271 h 1065278"/>
                  <a:gd name="connsiteX75" fmla="*/ 535850 w 834169"/>
                  <a:gd name="connsiteY75" fmla="*/ 602405 h 1065278"/>
                  <a:gd name="connsiteX76" fmla="*/ 646638 w 834169"/>
                  <a:gd name="connsiteY76" fmla="*/ 646720 h 1065278"/>
                  <a:gd name="connsiteX77" fmla="*/ 686886 w 834169"/>
                  <a:gd name="connsiteY77" fmla="*/ 908024 h 1065278"/>
                  <a:gd name="connsiteX78" fmla="*/ 443152 w 834169"/>
                  <a:gd name="connsiteY78" fmla="*/ 908024 h 1065278"/>
                  <a:gd name="connsiteX0" fmla="*/ 197907 w 834169"/>
                  <a:gd name="connsiteY0" fmla="*/ 574247 h 1053074"/>
                  <a:gd name="connsiteX1" fmla="*/ 49151 w 834169"/>
                  <a:gd name="connsiteY1" fmla="*/ 653754 h 1053074"/>
                  <a:gd name="connsiteX2" fmla="*/ 0 w 834169"/>
                  <a:gd name="connsiteY2" fmla="*/ 752447 h 1053074"/>
                  <a:gd name="connsiteX3" fmla="*/ 0 w 834169"/>
                  <a:gd name="connsiteY3" fmla="*/ 981452 h 1053074"/>
                  <a:gd name="connsiteX4" fmla="*/ 11600 w 834169"/>
                  <a:gd name="connsiteY4" fmla="*/ 989194 h 1053074"/>
                  <a:gd name="connsiteX5" fmla="*/ 143373 w 834169"/>
                  <a:gd name="connsiteY5" fmla="*/ 1031815 h 1053074"/>
                  <a:gd name="connsiteX6" fmla="*/ 143373 w 834169"/>
                  <a:gd name="connsiteY6" fmla="*/ 947955 h 1053074"/>
                  <a:gd name="connsiteX7" fmla="*/ 391017 w 834169"/>
                  <a:gd name="connsiteY7" fmla="*/ 947955 h 1053074"/>
                  <a:gd name="connsiteX8" fmla="*/ 391017 w 834169"/>
                  <a:gd name="connsiteY8" fmla="*/ 1052839 h 1053074"/>
                  <a:gd name="connsiteX9" fmla="*/ 420695 w 834169"/>
                  <a:gd name="connsiteY9" fmla="*/ 1053074 h 1053074"/>
                  <a:gd name="connsiteX10" fmla="*/ 443152 w 834169"/>
                  <a:gd name="connsiteY10" fmla="*/ 1052904 h 1053074"/>
                  <a:gd name="connsiteX11" fmla="*/ 443152 w 834169"/>
                  <a:gd name="connsiteY11" fmla="*/ 947955 h 1053074"/>
                  <a:gd name="connsiteX12" fmla="*/ 690797 w 834169"/>
                  <a:gd name="connsiteY12" fmla="*/ 947955 h 1053074"/>
                  <a:gd name="connsiteX13" fmla="*/ 690797 w 834169"/>
                  <a:gd name="connsiteY13" fmla="*/ 1032754 h 1053074"/>
                  <a:gd name="connsiteX14" fmla="*/ 823742 w 834169"/>
                  <a:gd name="connsiteY14" fmla="*/ 988360 h 1053074"/>
                  <a:gd name="connsiteX15" fmla="*/ 834169 w 834169"/>
                  <a:gd name="connsiteY15" fmla="*/ 980540 h 1053074"/>
                  <a:gd name="connsiteX16" fmla="*/ 834169 w 834169"/>
                  <a:gd name="connsiteY16" fmla="*/ 751899 h 1053074"/>
                  <a:gd name="connsiteX17" fmla="*/ 785514 w 834169"/>
                  <a:gd name="connsiteY17" fmla="*/ 654067 h 1053074"/>
                  <a:gd name="connsiteX18" fmla="*/ 636849 w 834169"/>
                  <a:gd name="connsiteY18" fmla="*/ 574443 h 1053074"/>
                  <a:gd name="connsiteX19" fmla="*/ 555583 w 834169"/>
                  <a:gd name="connsiteY19" fmla="*/ 541858 h 1053074"/>
                  <a:gd name="connsiteX20" fmla="*/ 547424 w 834169"/>
                  <a:gd name="connsiteY20" fmla="*/ 529828 h 1053074"/>
                  <a:gd name="connsiteX21" fmla="*/ 547424 w 834169"/>
                  <a:gd name="connsiteY21" fmla="*/ 497921 h 1053074"/>
                  <a:gd name="connsiteX22" fmla="*/ 625627 w 834169"/>
                  <a:gd name="connsiteY22" fmla="*/ 335362 h 1053074"/>
                  <a:gd name="connsiteX23" fmla="*/ 625627 w 834169"/>
                  <a:gd name="connsiteY23" fmla="*/ 244125 h 1053074"/>
                  <a:gd name="connsiteX24" fmla="*/ 638661 w 834169"/>
                  <a:gd name="connsiteY24" fmla="*/ 244125 h 1053074"/>
                  <a:gd name="connsiteX25" fmla="*/ 664729 w 834169"/>
                  <a:gd name="connsiteY25" fmla="*/ 218057 h 1053074"/>
                  <a:gd name="connsiteX26" fmla="*/ 638661 w 834169"/>
                  <a:gd name="connsiteY26" fmla="*/ 191989 h 1053074"/>
                  <a:gd name="connsiteX27" fmla="*/ 625627 w 834169"/>
                  <a:gd name="connsiteY27" fmla="*/ 191989 h 1053074"/>
                  <a:gd name="connsiteX28" fmla="*/ 516142 w 834169"/>
                  <a:gd name="connsiteY28" fmla="*/ 21376 h 1053074"/>
                  <a:gd name="connsiteX29" fmla="*/ 495288 w 834169"/>
                  <a:gd name="connsiteY29" fmla="*/ 103880 h 1053074"/>
                  <a:gd name="connsiteX30" fmla="*/ 482254 w 834169"/>
                  <a:gd name="connsiteY30" fmla="*/ 113786 h 1053074"/>
                  <a:gd name="connsiteX31" fmla="*/ 479126 w 834169"/>
                  <a:gd name="connsiteY31" fmla="*/ 113786 h 1053074"/>
                  <a:gd name="connsiteX32" fmla="*/ 469036 w 834169"/>
                  <a:gd name="connsiteY32" fmla="*/ 98360 h 1053074"/>
                  <a:gd name="connsiteX33" fmla="*/ 469038 w 834169"/>
                  <a:gd name="connsiteY33" fmla="*/ 98354 h 1053074"/>
                  <a:gd name="connsiteX34" fmla="*/ 469220 w 834169"/>
                  <a:gd name="connsiteY34" fmla="*/ 97624 h 1053074"/>
                  <a:gd name="connsiteX35" fmla="*/ 493985 w 834169"/>
                  <a:gd name="connsiteY35" fmla="*/ 0 h 1053074"/>
                  <a:gd name="connsiteX36" fmla="*/ 365027 w 834169"/>
                  <a:gd name="connsiteY36" fmla="*/ 97624 h 1053074"/>
                  <a:gd name="connsiteX37" fmla="*/ 355904 w 834169"/>
                  <a:gd name="connsiteY37" fmla="*/ 113616 h 1053074"/>
                  <a:gd name="connsiteX38" fmla="*/ 355122 w 834169"/>
                  <a:gd name="connsiteY38" fmla="*/ 113786 h 1053074"/>
                  <a:gd name="connsiteX39" fmla="*/ 351993 w 834169"/>
                  <a:gd name="connsiteY39" fmla="*/ 113786 h 1053074"/>
                  <a:gd name="connsiteX40" fmla="*/ 209272 w 834169"/>
                  <a:gd name="connsiteY40" fmla="*/ 191989 h 1053074"/>
                  <a:gd name="connsiteX41" fmla="*/ 195587 w 834169"/>
                  <a:gd name="connsiteY41" fmla="*/ 191989 h 1053074"/>
                  <a:gd name="connsiteX42" fmla="*/ 169519 w 834169"/>
                  <a:gd name="connsiteY42" fmla="*/ 218057 h 1053074"/>
                  <a:gd name="connsiteX43" fmla="*/ 195587 w 834169"/>
                  <a:gd name="connsiteY43" fmla="*/ 244125 h 1053074"/>
                  <a:gd name="connsiteX44" fmla="*/ 208621 w 834169"/>
                  <a:gd name="connsiteY44" fmla="*/ 244125 h 1053074"/>
                  <a:gd name="connsiteX45" fmla="*/ 208621 w 834169"/>
                  <a:gd name="connsiteY45" fmla="*/ 335362 h 1053074"/>
                  <a:gd name="connsiteX46" fmla="*/ 286733 w 834169"/>
                  <a:gd name="connsiteY46" fmla="*/ 497830 h 1053074"/>
                  <a:gd name="connsiteX47" fmla="*/ 286733 w 834169"/>
                  <a:gd name="connsiteY47" fmla="*/ 529828 h 1053074"/>
                  <a:gd name="connsiteX48" fmla="*/ 278717 w 834169"/>
                  <a:gd name="connsiteY48" fmla="*/ 541858 h 1053074"/>
                  <a:gd name="connsiteX49" fmla="*/ 197907 w 834169"/>
                  <a:gd name="connsiteY49" fmla="*/ 574247 h 1053074"/>
                  <a:gd name="connsiteX50" fmla="*/ 260678 w 834169"/>
                  <a:gd name="connsiteY50" fmla="*/ 335362 h 1053074"/>
                  <a:gd name="connsiteX51" fmla="*/ 260678 w 834169"/>
                  <a:gd name="connsiteY51" fmla="*/ 244125 h 1053074"/>
                  <a:gd name="connsiteX52" fmla="*/ 573491 w 834169"/>
                  <a:gd name="connsiteY52" fmla="*/ 244125 h 1053074"/>
                  <a:gd name="connsiteX53" fmla="*/ 573491 w 834169"/>
                  <a:gd name="connsiteY53" fmla="*/ 335362 h 1053074"/>
                  <a:gd name="connsiteX54" fmla="*/ 417085 w 834169"/>
                  <a:gd name="connsiteY54" fmla="*/ 491769 h 1053074"/>
                  <a:gd name="connsiteX55" fmla="*/ 260678 w 834169"/>
                  <a:gd name="connsiteY55" fmla="*/ 335362 h 1053074"/>
                  <a:gd name="connsiteX56" fmla="*/ 391017 w 834169"/>
                  <a:gd name="connsiteY56" fmla="*/ 895820 h 1053074"/>
                  <a:gd name="connsiteX57" fmla="*/ 147518 w 834169"/>
                  <a:gd name="connsiteY57" fmla="*/ 895820 h 1053074"/>
                  <a:gd name="connsiteX58" fmla="*/ 188418 w 834169"/>
                  <a:gd name="connsiteY58" fmla="*/ 634842 h 1053074"/>
                  <a:gd name="connsiteX59" fmla="*/ 298385 w 834169"/>
                  <a:gd name="connsiteY59" fmla="*/ 590123 h 1053074"/>
                  <a:gd name="connsiteX60" fmla="*/ 300627 w 834169"/>
                  <a:gd name="connsiteY60" fmla="*/ 589002 h 1053074"/>
                  <a:gd name="connsiteX61" fmla="*/ 391082 w 834169"/>
                  <a:gd name="connsiteY61" fmla="*/ 804582 h 1053074"/>
                  <a:gd name="connsiteX62" fmla="*/ 391017 w 834169"/>
                  <a:gd name="connsiteY62" fmla="*/ 895820 h 1053074"/>
                  <a:gd name="connsiteX63" fmla="*/ 417085 w 834169"/>
                  <a:gd name="connsiteY63" fmla="*/ 596040 h 1053074"/>
                  <a:gd name="connsiteX64" fmla="*/ 313648 w 834169"/>
                  <a:gd name="connsiteY64" fmla="*/ 581168 h 1053074"/>
                  <a:gd name="connsiteX65" fmla="*/ 338881 w 834169"/>
                  <a:gd name="connsiteY65" fmla="*/ 529828 h 1053074"/>
                  <a:gd name="connsiteX66" fmla="*/ 338881 w 834169"/>
                  <a:gd name="connsiteY66" fmla="*/ 528524 h 1053074"/>
                  <a:gd name="connsiteX67" fmla="*/ 495353 w 834169"/>
                  <a:gd name="connsiteY67" fmla="*/ 528524 h 1053074"/>
                  <a:gd name="connsiteX68" fmla="*/ 495353 w 834169"/>
                  <a:gd name="connsiteY68" fmla="*/ 529828 h 1053074"/>
                  <a:gd name="connsiteX69" fmla="*/ 520782 w 834169"/>
                  <a:gd name="connsiteY69" fmla="*/ 581325 h 1053074"/>
                  <a:gd name="connsiteX70" fmla="*/ 417085 w 834169"/>
                  <a:gd name="connsiteY70" fmla="*/ 596040 h 1053074"/>
                  <a:gd name="connsiteX71" fmla="*/ 443152 w 834169"/>
                  <a:gd name="connsiteY71" fmla="*/ 895820 h 1053074"/>
                  <a:gd name="connsiteX72" fmla="*/ 443152 w 834169"/>
                  <a:gd name="connsiteY72" fmla="*/ 804582 h 1053074"/>
                  <a:gd name="connsiteX73" fmla="*/ 533582 w 834169"/>
                  <a:gd name="connsiteY73" fmla="*/ 589067 h 1053074"/>
                  <a:gd name="connsiteX74" fmla="*/ 535850 w 834169"/>
                  <a:gd name="connsiteY74" fmla="*/ 590201 h 1053074"/>
                  <a:gd name="connsiteX75" fmla="*/ 646638 w 834169"/>
                  <a:gd name="connsiteY75" fmla="*/ 634516 h 1053074"/>
                  <a:gd name="connsiteX76" fmla="*/ 686886 w 834169"/>
                  <a:gd name="connsiteY76" fmla="*/ 895820 h 1053074"/>
                  <a:gd name="connsiteX77" fmla="*/ 443152 w 834169"/>
                  <a:gd name="connsiteY77" fmla="*/ 895820 h 1053074"/>
                  <a:gd name="connsiteX0" fmla="*/ 197907 w 834169"/>
                  <a:gd name="connsiteY0" fmla="*/ 574247 h 1053074"/>
                  <a:gd name="connsiteX1" fmla="*/ 49151 w 834169"/>
                  <a:gd name="connsiteY1" fmla="*/ 653754 h 1053074"/>
                  <a:gd name="connsiteX2" fmla="*/ 0 w 834169"/>
                  <a:gd name="connsiteY2" fmla="*/ 752447 h 1053074"/>
                  <a:gd name="connsiteX3" fmla="*/ 0 w 834169"/>
                  <a:gd name="connsiteY3" fmla="*/ 981452 h 1053074"/>
                  <a:gd name="connsiteX4" fmla="*/ 11600 w 834169"/>
                  <a:gd name="connsiteY4" fmla="*/ 989194 h 1053074"/>
                  <a:gd name="connsiteX5" fmla="*/ 143373 w 834169"/>
                  <a:gd name="connsiteY5" fmla="*/ 1031815 h 1053074"/>
                  <a:gd name="connsiteX6" fmla="*/ 143373 w 834169"/>
                  <a:gd name="connsiteY6" fmla="*/ 947955 h 1053074"/>
                  <a:gd name="connsiteX7" fmla="*/ 391017 w 834169"/>
                  <a:gd name="connsiteY7" fmla="*/ 947955 h 1053074"/>
                  <a:gd name="connsiteX8" fmla="*/ 391017 w 834169"/>
                  <a:gd name="connsiteY8" fmla="*/ 1052839 h 1053074"/>
                  <a:gd name="connsiteX9" fmla="*/ 420695 w 834169"/>
                  <a:gd name="connsiteY9" fmla="*/ 1053074 h 1053074"/>
                  <a:gd name="connsiteX10" fmla="*/ 443152 w 834169"/>
                  <a:gd name="connsiteY10" fmla="*/ 1052904 h 1053074"/>
                  <a:gd name="connsiteX11" fmla="*/ 443152 w 834169"/>
                  <a:gd name="connsiteY11" fmla="*/ 947955 h 1053074"/>
                  <a:gd name="connsiteX12" fmla="*/ 690797 w 834169"/>
                  <a:gd name="connsiteY12" fmla="*/ 947955 h 1053074"/>
                  <a:gd name="connsiteX13" fmla="*/ 690797 w 834169"/>
                  <a:gd name="connsiteY13" fmla="*/ 1032754 h 1053074"/>
                  <a:gd name="connsiteX14" fmla="*/ 823742 w 834169"/>
                  <a:gd name="connsiteY14" fmla="*/ 988360 h 1053074"/>
                  <a:gd name="connsiteX15" fmla="*/ 834169 w 834169"/>
                  <a:gd name="connsiteY15" fmla="*/ 980540 h 1053074"/>
                  <a:gd name="connsiteX16" fmla="*/ 834169 w 834169"/>
                  <a:gd name="connsiteY16" fmla="*/ 751899 h 1053074"/>
                  <a:gd name="connsiteX17" fmla="*/ 785514 w 834169"/>
                  <a:gd name="connsiteY17" fmla="*/ 654067 h 1053074"/>
                  <a:gd name="connsiteX18" fmla="*/ 636849 w 834169"/>
                  <a:gd name="connsiteY18" fmla="*/ 574443 h 1053074"/>
                  <a:gd name="connsiteX19" fmla="*/ 555583 w 834169"/>
                  <a:gd name="connsiteY19" fmla="*/ 541858 h 1053074"/>
                  <a:gd name="connsiteX20" fmla="*/ 547424 w 834169"/>
                  <a:gd name="connsiteY20" fmla="*/ 529828 h 1053074"/>
                  <a:gd name="connsiteX21" fmla="*/ 547424 w 834169"/>
                  <a:gd name="connsiteY21" fmla="*/ 497921 h 1053074"/>
                  <a:gd name="connsiteX22" fmla="*/ 625627 w 834169"/>
                  <a:gd name="connsiteY22" fmla="*/ 335362 h 1053074"/>
                  <a:gd name="connsiteX23" fmla="*/ 625627 w 834169"/>
                  <a:gd name="connsiteY23" fmla="*/ 244125 h 1053074"/>
                  <a:gd name="connsiteX24" fmla="*/ 638661 w 834169"/>
                  <a:gd name="connsiteY24" fmla="*/ 244125 h 1053074"/>
                  <a:gd name="connsiteX25" fmla="*/ 664729 w 834169"/>
                  <a:gd name="connsiteY25" fmla="*/ 218057 h 1053074"/>
                  <a:gd name="connsiteX26" fmla="*/ 638661 w 834169"/>
                  <a:gd name="connsiteY26" fmla="*/ 191989 h 1053074"/>
                  <a:gd name="connsiteX27" fmla="*/ 625627 w 834169"/>
                  <a:gd name="connsiteY27" fmla="*/ 191989 h 1053074"/>
                  <a:gd name="connsiteX28" fmla="*/ 516142 w 834169"/>
                  <a:gd name="connsiteY28" fmla="*/ 21376 h 1053074"/>
                  <a:gd name="connsiteX29" fmla="*/ 495288 w 834169"/>
                  <a:gd name="connsiteY29" fmla="*/ 103880 h 1053074"/>
                  <a:gd name="connsiteX30" fmla="*/ 482254 w 834169"/>
                  <a:gd name="connsiteY30" fmla="*/ 113786 h 1053074"/>
                  <a:gd name="connsiteX31" fmla="*/ 479126 w 834169"/>
                  <a:gd name="connsiteY31" fmla="*/ 113786 h 1053074"/>
                  <a:gd name="connsiteX32" fmla="*/ 469036 w 834169"/>
                  <a:gd name="connsiteY32" fmla="*/ 98360 h 1053074"/>
                  <a:gd name="connsiteX33" fmla="*/ 469038 w 834169"/>
                  <a:gd name="connsiteY33" fmla="*/ 98354 h 1053074"/>
                  <a:gd name="connsiteX34" fmla="*/ 469220 w 834169"/>
                  <a:gd name="connsiteY34" fmla="*/ 97624 h 1053074"/>
                  <a:gd name="connsiteX35" fmla="*/ 493985 w 834169"/>
                  <a:gd name="connsiteY35" fmla="*/ 0 h 1053074"/>
                  <a:gd name="connsiteX36" fmla="*/ 365027 w 834169"/>
                  <a:gd name="connsiteY36" fmla="*/ 97624 h 1053074"/>
                  <a:gd name="connsiteX37" fmla="*/ 355904 w 834169"/>
                  <a:gd name="connsiteY37" fmla="*/ 113616 h 1053074"/>
                  <a:gd name="connsiteX38" fmla="*/ 355122 w 834169"/>
                  <a:gd name="connsiteY38" fmla="*/ 113786 h 1053074"/>
                  <a:gd name="connsiteX39" fmla="*/ 209272 w 834169"/>
                  <a:gd name="connsiteY39" fmla="*/ 191989 h 1053074"/>
                  <a:gd name="connsiteX40" fmla="*/ 195587 w 834169"/>
                  <a:gd name="connsiteY40" fmla="*/ 191989 h 1053074"/>
                  <a:gd name="connsiteX41" fmla="*/ 169519 w 834169"/>
                  <a:gd name="connsiteY41" fmla="*/ 218057 h 1053074"/>
                  <a:gd name="connsiteX42" fmla="*/ 195587 w 834169"/>
                  <a:gd name="connsiteY42" fmla="*/ 244125 h 1053074"/>
                  <a:gd name="connsiteX43" fmla="*/ 208621 w 834169"/>
                  <a:gd name="connsiteY43" fmla="*/ 244125 h 1053074"/>
                  <a:gd name="connsiteX44" fmla="*/ 208621 w 834169"/>
                  <a:gd name="connsiteY44" fmla="*/ 335362 h 1053074"/>
                  <a:gd name="connsiteX45" fmla="*/ 286733 w 834169"/>
                  <a:gd name="connsiteY45" fmla="*/ 497830 h 1053074"/>
                  <a:gd name="connsiteX46" fmla="*/ 286733 w 834169"/>
                  <a:gd name="connsiteY46" fmla="*/ 529828 h 1053074"/>
                  <a:gd name="connsiteX47" fmla="*/ 278717 w 834169"/>
                  <a:gd name="connsiteY47" fmla="*/ 541858 h 1053074"/>
                  <a:gd name="connsiteX48" fmla="*/ 197907 w 834169"/>
                  <a:gd name="connsiteY48" fmla="*/ 574247 h 1053074"/>
                  <a:gd name="connsiteX49" fmla="*/ 260678 w 834169"/>
                  <a:gd name="connsiteY49" fmla="*/ 335362 h 1053074"/>
                  <a:gd name="connsiteX50" fmla="*/ 260678 w 834169"/>
                  <a:gd name="connsiteY50" fmla="*/ 244125 h 1053074"/>
                  <a:gd name="connsiteX51" fmla="*/ 573491 w 834169"/>
                  <a:gd name="connsiteY51" fmla="*/ 244125 h 1053074"/>
                  <a:gd name="connsiteX52" fmla="*/ 573491 w 834169"/>
                  <a:gd name="connsiteY52" fmla="*/ 335362 h 1053074"/>
                  <a:gd name="connsiteX53" fmla="*/ 417085 w 834169"/>
                  <a:gd name="connsiteY53" fmla="*/ 491769 h 1053074"/>
                  <a:gd name="connsiteX54" fmla="*/ 260678 w 834169"/>
                  <a:gd name="connsiteY54" fmla="*/ 335362 h 1053074"/>
                  <a:gd name="connsiteX55" fmla="*/ 391017 w 834169"/>
                  <a:gd name="connsiteY55" fmla="*/ 895820 h 1053074"/>
                  <a:gd name="connsiteX56" fmla="*/ 147518 w 834169"/>
                  <a:gd name="connsiteY56" fmla="*/ 895820 h 1053074"/>
                  <a:gd name="connsiteX57" fmla="*/ 188418 w 834169"/>
                  <a:gd name="connsiteY57" fmla="*/ 634842 h 1053074"/>
                  <a:gd name="connsiteX58" fmla="*/ 298385 w 834169"/>
                  <a:gd name="connsiteY58" fmla="*/ 590123 h 1053074"/>
                  <a:gd name="connsiteX59" fmla="*/ 300627 w 834169"/>
                  <a:gd name="connsiteY59" fmla="*/ 589002 h 1053074"/>
                  <a:gd name="connsiteX60" fmla="*/ 391082 w 834169"/>
                  <a:gd name="connsiteY60" fmla="*/ 804582 h 1053074"/>
                  <a:gd name="connsiteX61" fmla="*/ 391017 w 834169"/>
                  <a:gd name="connsiteY61" fmla="*/ 895820 h 1053074"/>
                  <a:gd name="connsiteX62" fmla="*/ 417085 w 834169"/>
                  <a:gd name="connsiteY62" fmla="*/ 596040 h 1053074"/>
                  <a:gd name="connsiteX63" fmla="*/ 313648 w 834169"/>
                  <a:gd name="connsiteY63" fmla="*/ 581168 h 1053074"/>
                  <a:gd name="connsiteX64" fmla="*/ 338881 w 834169"/>
                  <a:gd name="connsiteY64" fmla="*/ 529828 h 1053074"/>
                  <a:gd name="connsiteX65" fmla="*/ 338881 w 834169"/>
                  <a:gd name="connsiteY65" fmla="*/ 528524 h 1053074"/>
                  <a:gd name="connsiteX66" fmla="*/ 495353 w 834169"/>
                  <a:gd name="connsiteY66" fmla="*/ 528524 h 1053074"/>
                  <a:gd name="connsiteX67" fmla="*/ 495353 w 834169"/>
                  <a:gd name="connsiteY67" fmla="*/ 529828 h 1053074"/>
                  <a:gd name="connsiteX68" fmla="*/ 520782 w 834169"/>
                  <a:gd name="connsiteY68" fmla="*/ 581325 h 1053074"/>
                  <a:gd name="connsiteX69" fmla="*/ 417085 w 834169"/>
                  <a:gd name="connsiteY69" fmla="*/ 596040 h 1053074"/>
                  <a:gd name="connsiteX70" fmla="*/ 443152 w 834169"/>
                  <a:gd name="connsiteY70" fmla="*/ 895820 h 1053074"/>
                  <a:gd name="connsiteX71" fmla="*/ 443152 w 834169"/>
                  <a:gd name="connsiteY71" fmla="*/ 804582 h 1053074"/>
                  <a:gd name="connsiteX72" fmla="*/ 533582 w 834169"/>
                  <a:gd name="connsiteY72" fmla="*/ 589067 h 1053074"/>
                  <a:gd name="connsiteX73" fmla="*/ 535850 w 834169"/>
                  <a:gd name="connsiteY73" fmla="*/ 590201 h 1053074"/>
                  <a:gd name="connsiteX74" fmla="*/ 646638 w 834169"/>
                  <a:gd name="connsiteY74" fmla="*/ 634516 h 1053074"/>
                  <a:gd name="connsiteX75" fmla="*/ 686886 w 834169"/>
                  <a:gd name="connsiteY75" fmla="*/ 895820 h 1053074"/>
                  <a:gd name="connsiteX76" fmla="*/ 443152 w 834169"/>
                  <a:gd name="connsiteY76" fmla="*/ 895820 h 1053074"/>
                  <a:gd name="connsiteX0" fmla="*/ 197907 w 834169"/>
                  <a:gd name="connsiteY0" fmla="*/ 574247 h 1053074"/>
                  <a:gd name="connsiteX1" fmla="*/ 49151 w 834169"/>
                  <a:gd name="connsiteY1" fmla="*/ 653754 h 1053074"/>
                  <a:gd name="connsiteX2" fmla="*/ 0 w 834169"/>
                  <a:gd name="connsiteY2" fmla="*/ 752447 h 1053074"/>
                  <a:gd name="connsiteX3" fmla="*/ 0 w 834169"/>
                  <a:gd name="connsiteY3" fmla="*/ 981452 h 1053074"/>
                  <a:gd name="connsiteX4" fmla="*/ 11600 w 834169"/>
                  <a:gd name="connsiteY4" fmla="*/ 989194 h 1053074"/>
                  <a:gd name="connsiteX5" fmla="*/ 143373 w 834169"/>
                  <a:gd name="connsiteY5" fmla="*/ 1031815 h 1053074"/>
                  <a:gd name="connsiteX6" fmla="*/ 143373 w 834169"/>
                  <a:gd name="connsiteY6" fmla="*/ 947955 h 1053074"/>
                  <a:gd name="connsiteX7" fmla="*/ 391017 w 834169"/>
                  <a:gd name="connsiteY7" fmla="*/ 947955 h 1053074"/>
                  <a:gd name="connsiteX8" fmla="*/ 391017 w 834169"/>
                  <a:gd name="connsiteY8" fmla="*/ 1052839 h 1053074"/>
                  <a:gd name="connsiteX9" fmla="*/ 420695 w 834169"/>
                  <a:gd name="connsiteY9" fmla="*/ 1053074 h 1053074"/>
                  <a:gd name="connsiteX10" fmla="*/ 443152 w 834169"/>
                  <a:gd name="connsiteY10" fmla="*/ 1052904 h 1053074"/>
                  <a:gd name="connsiteX11" fmla="*/ 443152 w 834169"/>
                  <a:gd name="connsiteY11" fmla="*/ 947955 h 1053074"/>
                  <a:gd name="connsiteX12" fmla="*/ 690797 w 834169"/>
                  <a:gd name="connsiteY12" fmla="*/ 947955 h 1053074"/>
                  <a:gd name="connsiteX13" fmla="*/ 690797 w 834169"/>
                  <a:gd name="connsiteY13" fmla="*/ 1032754 h 1053074"/>
                  <a:gd name="connsiteX14" fmla="*/ 823742 w 834169"/>
                  <a:gd name="connsiteY14" fmla="*/ 988360 h 1053074"/>
                  <a:gd name="connsiteX15" fmla="*/ 834169 w 834169"/>
                  <a:gd name="connsiteY15" fmla="*/ 980540 h 1053074"/>
                  <a:gd name="connsiteX16" fmla="*/ 834169 w 834169"/>
                  <a:gd name="connsiteY16" fmla="*/ 751899 h 1053074"/>
                  <a:gd name="connsiteX17" fmla="*/ 785514 w 834169"/>
                  <a:gd name="connsiteY17" fmla="*/ 654067 h 1053074"/>
                  <a:gd name="connsiteX18" fmla="*/ 636849 w 834169"/>
                  <a:gd name="connsiteY18" fmla="*/ 574443 h 1053074"/>
                  <a:gd name="connsiteX19" fmla="*/ 555583 w 834169"/>
                  <a:gd name="connsiteY19" fmla="*/ 541858 h 1053074"/>
                  <a:gd name="connsiteX20" fmla="*/ 547424 w 834169"/>
                  <a:gd name="connsiteY20" fmla="*/ 529828 h 1053074"/>
                  <a:gd name="connsiteX21" fmla="*/ 547424 w 834169"/>
                  <a:gd name="connsiteY21" fmla="*/ 497921 h 1053074"/>
                  <a:gd name="connsiteX22" fmla="*/ 625627 w 834169"/>
                  <a:gd name="connsiteY22" fmla="*/ 335362 h 1053074"/>
                  <a:gd name="connsiteX23" fmla="*/ 625627 w 834169"/>
                  <a:gd name="connsiteY23" fmla="*/ 244125 h 1053074"/>
                  <a:gd name="connsiteX24" fmla="*/ 638661 w 834169"/>
                  <a:gd name="connsiteY24" fmla="*/ 244125 h 1053074"/>
                  <a:gd name="connsiteX25" fmla="*/ 664729 w 834169"/>
                  <a:gd name="connsiteY25" fmla="*/ 218057 h 1053074"/>
                  <a:gd name="connsiteX26" fmla="*/ 638661 w 834169"/>
                  <a:gd name="connsiteY26" fmla="*/ 191989 h 1053074"/>
                  <a:gd name="connsiteX27" fmla="*/ 625627 w 834169"/>
                  <a:gd name="connsiteY27" fmla="*/ 191989 h 1053074"/>
                  <a:gd name="connsiteX28" fmla="*/ 516142 w 834169"/>
                  <a:gd name="connsiteY28" fmla="*/ 21376 h 1053074"/>
                  <a:gd name="connsiteX29" fmla="*/ 495288 w 834169"/>
                  <a:gd name="connsiteY29" fmla="*/ 103880 h 1053074"/>
                  <a:gd name="connsiteX30" fmla="*/ 482254 w 834169"/>
                  <a:gd name="connsiteY30" fmla="*/ 113786 h 1053074"/>
                  <a:gd name="connsiteX31" fmla="*/ 479126 w 834169"/>
                  <a:gd name="connsiteY31" fmla="*/ 113786 h 1053074"/>
                  <a:gd name="connsiteX32" fmla="*/ 469036 w 834169"/>
                  <a:gd name="connsiteY32" fmla="*/ 98360 h 1053074"/>
                  <a:gd name="connsiteX33" fmla="*/ 469038 w 834169"/>
                  <a:gd name="connsiteY33" fmla="*/ 98354 h 1053074"/>
                  <a:gd name="connsiteX34" fmla="*/ 469220 w 834169"/>
                  <a:gd name="connsiteY34" fmla="*/ 97624 h 1053074"/>
                  <a:gd name="connsiteX35" fmla="*/ 493985 w 834169"/>
                  <a:gd name="connsiteY35" fmla="*/ 0 h 1053074"/>
                  <a:gd name="connsiteX36" fmla="*/ 365027 w 834169"/>
                  <a:gd name="connsiteY36" fmla="*/ 97624 h 1053074"/>
                  <a:gd name="connsiteX37" fmla="*/ 355904 w 834169"/>
                  <a:gd name="connsiteY37" fmla="*/ 113616 h 1053074"/>
                  <a:gd name="connsiteX38" fmla="*/ 209272 w 834169"/>
                  <a:gd name="connsiteY38" fmla="*/ 191989 h 1053074"/>
                  <a:gd name="connsiteX39" fmla="*/ 195587 w 834169"/>
                  <a:gd name="connsiteY39" fmla="*/ 191989 h 1053074"/>
                  <a:gd name="connsiteX40" fmla="*/ 169519 w 834169"/>
                  <a:gd name="connsiteY40" fmla="*/ 218057 h 1053074"/>
                  <a:gd name="connsiteX41" fmla="*/ 195587 w 834169"/>
                  <a:gd name="connsiteY41" fmla="*/ 244125 h 1053074"/>
                  <a:gd name="connsiteX42" fmla="*/ 208621 w 834169"/>
                  <a:gd name="connsiteY42" fmla="*/ 244125 h 1053074"/>
                  <a:gd name="connsiteX43" fmla="*/ 208621 w 834169"/>
                  <a:gd name="connsiteY43" fmla="*/ 335362 h 1053074"/>
                  <a:gd name="connsiteX44" fmla="*/ 286733 w 834169"/>
                  <a:gd name="connsiteY44" fmla="*/ 497830 h 1053074"/>
                  <a:gd name="connsiteX45" fmla="*/ 286733 w 834169"/>
                  <a:gd name="connsiteY45" fmla="*/ 529828 h 1053074"/>
                  <a:gd name="connsiteX46" fmla="*/ 278717 w 834169"/>
                  <a:gd name="connsiteY46" fmla="*/ 541858 h 1053074"/>
                  <a:gd name="connsiteX47" fmla="*/ 197907 w 834169"/>
                  <a:gd name="connsiteY47" fmla="*/ 574247 h 1053074"/>
                  <a:gd name="connsiteX48" fmla="*/ 260678 w 834169"/>
                  <a:gd name="connsiteY48" fmla="*/ 335362 h 1053074"/>
                  <a:gd name="connsiteX49" fmla="*/ 260678 w 834169"/>
                  <a:gd name="connsiteY49" fmla="*/ 244125 h 1053074"/>
                  <a:gd name="connsiteX50" fmla="*/ 573491 w 834169"/>
                  <a:gd name="connsiteY50" fmla="*/ 244125 h 1053074"/>
                  <a:gd name="connsiteX51" fmla="*/ 573491 w 834169"/>
                  <a:gd name="connsiteY51" fmla="*/ 335362 h 1053074"/>
                  <a:gd name="connsiteX52" fmla="*/ 417085 w 834169"/>
                  <a:gd name="connsiteY52" fmla="*/ 491769 h 1053074"/>
                  <a:gd name="connsiteX53" fmla="*/ 260678 w 834169"/>
                  <a:gd name="connsiteY53" fmla="*/ 335362 h 1053074"/>
                  <a:gd name="connsiteX54" fmla="*/ 391017 w 834169"/>
                  <a:gd name="connsiteY54" fmla="*/ 895820 h 1053074"/>
                  <a:gd name="connsiteX55" fmla="*/ 147518 w 834169"/>
                  <a:gd name="connsiteY55" fmla="*/ 895820 h 1053074"/>
                  <a:gd name="connsiteX56" fmla="*/ 188418 w 834169"/>
                  <a:gd name="connsiteY56" fmla="*/ 634842 h 1053074"/>
                  <a:gd name="connsiteX57" fmla="*/ 298385 w 834169"/>
                  <a:gd name="connsiteY57" fmla="*/ 590123 h 1053074"/>
                  <a:gd name="connsiteX58" fmla="*/ 300627 w 834169"/>
                  <a:gd name="connsiteY58" fmla="*/ 589002 h 1053074"/>
                  <a:gd name="connsiteX59" fmla="*/ 391082 w 834169"/>
                  <a:gd name="connsiteY59" fmla="*/ 804582 h 1053074"/>
                  <a:gd name="connsiteX60" fmla="*/ 391017 w 834169"/>
                  <a:gd name="connsiteY60" fmla="*/ 895820 h 1053074"/>
                  <a:gd name="connsiteX61" fmla="*/ 417085 w 834169"/>
                  <a:gd name="connsiteY61" fmla="*/ 596040 h 1053074"/>
                  <a:gd name="connsiteX62" fmla="*/ 313648 w 834169"/>
                  <a:gd name="connsiteY62" fmla="*/ 581168 h 1053074"/>
                  <a:gd name="connsiteX63" fmla="*/ 338881 w 834169"/>
                  <a:gd name="connsiteY63" fmla="*/ 529828 h 1053074"/>
                  <a:gd name="connsiteX64" fmla="*/ 338881 w 834169"/>
                  <a:gd name="connsiteY64" fmla="*/ 528524 h 1053074"/>
                  <a:gd name="connsiteX65" fmla="*/ 495353 w 834169"/>
                  <a:gd name="connsiteY65" fmla="*/ 528524 h 1053074"/>
                  <a:gd name="connsiteX66" fmla="*/ 495353 w 834169"/>
                  <a:gd name="connsiteY66" fmla="*/ 529828 h 1053074"/>
                  <a:gd name="connsiteX67" fmla="*/ 520782 w 834169"/>
                  <a:gd name="connsiteY67" fmla="*/ 581325 h 1053074"/>
                  <a:gd name="connsiteX68" fmla="*/ 417085 w 834169"/>
                  <a:gd name="connsiteY68" fmla="*/ 596040 h 1053074"/>
                  <a:gd name="connsiteX69" fmla="*/ 443152 w 834169"/>
                  <a:gd name="connsiteY69" fmla="*/ 895820 h 1053074"/>
                  <a:gd name="connsiteX70" fmla="*/ 443152 w 834169"/>
                  <a:gd name="connsiteY70" fmla="*/ 804582 h 1053074"/>
                  <a:gd name="connsiteX71" fmla="*/ 533582 w 834169"/>
                  <a:gd name="connsiteY71" fmla="*/ 589067 h 1053074"/>
                  <a:gd name="connsiteX72" fmla="*/ 535850 w 834169"/>
                  <a:gd name="connsiteY72" fmla="*/ 590201 h 1053074"/>
                  <a:gd name="connsiteX73" fmla="*/ 646638 w 834169"/>
                  <a:gd name="connsiteY73" fmla="*/ 634516 h 1053074"/>
                  <a:gd name="connsiteX74" fmla="*/ 686886 w 834169"/>
                  <a:gd name="connsiteY74" fmla="*/ 895820 h 1053074"/>
                  <a:gd name="connsiteX75" fmla="*/ 443152 w 834169"/>
                  <a:gd name="connsiteY75" fmla="*/ 895820 h 1053074"/>
                  <a:gd name="connsiteX0" fmla="*/ 197907 w 834169"/>
                  <a:gd name="connsiteY0" fmla="*/ 574247 h 1053074"/>
                  <a:gd name="connsiteX1" fmla="*/ 49151 w 834169"/>
                  <a:gd name="connsiteY1" fmla="*/ 653754 h 1053074"/>
                  <a:gd name="connsiteX2" fmla="*/ 0 w 834169"/>
                  <a:gd name="connsiteY2" fmla="*/ 752447 h 1053074"/>
                  <a:gd name="connsiteX3" fmla="*/ 0 w 834169"/>
                  <a:gd name="connsiteY3" fmla="*/ 981452 h 1053074"/>
                  <a:gd name="connsiteX4" fmla="*/ 11600 w 834169"/>
                  <a:gd name="connsiteY4" fmla="*/ 989194 h 1053074"/>
                  <a:gd name="connsiteX5" fmla="*/ 143373 w 834169"/>
                  <a:gd name="connsiteY5" fmla="*/ 1031815 h 1053074"/>
                  <a:gd name="connsiteX6" fmla="*/ 143373 w 834169"/>
                  <a:gd name="connsiteY6" fmla="*/ 947955 h 1053074"/>
                  <a:gd name="connsiteX7" fmla="*/ 391017 w 834169"/>
                  <a:gd name="connsiteY7" fmla="*/ 947955 h 1053074"/>
                  <a:gd name="connsiteX8" fmla="*/ 391017 w 834169"/>
                  <a:gd name="connsiteY8" fmla="*/ 1052839 h 1053074"/>
                  <a:gd name="connsiteX9" fmla="*/ 420695 w 834169"/>
                  <a:gd name="connsiteY9" fmla="*/ 1053074 h 1053074"/>
                  <a:gd name="connsiteX10" fmla="*/ 443152 w 834169"/>
                  <a:gd name="connsiteY10" fmla="*/ 1052904 h 1053074"/>
                  <a:gd name="connsiteX11" fmla="*/ 443152 w 834169"/>
                  <a:gd name="connsiteY11" fmla="*/ 947955 h 1053074"/>
                  <a:gd name="connsiteX12" fmla="*/ 690797 w 834169"/>
                  <a:gd name="connsiteY12" fmla="*/ 947955 h 1053074"/>
                  <a:gd name="connsiteX13" fmla="*/ 690797 w 834169"/>
                  <a:gd name="connsiteY13" fmla="*/ 1032754 h 1053074"/>
                  <a:gd name="connsiteX14" fmla="*/ 823742 w 834169"/>
                  <a:gd name="connsiteY14" fmla="*/ 988360 h 1053074"/>
                  <a:gd name="connsiteX15" fmla="*/ 834169 w 834169"/>
                  <a:gd name="connsiteY15" fmla="*/ 980540 h 1053074"/>
                  <a:gd name="connsiteX16" fmla="*/ 834169 w 834169"/>
                  <a:gd name="connsiteY16" fmla="*/ 751899 h 1053074"/>
                  <a:gd name="connsiteX17" fmla="*/ 785514 w 834169"/>
                  <a:gd name="connsiteY17" fmla="*/ 654067 h 1053074"/>
                  <a:gd name="connsiteX18" fmla="*/ 636849 w 834169"/>
                  <a:gd name="connsiteY18" fmla="*/ 574443 h 1053074"/>
                  <a:gd name="connsiteX19" fmla="*/ 555583 w 834169"/>
                  <a:gd name="connsiteY19" fmla="*/ 541858 h 1053074"/>
                  <a:gd name="connsiteX20" fmla="*/ 547424 w 834169"/>
                  <a:gd name="connsiteY20" fmla="*/ 529828 h 1053074"/>
                  <a:gd name="connsiteX21" fmla="*/ 547424 w 834169"/>
                  <a:gd name="connsiteY21" fmla="*/ 497921 h 1053074"/>
                  <a:gd name="connsiteX22" fmla="*/ 625627 w 834169"/>
                  <a:gd name="connsiteY22" fmla="*/ 335362 h 1053074"/>
                  <a:gd name="connsiteX23" fmla="*/ 625627 w 834169"/>
                  <a:gd name="connsiteY23" fmla="*/ 244125 h 1053074"/>
                  <a:gd name="connsiteX24" fmla="*/ 638661 w 834169"/>
                  <a:gd name="connsiteY24" fmla="*/ 244125 h 1053074"/>
                  <a:gd name="connsiteX25" fmla="*/ 664729 w 834169"/>
                  <a:gd name="connsiteY25" fmla="*/ 218057 h 1053074"/>
                  <a:gd name="connsiteX26" fmla="*/ 638661 w 834169"/>
                  <a:gd name="connsiteY26" fmla="*/ 191989 h 1053074"/>
                  <a:gd name="connsiteX27" fmla="*/ 625627 w 834169"/>
                  <a:gd name="connsiteY27" fmla="*/ 191989 h 1053074"/>
                  <a:gd name="connsiteX28" fmla="*/ 516142 w 834169"/>
                  <a:gd name="connsiteY28" fmla="*/ 21376 h 1053074"/>
                  <a:gd name="connsiteX29" fmla="*/ 495288 w 834169"/>
                  <a:gd name="connsiteY29" fmla="*/ 103880 h 1053074"/>
                  <a:gd name="connsiteX30" fmla="*/ 482254 w 834169"/>
                  <a:gd name="connsiteY30" fmla="*/ 113786 h 1053074"/>
                  <a:gd name="connsiteX31" fmla="*/ 479126 w 834169"/>
                  <a:gd name="connsiteY31" fmla="*/ 113786 h 1053074"/>
                  <a:gd name="connsiteX32" fmla="*/ 469036 w 834169"/>
                  <a:gd name="connsiteY32" fmla="*/ 98360 h 1053074"/>
                  <a:gd name="connsiteX33" fmla="*/ 469038 w 834169"/>
                  <a:gd name="connsiteY33" fmla="*/ 98354 h 1053074"/>
                  <a:gd name="connsiteX34" fmla="*/ 469220 w 834169"/>
                  <a:gd name="connsiteY34" fmla="*/ 97624 h 1053074"/>
                  <a:gd name="connsiteX35" fmla="*/ 493985 w 834169"/>
                  <a:gd name="connsiteY35" fmla="*/ 0 h 1053074"/>
                  <a:gd name="connsiteX36" fmla="*/ 355904 w 834169"/>
                  <a:gd name="connsiteY36" fmla="*/ 113616 h 1053074"/>
                  <a:gd name="connsiteX37" fmla="*/ 209272 w 834169"/>
                  <a:gd name="connsiteY37" fmla="*/ 191989 h 1053074"/>
                  <a:gd name="connsiteX38" fmla="*/ 195587 w 834169"/>
                  <a:gd name="connsiteY38" fmla="*/ 191989 h 1053074"/>
                  <a:gd name="connsiteX39" fmla="*/ 169519 w 834169"/>
                  <a:gd name="connsiteY39" fmla="*/ 218057 h 1053074"/>
                  <a:gd name="connsiteX40" fmla="*/ 195587 w 834169"/>
                  <a:gd name="connsiteY40" fmla="*/ 244125 h 1053074"/>
                  <a:gd name="connsiteX41" fmla="*/ 208621 w 834169"/>
                  <a:gd name="connsiteY41" fmla="*/ 244125 h 1053074"/>
                  <a:gd name="connsiteX42" fmla="*/ 208621 w 834169"/>
                  <a:gd name="connsiteY42" fmla="*/ 335362 h 1053074"/>
                  <a:gd name="connsiteX43" fmla="*/ 286733 w 834169"/>
                  <a:gd name="connsiteY43" fmla="*/ 497830 h 1053074"/>
                  <a:gd name="connsiteX44" fmla="*/ 286733 w 834169"/>
                  <a:gd name="connsiteY44" fmla="*/ 529828 h 1053074"/>
                  <a:gd name="connsiteX45" fmla="*/ 278717 w 834169"/>
                  <a:gd name="connsiteY45" fmla="*/ 541858 h 1053074"/>
                  <a:gd name="connsiteX46" fmla="*/ 197907 w 834169"/>
                  <a:gd name="connsiteY46" fmla="*/ 574247 h 1053074"/>
                  <a:gd name="connsiteX47" fmla="*/ 260678 w 834169"/>
                  <a:gd name="connsiteY47" fmla="*/ 335362 h 1053074"/>
                  <a:gd name="connsiteX48" fmla="*/ 260678 w 834169"/>
                  <a:gd name="connsiteY48" fmla="*/ 244125 h 1053074"/>
                  <a:gd name="connsiteX49" fmla="*/ 573491 w 834169"/>
                  <a:gd name="connsiteY49" fmla="*/ 244125 h 1053074"/>
                  <a:gd name="connsiteX50" fmla="*/ 573491 w 834169"/>
                  <a:gd name="connsiteY50" fmla="*/ 335362 h 1053074"/>
                  <a:gd name="connsiteX51" fmla="*/ 417085 w 834169"/>
                  <a:gd name="connsiteY51" fmla="*/ 491769 h 1053074"/>
                  <a:gd name="connsiteX52" fmla="*/ 260678 w 834169"/>
                  <a:gd name="connsiteY52" fmla="*/ 335362 h 1053074"/>
                  <a:gd name="connsiteX53" fmla="*/ 391017 w 834169"/>
                  <a:gd name="connsiteY53" fmla="*/ 895820 h 1053074"/>
                  <a:gd name="connsiteX54" fmla="*/ 147518 w 834169"/>
                  <a:gd name="connsiteY54" fmla="*/ 895820 h 1053074"/>
                  <a:gd name="connsiteX55" fmla="*/ 188418 w 834169"/>
                  <a:gd name="connsiteY55" fmla="*/ 634842 h 1053074"/>
                  <a:gd name="connsiteX56" fmla="*/ 298385 w 834169"/>
                  <a:gd name="connsiteY56" fmla="*/ 590123 h 1053074"/>
                  <a:gd name="connsiteX57" fmla="*/ 300627 w 834169"/>
                  <a:gd name="connsiteY57" fmla="*/ 589002 h 1053074"/>
                  <a:gd name="connsiteX58" fmla="*/ 391082 w 834169"/>
                  <a:gd name="connsiteY58" fmla="*/ 804582 h 1053074"/>
                  <a:gd name="connsiteX59" fmla="*/ 391017 w 834169"/>
                  <a:gd name="connsiteY59" fmla="*/ 895820 h 1053074"/>
                  <a:gd name="connsiteX60" fmla="*/ 417085 w 834169"/>
                  <a:gd name="connsiteY60" fmla="*/ 596040 h 1053074"/>
                  <a:gd name="connsiteX61" fmla="*/ 313648 w 834169"/>
                  <a:gd name="connsiteY61" fmla="*/ 581168 h 1053074"/>
                  <a:gd name="connsiteX62" fmla="*/ 338881 w 834169"/>
                  <a:gd name="connsiteY62" fmla="*/ 529828 h 1053074"/>
                  <a:gd name="connsiteX63" fmla="*/ 338881 w 834169"/>
                  <a:gd name="connsiteY63" fmla="*/ 528524 h 1053074"/>
                  <a:gd name="connsiteX64" fmla="*/ 495353 w 834169"/>
                  <a:gd name="connsiteY64" fmla="*/ 528524 h 1053074"/>
                  <a:gd name="connsiteX65" fmla="*/ 495353 w 834169"/>
                  <a:gd name="connsiteY65" fmla="*/ 529828 h 1053074"/>
                  <a:gd name="connsiteX66" fmla="*/ 520782 w 834169"/>
                  <a:gd name="connsiteY66" fmla="*/ 581325 h 1053074"/>
                  <a:gd name="connsiteX67" fmla="*/ 417085 w 834169"/>
                  <a:gd name="connsiteY67" fmla="*/ 596040 h 1053074"/>
                  <a:gd name="connsiteX68" fmla="*/ 443152 w 834169"/>
                  <a:gd name="connsiteY68" fmla="*/ 895820 h 1053074"/>
                  <a:gd name="connsiteX69" fmla="*/ 443152 w 834169"/>
                  <a:gd name="connsiteY69" fmla="*/ 804582 h 1053074"/>
                  <a:gd name="connsiteX70" fmla="*/ 533582 w 834169"/>
                  <a:gd name="connsiteY70" fmla="*/ 589067 h 1053074"/>
                  <a:gd name="connsiteX71" fmla="*/ 535850 w 834169"/>
                  <a:gd name="connsiteY71" fmla="*/ 590201 h 1053074"/>
                  <a:gd name="connsiteX72" fmla="*/ 646638 w 834169"/>
                  <a:gd name="connsiteY72" fmla="*/ 634516 h 1053074"/>
                  <a:gd name="connsiteX73" fmla="*/ 686886 w 834169"/>
                  <a:gd name="connsiteY73" fmla="*/ 895820 h 1053074"/>
                  <a:gd name="connsiteX74" fmla="*/ 443152 w 834169"/>
                  <a:gd name="connsiteY74" fmla="*/ 895820 h 1053074"/>
                  <a:gd name="connsiteX0" fmla="*/ 197907 w 834169"/>
                  <a:gd name="connsiteY0" fmla="*/ 574247 h 1053074"/>
                  <a:gd name="connsiteX1" fmla="*/ 49151 w 834169"/>
                  <a:gd name="connsiteY1" fmla="*/ 653754 h 1053074"/>
                  <a:gd name="connsiteX2" fmla="*/ 0 w 834169"/>
                  <a:gd name="connsiteY2" fmla="*/ 752447 h 1053074"/>
                  <a:gd name="connsiteX3" fmla="*/ 0 w 834169"/>
                  <a:gd name="connsiteY3" fmla="*/ 981452 h 1053074"/>
                  <a:gd name="connsiteX4" fmla="*/ 11600 w 834169"/>
                  <a:gd name="connsiteY4" fmla="*/ 989194 h 1053074"/>
                  <a:gd name="connsiteX5" fmla="*/ 143373 w 834169"/>
                  <a:gd name="connsiteY5" fmla="*/ 1031815 h 1053074"/>
                  <a:gd name="connsiteX6" fmla="*/ 143373 w 834169"/>
                  <a:gd name="connsiteY6" fmla="*/ 947955 h 1053074"/>
                  <a:gd name="connsiteX7" fmla="*/ 391017 w 834169"/>
                  <a:gd name="connsiteY7" fmla="*/ 947955 h 1053074"/>
                  <a:gd name="connsiteX8" fmla="*/ 391017 w 834169"/>
                  <a:gd name="connsiteY8" fmla="*/ 1052839 h 1053074"/>
                  <a:gd name="connsiteX9" fmla="*/ 420695 w 834169"/>
                  <a:gd name="connsiteY9" fmla="*/ 1053074 h 1053074"/>
                  <a:gd name="connsiteX10" fmla="*/ 443152 w 834169"/>
                  <a:gd name="connsiteY10" fmla="*/ 1052904 h 1053074"/>
                  <a:gd name="connsiteX11" fmla="*/ 443152 w 834169"/>
                  <a:gd name="connsiteY11" fmla="*/ 947955 h 1053074"/>
                  <a:gd name="connsiteX12" fmla="*/ 690797 w 834169"/>
                  <a:gd name="connsiteY12" fmla="*/ 947955 h 1053074"/>
                  <a:gd name="connsiteX13" fmla="*/ 690797 w 834169"/>
                  <a:gd name="connsiteY13" fmla="*/ 1032754 h 1053074"/>
                  <a:gd name="connsiteX14" fmla="*/ 823742 w 834169"/>
                  <a:gd name="connsiteY14" fmla="*/ 988360 h 1053074"/>
                  <a:gd name="connsiteX15" fmla="*/ 834169 w 834169"/>
                  <a:gd name="connsiteY15" fmla="*/ 980540 h 1053074"/>
                  <a:gd name="connsiteX16" fmla="*/ 834169 w 834169"/>
                  <a:gd name="connsiteY16" fmla="*/ 751899 h 1053074"/>
                  <a:gd name="connsiteX17" fmla="*/ 785514 w 834169"/>
                  <a:gd name="connsiteY17" fmla="*/ 654067 h 1053074"/>
                  <a:gd name="connsiteX18" fmla="*/ 636849 w 834169"/>
                  <a:gd name="connsiteY18" fmla="*/ 574443 h 1053074"/>
                  <a:gd name="connsiteX19" fmla="*/ 555583 w 834169"/>
                  <a:gd name="connsiteY19" fmla="*/ 541858 h 1053074"/>
                  <a:gd name="connsiteX20" fmla="*/ 547424 w 834169"/>
                  <a:gd name="connsiteY20" fmla="*/ 529828 h 1053074"/>
                  <a:gd name="connsiteX21" fmla="*/ 547424 w 834169"/>
                  <a:gd name="connsiteY21" fmla="*/ 497921 h 1053074"/>
                  <a:gd name="connsiteX22" fmla="*/ 625627 w 834169"/>
                  <a:gd name="connsiteY22" fmla="*/ 335362 h 1053074"/>
                  <a:gd name="connsiteX23" fmla="*/ 625627 w 834169"/>
                  <a:gd name="connsiteY23" fmla="*/ 244125 h 1053074"/>
                  <a:gd name="connsiteX24" fmla="*/ 638661 w 834169"/>
                  <a:gd name="connsiteY24" fmla="*/ 244125 h 1053074"/>
                  <a:gd name="connsiteX25" fmla="*/ 664729 w 834169"/>
                  <a:gd name="connsiteY25" fmla="*/ 218057 h 1053074"/>
                  <a:gd name="connsiteX26" fmla="*/ 638661 w 834169"/>
                  <a:gd name="connsiteY26" fmla="*/ 191989 h 1053074"/>
                  <a:gd name="connsiteX27" fmla="*/ 625627 w 834169"/>
                  <a:gd name="connsiteY27" fmla="*/ 191989 h 1053074"/>
                  <a:gd name="connsiteX28" fmla="*/ 516142 w 834169"/>
                  <a:gd name="connsiteY28" fmla="*/ 21376 h 1053074"/>
                  <a:gd name="connsiteX29" fmla="*/ 495288 w 834169"/>
                  <a:gd name="connsiteY29" fmla="*/ 103880 h 1053074"/>
                  <a:gd name="connsiteX30" fmla="*/ 482254 w 834169"/>
                  <a:gd name="connsiteY30" fmla="*/ 113786 h 1053074"/>
                  <a:gd name="connsiteX31" fmla="*/ 479126 w 834169"/>
                  <a:gd name="connsiteY31" fmla="*/ 113786 h 1053074"/>
                  <a:gd name="connsiteX32" fmla="*/ 469036 w 834169"/>
                  <a:gd name="connsiteY32" fmla="*/ 98360 h 1053074"/>
                  <a:gd name="connsiteX33" fmla="*/ 469038 w 834169"/>
                  <a:gd name="connsiteY33" fmla="*/ 98354 h 1053074"/>
                  <a:gd name="connsiteX34" fmla="*/ 469220 w 834169"/>
                  <a:gd name="connsiteY34" fmla="*/ 97624 h 1053074"/>
                  <a:gd name="connsiteX35" fmla="*/ 493985 w 834169"/>
                  <a:gd name="connsiteY35" fmla="*/ 0 h 1053074"/>
                  <a:gd name="connsiteX36" fmla="*/ 209272 w 834169"/>
                  <a:gd name="connsiteY36" fmla="*/ 191989 h 1053074"/>
                  <a:gd name="connsiteX37" fmla="*/ 195587 w 834169"/>
                  <a:gd name="connsiteY37" fmla="*/ 191989 h 1053074"/>
                  <a:gd name="connsiteX38" fmla="*/ 169519 w 834169"/>
                  <a:gd name="connsiteY38" fmla="*/ 218057 h 1053074"/>
                  <a:gd name="connsiteX39" fmla="*/ 195587 w 834169"/>
                  <a:gd name="connsiteY39" fmla="*/ 244125 h 1053074"/>
                  <a:gd name="connsiteX40" fmla="*/ 208621 w 834169"/>
                  <a:gd name="connsiteY40" fmla="*/ 244125 h 1053074"/>
                  <a:gd name="connsiteX41" fmla="*/ 208621 w 834169"/>
                  <a:gd name="connsiteY41" fmla="*/ 335362 h 1053074"/>
                  <a:gd name="connsiteX42" fmla="*/ 286733 w 834169"/>
                  <a:gd name="connsiteY42" fmla="*/ 497830 h 1053074"/>
                  <a:gd name="connsiteX43" fmla="*/ 286733 w 834169"/>
                  <a:gd name="connsiteY43" fmla="*/ 529828 h 1053074"/>
                  <a:gd name="connsiteX44" fmla="*/ 278717 w 834169"/>
                  <a:gd name="connsiteY44" fmla="*/ 541858 h 1053074"/>
                  <a:gd name="connsiteX45" fmla="*/ 197907 w 834169"/>
                  <a:gd name="connsiteY45" fmla="*/ 574247 h 1053074"/>
                  <a:gd name="connsiteX46" fmla="*/ 260678 w 834169"/>
                  <a:gd name="connsiteY46" fmla="*/ 335362 h 1053074"/>
                  <a:gd name="connsiteX47" fmla="*/ 260678 w 834169"/>
                  <a:gd name="connsiteY47" fmla="*/ 244125 h 1053074"/>
                  <a:gd name="connsiteX48" fmla="*/ 573491 w 834169"/>
                  <a:gd name="connsiteY48" fmla="*/ 244125 h 1053074"/>
                  <a:gd name="connsiteX49" fmla="*/ 573491 w 834169"/>
                  <a:gd name="connsiteY49" fmla="*/ 335362 h 1053074"/>
                  <a:gd name="connsiteX50" fmla="*/ 417085 w 834169"/>
                  <a:gd name="connsiteY50" fmla="*/ 491769 h 1053074"/>
                  <a:gd name="connsiteX51" fmla="*/ 260678 w 834169"/>
                  <a:gd name="connsiteY51" fmla="*/ 335362 h 1053074"/>
                  <a:gd name="connsiteX52" fmla="*/ 391017 w 834169"/>
                  <a:gd name="connsiteY52" fmla="*/ 895820 h 1053074"/>
                  <a:gd name="connsiteX53" fmla="*/ 147518 w 834169"/>
                  <a:gd name="connsiteY53" fmla="*/ 895820 h 1053074"/>
                  <a:gd name="connsiteX54" fmla="*/ 188418 w 834169"/>
                  <a:gd name="connsiteY54" fmla="*/ 634842 h 1053074"/>
                  <a:gd name="connsiteX55" fmla="*/ 298385 w 834169"/>
                  <a:gd name="connsiteY55" fmla="*/ 590123 h 1053074"/>
                  <a:gd name="connsiteX56" fmla="*/ 300627 w 834169"/>
                  <a:gd name="connsiteY56" fmla="*/ 589002 h 1053074"/>
                  <a:gd name="connsiteX57" fmla="*/ 391082 w 834169"/>
                  <a:gd name="connsiteY57" fmla="*/ 804582 h 1053074"/>
                  <a:gd name="connsiteX58" fmla="*/ 391017 w 834169"/>
                  <a:gd name="connsiteY58" fmla="*/ 895820 h 1053074"/>
                  <a:gd name="connsiteX59" fmla="*/ 417085 w 834169"/>
                  <a:gd name="connsiteY59" fmla="*/ 596040 h 1053074"/>
                  <a:gd name="connsiteX60" fmla="*/ 313648 w 834169"/>
                  <a:gd name="connsiteY60" fmla="*/ 581168 h 1053074"/>
                  <a:gd name="connsiteX61" fmla="*/ 338881 w 834169"/>
                  <a:gd name="connsiteY61" fmla="*/ 529828 h 1053074"/>
                  <a:gd name="connsiteX62" fmla="*/ 338881 w 834169"/>
                  <a:gd name="connsiteY62" fmla="*/ 528524 h 1053074"/>
                  <a:gd name="connsiteX63" fmla="*/ 495353 w 834169"/>
                  <a:gd name="connsiteY63" fmla="*/ 528524 h 1053074"/>
                  <a:gd name="connsiteX64" fmla="*/ 495353 w 834169"/>
                  <a:gd name="connsiteY64" fmla="*/ 529828 h 1053074"/>
                  <a:gd name="connsiteX65" fmla="*/ 520782 w 834169"/>
                  <a:gd name="connsiteY65" fmla="*/ 581325 h 1053074"/>
                  <a:gd name="connsiteX66" fmla="*/ 417085 w 834169"/>
                  <a:gd name="connsiteY66" fmla="*/ 596040 h 1053074"/>
                  <a:gd name="connsiteX67" fmla="*/ 443152 w 834169"/>
                  <a:gd name="connsiteY67" fmla="*/ 895820 h 1053074"/>
                  <a:gd name="connsiteX68" fmla="*/ 443152 w 834169"/>
                  <a:gd name="connsiteY68" fmla="*/ 804582 h 1053074"/>
                  <a:gd name="connsiteX69" fmla="*/ 533582 w 834169"/>
                  <a:gd name="connsiteY69" fmla="*/ 589067 h 1053074"/>
                  <a:gd name="connsiteX70" fmla="*/ 535850 w 834169"/>
                  <a:gd name="connsiteY70" fmla="*/ 590201 h 1053074"/>
                  <a:gd name="connsiteX71" fmla="*/ 646638 w 834169"/>
                  <a:gd name="connsiteY71" fmla="*/ 634516 h 1053074"/>
                  <a:gd name="connsiteX72" fmla="*/ 686886 w 834169"/>
                  <a:gd name="connsiteY72" fmla="*/ 895820 h 1053074"/>
                  <a:gd name="connsiteX73" fmla="*/ 443152 w 834169"/>
                  <a:gd name="connsiteY73" fmla="*/ 895820 h 1053074"/>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482254 w 834169"/>
                  <a:gd name="connsiteY30" fmla="*/ 92410 h 1031698"/>
                  <a:gd name="connsiteX31" fmla="*/ 479126 w 834169"/>
                  <a:gd name="connsiteY31" fmla="*/ 92410 h 1031698"/>
                  <a:gd name="connsiteX32" fmla="*/ 469036 w 834169"/>
                  <a:gd name="connsiteY32" fmla="*/ 76984 h 1031698"/>
                  <a:gd name="connsiteX33" fmla="*/ 469038 w 834169"/>
                  <a:gd name="connsiteY33" fmla="*/ 76978 h 1031698"/>
                  <a:gd name="connsiteX34" fmla="*/ 469220 w 834169"/>
                  <a:gd name="connsiteY34" fmla="*/ 76248 h 1031698"/>
                  <a:gd name="connsiteX35" fmla="*/ 209272 w 834169"/>
                  <a:gd name="connsiteY35" fmla="*/ 170613 h 1031698"/>
                  <a:gd name="connsiteX36" fmla="*/ 195587 w 834169"/>
                  <a:gd name="connsiteY36" fmla="*/ 170613 h 1031698"/>
                  <a:gd name="connsiteX37" fmla="*/ 169519 w 834169"/>
                  <a:gd name="connsiteY37" fmla="*/ 196681 h 1031698"/>
                  <a:gd name="connsiteX38" fmla="*/ 195587 w 834169"/>
                  <a:gd name="connsiteY38" fmla="*/ 222749 h 1031698"/>
                  <a:gd name="connsiteX39" fmla="*/ 208621 w 834169"/>
                  <a:gd name="connsiteY39" fmla="*/ 222749 h 1031698"/>
                  <a:gd name="connsiteX40" fmla="*/ 208621 w 834169"/>
                  <a:gd name="connsiteY40" fmla="*/ 313986 h 1031698"/>
                  <a:gd name="connsiteX41" fmla="*/ 286733 w 834169"/>
                  <a:gd name="connsiteY41" fmla="*/ 476454 h 1031698"/>
                  <a:gd name="connsiteX42" fmla="*/ 286733 w 834169"/>
                  <a:gd name="connsiteY42" fmla="*/ 508452 h 1031698"/>
                  <a:gd name="connsiteX43" fmla="*/ 278717 w 834169"/>
                  <a:gd name="connsiteY43" fmla="*/ 520482 h 1031698"/>
                  <a:gd name="connsiteX44" fmla="*/ 197907 w 834169"/>
                  <a:gd name="connsiteY44" fmla="*/ 552871 h 1031698"/>
                  <a:gd name="connsiteX45" fmla="*/ 260678 w 834169"/>
                  <a:gd name="connsiteY45" fmla="*/ 313986 h 1031698"/>
                  <a:gd name="connsiteX46" fmla="*/ 260678 w 834169"/>
                  <a:gd name="connsiteY46" fmla="*/ 222749 h 1031698"/>
                  <a:gd name="connsiteX47" fmla="*/ 573491 w 834169"/>
                  <a:gd name="connsiteY47" fmla="*/ 222749 h 1031698"/>
                  <a:gd name="connsiteX48" fmla="*/ 573491 w 834169"/>
                  <a:gd name="connsiteY48" fmla="*/ 313986 h 1031698"/>
                  <a:gd name="connsiteX49" fmla="*/ 417085 w 834169"/>
                  <a:gd name="connsiteY49" fmla="*/ 470393 h 1031698"/>
                  <a:gd name="connsiteX50" fmla="*/ 260678 w 834169"/>
                  <a:gd name="connsiteY50" fmla="*/ 313986 h 1031698"/>
                  <a:gd name="connsiteX51" fmla="*/ 391017 w 834169"/>
                  <a:gd name="connsiteY51" fmla="*/ 874444 h 1031698"/>
                  <a:gd name="connsiteX52" fmla="*/ 147518 w 834169"/>
                  <a:gd name="connsiteY52" fmla="*/ 874444 h 1031698"/>
                  <a:gd name="connsiteX53" fmla="*/ 188418 w 834169"/>
                  <a:gd name="connsiteY53" fmla="*/ 613466 h 1031698"/>
                  <a:gd name="connsiteX54" fmla="*/ 298385 w 834169"/>
                  <a:gd name="connsiteY54" fmla="*/ 568747 h 1031698"/>
                  <a:gd name="connsiteX55" fmla="*/ 300627 w 834169"/>
                  <a:gd name="connsiteY55" fmla="*/ 567626 h 1031698"/>
                  <a:gd name="connsiteX56" fmla="*/ 391082 w 834169"/>
                  <a:gd name="connsiteY56" fmla="*/ 783206 h 1031698"/>
                  <a:gd name="connsiteX57" fmla="*/ 391017 w 834169"/>
                  <a:gd name="connsiteY57" fmla="*/ 874444 h 1031698"/>
                  <a:gd name="connsiteX58" fmla="*/ 417085 w 834169"/>
                  <a:gd name="connsiteY58" fmla="*/ 574664 h 1031698"/>
                  <a:gd name="connsiteX59" fmla="*/ 313648 w 834169"/>
                  <a:gd name="connsiteY59" fmla="*/ 559792 h 1031698"/>
                  <a:gd name="connsiteX60" fmla="*/ 338881 w 834169"/>
                  <a:gd name="connsiteY60" fmla="*/ 508452 h 1031698"/>
                  <a:gd name="connsiteX61" fmla="*/ 338881 w 834169"/>
                  <a:gd name="connsiteY61" fmla="*/ 507148 h 1031698"/>
                  <a:gd name="connsiteX62" fmla="*/ 495353 w 834169"/>
                  <a:gd name="connsiteY62" fmla="*/ 507148 h 1031698"/>
                  <a:gd name="connsiteX63" fmla="*/ 495353 w 834169"/>
                  <a:gd name="connsiteY63" fmla="*/ 508452 h 1031698"/>
                  <a:gd name="connsiteX64" fmla="*/ 520782 w 834169"/>
                  <a:gd name="connsiteY64" fmla="*/ 559949 h 1031698"/>
                  <a:gd name="connsiteX65" fmla="*/ 417085 w 834169"/>
                  <a:gd name="connsiteY65" fmla="*/ 574664 h 1031698"/>
                  <a:gd name="connsiteX66" fmla="*/ 443152 w 834169"/>
                  <a:gd name="connsiteY66" fmla="*/ 874444 h 1031698"/>
                  <a:gd name="connsiteX67" fmla="*/ 443152 w 834169"/>
                  <a:gd name="connsiteY67" fmla="*/ 783206 h 1031698"/>
                  <a:gd name="connsiteX68" fmla="*/ 533582 w 834169"/>
                  <a:gd name="connsiteY68" fmla="*/ 567691 h 1031698"/>
                  <a:gd name="connsiteX69" fmla="*/ 535850 w 834169"/>
                  <a:gd name="connsiteY69" fmla="*/ 568825 h 1031698"/>
                  <a:gd name="connsiteX70" fmla="*/ 646638 w 834169"/>
                  <a:gd name="connsiteY70" fmla="*/ 613140 h 1031698"/>
                  <a:gd name="connsiteX71" fmla="*/ 686886 w 834169"/>
                  <a:gd name="connsiteY71" fmla="*/ 874444 h 1031698"/>
                  <a:gd name="connsiteX72" fmla="*/ 443152 w 834169"/>
                  <a:gd name="connsiteY72"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482254 w 834169"/>
                  <a:gd name="connsiteY30" fmla="*/ 92410 h 1031698"/>
                  <a:gd name="connsiteX31" fmla="*/ 479126 w 834169"/>
                  <a:gd name="connsiteY31" fmla="*/ 92410 h 1031698"/>
                  <a:gd name="connsiteX32" fmla="*/ 469036 w 834169"/>
                  <a:gd name="connsiteY32" fmla="*/ 76984 h 1031698"/>
                  <a:gd name="connsiteX33" fmla="*/ 469038 w 834169"/>
                  <a:gd name="connsiteY33" fmla="*/ 76978 h 1031698"/>
                  <a:gd name="connsiteX34" fmla="*/ 209272 w 834169"/>
                  <a:gd name="connsiteY34" fmla="*/ 170613 h 1031698"/>
                  <a:gd name="connsiteX35" fmla="*/ 195587 w 834169"/>
                  <a:gd name="connsiteY35" fmla="*/ 170613 h 1031698"/>
                  <a:gd name="connsiteX36" fmla="*/ 169519 w 834169"/>
                  <a:gd name="connsiteY36" fmla="*/ 196681 h 1031698"/>
                  <a:gd name="connsiteX37" fmla="*/ 195587 w 834169"/>
                  <a:gd name="connsiteY37" fmla="*/ 222749 h 1031698"/>
                  <a:gd name="connsiteX38" fmla="*/ 208621 w 834169"/>
                  <a:gd name="connsiteY38" fmla="*/ 222749 h 1031698"/>
                  <a:gd name="connsiteX39" fmla="*/ 208621 w 834169"/>
                  <a:gd name="connsiteY39" fmla="*/ 313986 h 1031698"/>
                  <a:gd name="connsiteX40" fmla="*/ 286733 w 834169"/>
                  <a:gd name="connsiteY40" fmla="*/ 476454 h 1031698"/>
                  <a:gd name="connsiteX41" fmla="*/ 286733 w 834169"/>
                  <a:gd name="connsiteY41" fmla="*/ 508452 h 1031698"/>
                  <a:gd name="connsiteX42" fmla="*/ 278717 w 834169"/>
                  <a:gd name="connsiteY42" fmla="*/ 520482 h 1031698"/>
                  <a:gd name="connsiteX43" fmla="*/ 197907 w 834169"/>
                  <a:gd name="connsiteY43" fmla="*/ 552871 h 1031698"/>
                  <a:gd name="connsiteX44" fmla="*/ 260678 w 834169"/>
                  <a:gd name="connsiteY44" fmla="*/ 313986 h 1031698"/>
                  <a:gd name="connsiteX45" fmla="*/ 260678 w 834169"/>
                  <a:gd name="connsiteY45" fmla="*/ 222749 h 1031698"/>
                  <a:gd name="connsiteX46" fmla="*/ 573491 w 834169"/>
                  <a:gd name="connsiteY46" fmla="*/ 222749 h 1031698"/>
                  <a:gd name="connsiteX47" fmla="*/ 573491 w 834169"/>
                  <a:gd name="connsiteY47" fmla="*/ 313986 h 1031698"/>
                  <a:gd name="connsiteX48" fmla="*/ 417085 w 834169"/>
                  <a:gd name="connsiteY48" fmla="*/ 470393 h 1031698"/>
                  <a:gd name="connsiteX49" fmla="*/ 260678 w 834169"/>
                  <a:gd name="connsiteY49" fmla="*/ 313986 h 1031698"/>
                  <a:gd name="connsiteX50" fmla="*/ 391017 w 834169"/>
                  <a:gd name="connsiteY50" fmla="*/ 874444 h 1031698"/>
                  <a:gd name="connsiteX51" fmla="*/ 147518 w 834169"/>
                  <a:gd name="connsiteY51" fmla="*/ 874444 h 1031698"/>
                  <a:gd name="connsiteX52" fmla="*/ 188418 w 834169"/>
                  <a:gd name="connsiteY52" fmla="*/ 613466 h 1031698"/>
                  <a:gd name="connsiteX53" fmla="*/ 298385 w 834169"/>
                  <a:gd name="connsiteY53" fmla="*/ 568747 h 1031698"/>
                  <a:gd name="connsiteX54" fmla="*/ 300627 w 834169"/>
                  <a:gd name="connsiteY54" fmla="*/ 567626 h 1031698"/>
                  <a:gd name="connsiteX55" fmla="*/ 391082 w 834169"/>
                  <a:gd name="connsiteY55" fmla="*/ 783206 h 1031698"/>
                  <a:gd name="connsiteX56" fmla="*/ 391017 w 834169"/>
                  <a:gd name="connsiteY56" fmla="*/ 874444 h 1031698"/>
                  <a:gd name="connsiteX57" fmla="*/ 417085 w 834169"/>
                  <a:gd name="connsiteY57" fmla="*/ 574664 h 1031698"/>
                  <a:gd name="connsiteX58" fmla="*/ 313648 w 834169"/>
                  <a:gd name="connsiteY58" fmla="*/ 559792 h 1031698"/>
                  <a:gd name="connsiteX59" fmla="*/ 338881 w 834169"/>
                  <a:gd name="connsiteY59" fmla="*/ 508452 h 1031698"/>
                  <a:gd name="connsiteX60" fmla="*/ 338881 w 834169"/>
                  <a:gd name="connsiteY60" fmla="*/ 507148 h 1031698"/>
                  <a:gd name="connsiteX61" fmla="*/ 495353 w 834169"/>
                  <a:gd name="connsiteY61" fmla="*/ 507148 h 1031698"/>
                  <a:gd name="connsiteX62" fmla="*/ 495353 w 834169"/>
                  <a:gd name="connsiteY62" fmla="*/ 508452 h 1031698"/>
                  <a:gd name="connsiteX63" fmla="*/ 520782 w 834169"/>
                  <a:gd name="connsiteY63" fmla="*/ 559949 h 1031698"/>
                  <a:gd name="connsiteX64" fmla="*/ 417085 w 834169"/>
                  <a:gd name="connsiteY64" fmla="*/ 574664 h 1031698"/>
                  <a:gd name="connsiteX65" fmla="*/ 443152 w 834169"/>
                  <a:gd name="connsiteY65" fmla="*/ 874444 h 1031698"/>
                  <a:gd name="connsiteX66" fmla="*/ 443152 w 834169"/>
                  <a:gd name="connsiteY66" fmla="*/ 783206 h 1031698"/>
                  <a:gd name="connsiteX67" fmla="*/ 533582 w 834169"/>
                  <a:gd name="connsiteY67" fmla="*/ 567691 h 1031698"/>
                  <a:gd name="connsiteX68" fmla="*/ 535850 w 834169"/>
                  <a:gd name="connsiteY68" fmla="*/ 568825 h 1031698"/>
                  <a:gd name="connsiteX69" fmla="*/ 646638 w 834169"/>
                  <a:gd name="connsiteY69" fmla="*/ 613140 h 1031698"/>
                  <a:gd name="connsiteX70" fmla="*/ 686886 w 834169"/>
                  <a:gd name="connsiteY70" fmla="*/ 874444 h 1031698"/>
                  <a:gd name="connsiteX71" fmla="*/ 443152 w 834169"/>
                  <a:gd name="connsiteY71"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482254 w 834169"/>
                  <a:gd name="connsiteY30" fmla="*/ 92410 h 1031698"/>
                  <a:gd name="connsiteX31" fmla="*/ 469036 w 834169"/>
                  <a:gd name="connsiteY31" fmla="*/ 76984 h 1031698"/>
                  <a:gd name="connsiteX32" fmla="*/ 469038 w 834169"/>
                  <a:gd name="connsiteY32" fmla="*/ 76978 h 1031698"/>
                  <a:gd name="connsiteX33" fmla="*/ 209272 w 834169"/>
                  <a:gd name="connsiteY33" fmla="*/ 170613 h 1031698"/>
                  <a:gd name="connsiteX34" fmla="*/ 195587 w 834169"/>
                  <a:gd name="connsiteY34" fmla="*/ 170613 h 1031698"/>
                  <a:gd name="connsiteX35" fmla="*/ 169519 w 834169"/>
                  <a:gd name="connsiteY35" fmla="*/ 196681 h 1031698"/>
                  <a:gd name="connsiteX36" fmla="*/ 195587 w 834169"/>
                  <a:gd name="connsiteY36" fmla="*/ 222749 h 1031698"/>
                  <a:gd name="connsiteX37" fmla="*/ 208621 w 834169"/>
                  <a:gd name="connsiteY37" fmla="*/ 222749 h 1031698"/>
                  <a:gd name="connsiteX38" fmla="*/ 208621 w 834169"/>
                  <a:gd name="connsiteY38" fmla="*/ 313986 h 1031698"/>
                  <a:gd name="connsiteX39" fmla="*/ 286733 w 834169"/>
                  <a:gd name="connsiteY39" fmla="*/ 476454 h 1031698"/>
                  <a:gd name="connsiteX40" fmla="*/ 286733 w 834169"/>
                  <a:gd name="connsiteY40" fmla="*/ 508452 h 1031698"/>
                  <a:gd name="connsiteX41" fmla="*/ 278717 w 834169"/>
                  <a:gd name="connsiteY41" fmla="*/ 520482 h 1031698"/>
                  <a:gd name="connsiteX42" fmla="*/ 197907 w 834169"/>
                  <a:gd name="connsiteY42" fmla="*/ 552871 h 1031698"/>
                  <a:gd name="connsiteX43" fmla="*/ 260678 w 834169"/>
                  <a:gd name="connsiteY43" fmla="*/ 313986 h 1031698"/>
                  <a:gd name="connsiteX44" fmla="*/ 260678 w 834169"/>
                  <a:gd name="connsiteY44" fmla="*/ 222749 h 1031698"/>
                  <a:gd name="connsiteX45" fmla="*/ 573491 w 834169"/>
                  <a:gd name="connsiteY45" fmla="*/ 222749 h 1031698"/>
                  <a:gd name="connsiteX46" fmla="*/ 573491 w 834169"/>
                  <a:gd name="connsiteY46" fmla="*/ 313986 h 1031698"/>
                  <a:gd name="connsiteX47" fmla="*/ 417085 w 834169"/>
                  <a:gd name="connsiteY47" fmla="*/ 470393 h 1031698"/>
                  <a:gd name="connsiteX48" fmla="*/ 260678 w 834169"/>
                  <a:gd name="connsiteY48" fmla="*/ 313986 h 1031698"/>
                  <a:gd name="connsiteX49" fmla="*/ 391017 w 834169"/>
                  <a:gd name="connsiteY49" fmla="*/ 874444 h 1031698"/>
                  <a:gd name="connsiteX50" fmla="*/ 147518 w 834169"/>
                  <a:gd name="connsiteY50" fmla="*/ 874444 h 1031698"/>
                  <a:gd name="connsiteX51" fmla="*/ 188418 w 834169"/>
                  <a:gd name="connsiteY51" fmla="*/ 613466 h 1031698"/>
                  <a:gd name="connsiteX52" fmla="*/ 298385 w 834169"/>
                  <a:gd name="connsiteY52" fmla="*/ 568747 h 1031698"/>
                  <a:gd name="connsiteX53" fmla="*/ 300627 w 834169"/>
                  <a:gd name="connsiteY53" fmla="*/ 567626 h 1031698"/>
                  <a:gd name="connsiteX54" fmla="*/ 391082 w 834169"/>
                  <a:gd name="connsiteY54" fmla="*/ 783206 h 1031698"/>
                  <a:gd name="connsiteX55" fmla="*/ 391017 w 834169"/>
                  <a:gd name="connsiteY55" fmla="*/ 874444 h 1031698"/>
                  <a:gd name="connsiteX56" fmla="*/ 417085 w 834169"/>
                  <a:gd name="connsiteY56" fmla="*/ 574664 h 1031698"/>
                  <a:gd name="connsiteX57" fmla="*/ 313648 w 834169"/>
                  <a:gd name="connsiteY57" fmla="*/ 559792 h 1031698"/>
                  <a:gd name="connsiteX58" fmla="*/ 338881 w 834169"/>
                  <a:gd name="connsiteY58" fmla="*/ 508452 h 1031698"/>
                  <a:gd name="connsiteX59" fmla="*/ 338881 w 834169"/>
                  <a:gd name="connsiteY59" fmla="*/ 507148 h 1031698"/>
                  <a:gd name="connsiteX60" fmla="*/ 495353 w 834169"/>
                  <a:gd name="connsiteY60" fmla="*/ 507148 h 1031698"/>
                  <a:gd name="connsiteX61" fmla="*/ 495353 w 834169"/>
                  <a:gd name="connsiteY61" fmla="*/ 508452 h 1031698"/>
                  <a:gd name="connsiteX62" fmla="*/ 520782 w 834169"/>
                  <a:gd name="connsiteY62" fmla="*/ 559949 h 1031698"/>
                  <a:gd name="connsiteX63" fmla="*/ 417085 w 834169"/>
                  <a:gd name="connsiteY63" fmla="*/ 574664 h 1031698"/>
                  <a:gd name="connsiteX64" fmla="*/ 443152 w 834169"/>
                  <a:gd name="connsiteY64" fmla="*/ 874444 h 1031698"/>
                  <a:gd name="connsiteX65" fmla="*/ 443152 w 834169"/>
                  <a:gd name="connsiteY65" fmla="*/ 783206 h 1031698"/>
                  <a:gd name="connsiteX66" fmla="*/ 533582 w 834169"/>
                  <a:gd name="connsiteY66" fmla="*/ 567691 h 1031698"/>
                  <a:gd name="connsiteX67" fmla="*/ 535850 w 834169"/>
                  <a:gd name="connsiteY67" fmla="*/ 568825 h 1031698"/>
                  <a:gd name="connsiteX68" fmla="*/ 646638 w 834169"/>
                  <a:gd name="connsiteY68" fmla="*/ 613140 h 1031698"/>
                  <a:gd name="connsiteX69" fmla="*/ 686886 w 834169"/>
                  <a:gd name="connsiteY69" fmla="*/ 874444 h 1031698"/>
                  <a:gd name="connsiteX70" fmla="*/ 443152 w 834169"/>
                  <a:gd name="connsiteY70"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482254 w 834169"/>
                  <a:gd name="connsiteY30" fmla="*/ 92410 h 1031698"/>
                  <a:gd name="connsiteX31" fmla="*/ 469036 w 834169"/>
                  <a:gd name="connsiteY31" fmla="*/ 76984 h 1031698"/>
                  <a:gd name="connsiteX32" fmla="*/ 209272 w 834169"/>
                  <a:gd name="connsiteY32" fmla="*/ 170613 h 1031698"/>
                  <a:gd name="connsiteX33" fmla="*/ 195587 w 834169"/>
                  <a:gd name="connsiteY33" fmla="*/ 170613 h 1031698"/>
                  <a:gd name="connsiteX34" fmla="*/ 169519 w 834169"/>
                  <a:gd name="connsiteY34" fmla="*/ 196681 h 1031698"/>
                  <a:gd name="connsiteX35" fmla="*/ 195587 w 834169"/>
                  <a:gd name="connsiteY35" fmla="*/ 222749 h 1031698"/>
                  <a:gd name="connsiteX36" fmla="*/ 208621 w 834169"/>
                  <a:gd name="connsiteY36" fmla="*/ 222749 h 1031698"/>
                  <a:gd name="connsiteX37" fmla="*/ 208621 w 834169"/>
                  <a:gd name="connsiteY37" fmla="*/ 313986 h 1031698"/>
                  <a:gd name="connsiteX38" fmla="*/ 286733 w 834169"/>
                  <a:gd name="connsiteY38" fmla="*/ 476454 h 1031698"/>
                  <a:gd name="connsiteX39" fmla="*/ 286733 w 834169"/>
                  <a:gd name="connsiteY39" fmla="*/ 508452 h 1031698"/>
                  <a:gd name="connsiteX40" fmla="*/ 278717 w 834169"/>
                  <a:gd name="connsiteY40" fmla="*/ 520482 h 1031698"/>
                  <a:gd name="connsiteX41" fmla="*/ 197907 w 834169"/>
                  <a:gd name="connsiteY41" fmla="*/ 552871 h 1031698"/>
                  <a:gd name="connsiteX42" fmla="*/ 260678 w 834169"/>
                  <a:gd name="connsiteY42" fmla="*/ 313986 h 1031698"/>
                  <a:gd name="connsiteX43" fmla="*/ 260678 w 834169"/>
                  <a:gd name="connsiteY43" fmla="*/ 222749 h 1031698"/>
                  <a:gd name="connsiteX44" fmla="*/ 573491 w 834169"/>
                  <a:gd name="connsiteY44" fmla="*/ 222749 h 1031698"/>
                  <a:gd name="connsiteX45" fmla="*/ 573491 w 834169"/>
                  <a:gd name="connsiteY45" fmla="*/ 313986 h 1031698"/>
                  <a:gd name="connsiteX46" fmla="*/ 417085 w 834169"/>
                  <a:gd name="connsiteY46" fmla="*/ 470393 h 1031698"/>
                  <a:gd name="connsiteX47" fmla="*/ 260678 w 834169"/>
                  <a:gd name="connsiteY47" fmla="*/ 313986 h 1031698"/>
                  <a:gd name="connsiteX48" fmla="*/ 391017 w 834169"/>
                  <a:gd name="connsiteY48" fmla="*/ 874444 h 1031698"/>
                  <a:gd name="connsiteX49" fmla="*/ 147518 w 834169"/>
                  <a:gd name="connsiteY49" fmla="*/ 874444 h 1031698"/>
                  <a:gd name="connsiteX50" fmla="*/ 188418 w 834169"/>
                  <a:gd name="connsiteY50" fmla="*/ 613466 h 1031698"/>
                  <a:gd name="connsiteX51" fmla="*/ 298385 w 834169"/>
                  <a:gd name="connsiteY51" fmla="*/ 568747 h 1031698"/>
                  <a:gd name="connsiteX52" fmla="*/ 300627 w 834169"/>
                  <a:gd name="connsiteY52" fmla="*/ 567626 h 1031698"/>
                  <a:gd name="connsiteX53" fmla="*/ 391082 w 834169"/>
                  <a:gd name="connsiteY53" fmla="*/ 783206 h 1031698"/>
                  <a:gd name="connsiteX54" fmla="*/ 391017 w 834169"/>
                  <a:gd name="connsiteY54" fmla="*/ 874444 h 1031698"/>
                  <a:gd name="connsiteX55" fmla="*/ 417085 w 834169"/>
                  <a:gd name="connsiteY55" fmla="*/ 574664 h 1031698"/>
                  <a:gd name="connsiteX56" fmla="*/ 313648 w 834169"/>
                  <a:gd name="connsiteY56" fmla="*/ 559792 h 1031698"/>
                  <a:gd name="connsiteX57" fmla="*/ 338881 w 834169"/>
                  <a:gd name="connsiteY57" fmla="*/ 508452 h 1031698"/>
                  <a:gd name="connsiteX58" fmla="*/ 338881 w 834169"/>
                  <a:gd name="connsiteY58" fmla="*/ 507148 h 1031698"/>
                  <a:gd name="connsiteX59" fmla="*/ 495353 w 834169"/>
                  <a:gd name="connsiteY59" fmla="*/ 507148 h 1031698"/>
                  <a:gd name="connsiteX60" fmla="*/ 495353 w 834169"/>
                  <a:gd name="connsiteY60" fmla="*/ 508452 h 1031698"/>
                  <a:gd name="connsiteX61" fmla="*/ 520782 w 834169"/>
                  <a:gd name="connsiteY61" fmla="*/ 559949 h 1031698"/>
                  <a:gd name="connsiteX62" fmla="*/ 417085 w 834169"/>
                  <a:gd name="connsiteY62" fmla="*/ 574664 h 1031698"/>
                  <a:gd name="connsiteX63" fmla="*/ 443152 w 834169"/>
                  <a:gd name="connsiteY63" fmla="*/ 874444 h 1031698"/>
                  <a:gd name="connsiteX64" fmla="*/ 443152 w 834169"/>
                  <a:gd name="connsiteY64" fmla="*/ 783206 h 1031698"/>
                  <a:gd name="connsiteX65" fmla="*/ 533582 w 834169"/>
                  <a:gd name="connsiteY65" fmla="*/ 567691 h 1031698"/>
                  <a:gd name="connsiteX66" fmla="*/ 535850 w 834169"/>
                  <a:gd name="connsiteY66" fmla="*/ 568825 h 1031698"/>
                  <a:gd name="connsiteX67" fmla="*/ 646638 w 834169"/>
                  <a:gd name="connsiteY67" fmla="*/ 613140 h 1031698"/>
                  <a:gd name="connsiteX68" fmla="*/ 686886 w 834169"/>
                  <a:gd name="connsiteY68" fmla="*/ 874444 h 1031698"/>
                  <a:gd name="connsiteX69" fmla="*/ 443152 w 834169"/>
                  <a:gd name="connsiteY69"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482254 w 834169"/>
                  <a:gd name="connsiteY30" fmla="*/ 92410 h 1031698"/>
                  <a:gd name="connsiteX31" fmla="*/ 209272 w 834169"/>
                  <a:gd name="connsiteY31" fmla="*/ 170613 h 1031698"/>
                  <a:gd name="connsiteX32" fmla="*/ 195587 w 834169"/>
                  <a:gd name="connsiteY32" fmla="*/ 170613 h 1031698"/>
                  <a:gd name="connsiteX33" fmla="*/ 169519 w 834169"/>
                  <a:gd name="connsiteY33" fmla="*/ 196681 h 1031698"/>
                  <a:gd name="connsiteX34" fmla="*/ 195587 w 834169"/>
                  <a:gd name="connsiteY34" fmla="*/ 222749 h 1031698"/>
                  <a:gd name="connsiteX35" fmla="*/ 208621 w 834169"/>
                  <a:gd name="connsiteY35" fmla="*/ 222749 h 1031698"/>
                  <a:gd name="connsiteX36" fmla="*/ 208621 w 834169"/>
                  <a:gd name="connsiteY36" fmla="*/ 313986 h 1031698"/>
                  <a:gd name="connsiteX37" fmla="*/ 286733 w 834169"/>
                  <a:gd name="connsiteY37" fmla="*/ 476454 h 1031698"/>
                  <a:gd name="connsiteX38" fmla="*/ 286733 w 834169"/>
                  <a:gd name="connsiteY38" fmla="*/ 508452 h 1031698"/>
                  <a:gd name="connsiteX39" fmla="*/ 278717 w 834169"/>
                  <a:gd name="connsiteY39" fmla="*/ 520482 h 1031698"/>
                  <a:gd name="connsiteX40" fmla="*/ 197907 w 834169"/>
                  <a:gd name="connsiteY40" fmla="*/ 552871 h 1031698"/>
                  <a:gd name="connsiteX41" fmla="*/ 260678 w 834169"/>
                  <a:gd name="connsiteY41" fmla="*/ 313986 h 1031698"/>
                  <a:gd name="connsiteX42" fmla="*/ 260678 w 834169"/>
                  <a:gd name="connsiteY42" fmla="*/ 222749 h 1031698"/>
                  <a:gd name="connsiteX43" fmla="*/ 573491 w 834169"/>
                  <a:gd name="connsiteY43" fmla="*/ 222749 h 1031698"/>
                  <a:gd name="connsiteX44" fmla="*/ 573491 w 834169"/>
                  <a:gd name="connsiteY44" fmla="*/ 313986 h 1031698"/>
                  <a:gd name="connsiteX45" fmla="*/ 417085 w 834169"/>
                  <a:gd name="connsiteY45" fmla="*/ 470393 h 1031698"/>
                  <a:gd name="connsiteX46" fmla="*/ 260678 w 834169"/>
                  <a:gd name="connsiteY46" fmla="*/ 313986 h 1031698"/>
                  <a:gd name="connsiteX47" fmla="*/ 391017 w 834169"/>
                  <a:gd name="connsiteY47" fmla="*/ 874444 h 1031698"/>
                  <a:gd name="connsiteX48" fmla="*/ 147518 w 834169"/>
                  <a:gd name="connsiteY48" fmla="*/ 874444 h 1031698"/>
                  <a:gd name="connsiteX49" fmla="*/ 188418 w 834169"/>
                  <a:gd name="connsiteY49" fmla="*/ 613466 h 1031698"/>
                  <a:gd name="connsiteX50" fmla="*/ 298385 w 834169"/>
                  <a:gd name="connsiteY50" fmla="*/ 568747 h 1031698"/>
                  <a:gd name="connsiteX51" fmla="*/ 300627 w 834169"/>
                  <a:gd name="connsiteY51" fmla="*/ 567626 h 1031698"/>
                  <a:gd name="connsiteX52" fmla="*/ 391082 w 834169"/>
                  <a:gd name="connsiteY52" fmla="*/ 783206 h 1031698"/>
                  <a:gd name="connsiteX53" fmla="*/ 391017 w 834169"/>
                  <a:gd name="connsiteY53" fmla="*/ 874444 h 1031698"/>
                  <a:gd name="connsiteX54" fmla="*/ 417085 w 834169"/>
                  <a:gd name="connsiteY54" fmla="*/ 574664 h 1031698"/>
                  <a:gd name="connsiteX55" fmla="*/ 313648 w 834169"/>
                  <a:gd name="connsiteY55" fmla="*/ 559792 h 1031698"/>
                  <a:gd name="connsiteX56" fmla="*/ 338881 w 834169"/>
                  <a:gd name="connsiteY56" fmla="*/ 508452 h 1031698"/>
                  <a:gd name="connsiteX57" fmla="*/ 338881 w 834169"/>
                  <a:gd name="connsiteY57" fmla="*/ 507148 h 1031698"/>
                  <a:gd name="connsiteX58" fmla="*/ 495353 w 834169"/>
                  <a:gd name="connsiteY58" fmla="*/ 507148 h 1031698"/>
                  <a:gd name="connsiteX59" fmla="*/ 495353 w 834169"/>
                  <a:gd name="connsiteY59" fmla="*/ 508452 h 1031698"/>
                  <a:gd name="connsiteX60" fmla="*/ 520782 w 834169"/>
                  <a:gd name="connsiteY60" fmla="*/ 559949 h 1031698"/>
                  <a:gd name="connsiteX61" fmla="*/ 417085 w 834169"/>
                  <a:gd name="connsiteY61" fmla="*/ 574664 h 1031698"/>
                  <a:gd name="connsiteX62" fmla="*/ 443152 w 834169"/>
                  <a:gd name="connsiteY62" fmla="*/ 874444 h 1031698"/>
                  <a:gd name="connsiteX63" fmla="*/ 443152 w 834169"/>
                  <a:gd name="connsiteY63" fmla="*/ 783206 h 1031698"/>
                  <a:gd name="connsiteX64" fmla="*/ 533582 w 834169"/>
                  <a:gd name="connsiteY64" fmla="*/ 567691 h 1031698"/>
                  <a:gd name="connsiteX65" fmla="*/ 535850 w 834169"/>
                  <a:gd name="connsiteY65" fmla="*/ 568825 h 1031698"/>
                  <a:gd name="connsiteX66" fmla="*/ 646638 w 834169"/>
                  <a:gd name="connsiteY66" fmla="*/ 613140 h 1031698"/>
                  <a:gd name="connsiteX67" fmla="*/ 686886 w 834169"/>
                  <a:gd name="connsiteY67" fmla="*/ 874444 h 1031698"/>
                  <a:gd name="connsiteX68" fmla="*/ 443152 w 834169"/>
                  <a:gd name="connsiteY68"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495288 w 834169"/>
                  <a:gd name="connsiteY29" fmla="*/ 82504 h 1031698"/>
                  <a:gd name="connsiteX30" fmla="*/ 209272 w 834169"/>
                  <a:gd name="connsiteY30" fmla="*/ 170613 h 1031698"/>
                  <a:gd name="connsiteX31" fmla="*/ 195587 w 834169"/>
                  <a:gd name="connsiteY31" fmla="*/ 170613 h 1031698"/>
                  <a:gd name="connsiteX32" fmla="*/ 169519 w 834169"/>
                  <a:gd name="connsiteY32" fmla="*/ 196681 h 1031698"/>
                  <a:gd name="connsiteX33" fmla="*/ 195587 w 834169"/>
                  <a:gd name="connsiteY33" fmla="*/ 222749 h 1031698"/>
                  <a:gd name="connsiteX34" fmla="*/ 208621 w 834169"/>
                  <a:gd name="connsiteY34" fmla="*/ 222749 h 1031698"/>
                  <a:gd name="connsiteX35" fmla="*/ 208621 w 834169"/>
                  <a:gd name="connsiteY35" fmla="*/ 313986 h 1031698"/>
                  <a:gd name="connsiteX36" fmla="*/ 286733 w 834169"/>
                  <a:gd name="connsiteY36" fmla="*/ 476454 h 1031698"/>
                  <a:gd name="connsiteX37" fmla="*/ 286733 w 834169"/>
                  <a:gd name="connsiteY37" fmla="*/ 508452 h 1031698"/>
                  <a:gd name="connsiteX38" fmla="*/ 278717 w 834169"/>
                  <a:gd name="connsiteY38" fmla="*/ 520482 h 1031698"/>
                  <a:gd name="connsiteX39" fmla="*/ 197907 w 834169"/>
                  <a:gd name="connsiteY39" fmla="*/ 552871 h 1031698"/>
                  <a:gd name="connsiteX40" fmla="*/ 260678 w 834169"/>
                  <a:gd name="connsiteY40" fmla="*/ 313986 h 1031698"/>
                  <a:gd name="connsiteX41" fmla="*/ 260678 w 834169"/>
                  <a:gd name="connsiteY41" fmla="*/ 222749 h 1031698"/>
                  <a:gd name="connsiteX42" fmla="*/ 573491 w 834169"/>
                  <a:gd name="connsiteY42" fmla="*/ 222749 h 1031698"/>
                  <a:gd name="connsiteX43" fmla="*/ 573491 w 834169"/>
                  <a:gd name="connsiteY43" fmla="*/ 313986 h 1031698"/>
                  <a:gd name="connsiteX44" fmla="*/ 417085 w 834169"/>
                  <a:gd name="connsiteY44" fmla="*/ 470393 h 1031698"/>
                  <a:gd name="connsiteX45" fmla="*/ 260678 w 834169"/>
                  <a:gd name="connsiteY45" fmla="*/ 313986 h 1031698"/>
                  <a:gd name="connsiteX46" fmla="*/ 391017 w 834169"/>
                  <a:gd name="connsiteY46" fmla="*/ 874444 h 1031698"/>
                  <a:gd name="connsiteX47" fmla="*/ 147518 w 834169"/>
                  <a:gd name="connsiteY47" fmla="*/ 874444 h 1031698"/>
                  <a:gd name="connsiteX48" fmla="*/ 188418 w 834169"/>
                  <a:gd name="connsiteY48" fmla="*/ 613466 h 1031698"/>
                  <a:gd name="connsiteX49" fmla="*/ 298385 w 834169"/>
                  <a:gd name="connsiteY49" fmla="*/ 568747 h 1031698"/>
                  <a:gd name="connsiteX50" fmla="*/ 300627 w 834169"/>
                  <a:gd name="connsiteY50" fmla="*/ 567626 h 1031698"/>
                  <a:gd name="connsiteX51" fmla="*/ 391082 w 834169"/>
                  <a:gd name="connsiteY51" fmla="*/ 783206 h 1031698"/>
                  <a:gd name="connsiteX52" fmla="*/ 391017 w 834169"/>
                  <a:gd name="connsiteY52" fmla="*/ 874444 h 1031698"/>
                  <a:gd name="connsiteX53" fmla="*/ 417085 w 834169"/>
                  <a:gd name="connsiteY53" fmla="*/ 574664 h 1031698"/>
                  <a:gd name="connsiteX54" fmla="*/ 313648 w 834169"/>
                  <a:gd name="connsiteY54" fmla="*/ 559792 h 1031698"/>
                  <a:gd name="connsiteX55" fmla="*/ 338881 w 834169"/>
                  <a:gd name="connsiteY55" fmla="*/ 508452 h 1031698"/>
                  <a:gd name="connsiteX56" fmla="*/ 338881 w 834169"/>
                  <a:gd name="connsiteY56" fmla="*/ 507148 h 1031698"/>
                  <a:gd name="connsiteX57" fmla="*/ 495353 w 834169"/>
                  <a:gd name="connsiteY57" fmla="*/ 507148 h 1031698"/>
                  <a:gd name="connsiteX58" fmla="*/ 495353 w 834169"/>
                  <a:gd name="connsiteY58" fmla="*/ 508452 h 1031698"/>
                  <a:gd name="connsiteX59" fmla="*/ 520782 w 834169"/>
                  <a:gd name="connsiteY59" fmla="*/ 559949 h 1031698"/>
                  <a:gd name="connsiteX60" fmla="*/ 417085 w 834169"/>
                  <a:gd name="connsiteY60" fmla="*/ 574664 h 1031698"/>
                  <a:gd name="connsiteX61" fmla="*/ 443152 w 834169"/>
                  <a:gd name="connsiteY61" fmla="*/ 874444 h 1031698"/>
                  <a:gd name="connsiteX62" fmla="*/ 443152 w 834169"/>
                  <a:gd name="connsiteY62" fmla="*/ 783206 h 1031698"/>
                  <a:gd name="connsiteX63" fmla="*/ 533582 w 834169"/>
                  <a:gd name="connsiteY63" fmla="*/ 567691 h 1031698"/>
                  <a:gd name="connsiteX64" fmla="*/ 535850 w 834169"/>
                  <a:gd name="connsiteY64" fmla="*/ 568825 h 1031698"/>
                  <a:gd name="connsiteX65" fmla="*/ 646638 w 834169"/>
                  <a:gd name="connsiteY65" fmla="*/ 613140 h 1031698"/>
                  <a:gd name="connsiteX66" fmla="*/ 686886 w 834169"/>
                  <a:gd name="connsiteY66" fmla="*/ 874444 h 1031698"/>
                  <a:gd name="connsiteX67" fmla="*/ 443152 w 834169"/>
                  <a:gd name="connsiteY67" fmla="*/ 874444 h 1031698"/>
                  <a:gd name="connsiteX0" fmla="*/ 197907 w 834169"/>
                  <a:gd name="connsiteY0" fmla="*/ 552871 h 1031698"/>
                  <a:gd name="connsiteX1" fmla="*/ 49151 w 834169"/>
                  <a:gd name="connsiteY1" fmla="*/ 632378 h 1031698"/>
                  <a:gd name="connsiteX2" fmla="*/ 0 w 834169"/>
                  <a:gd name="connsiteY2" fmla="*/ 731071 h 1031698"/>
                  <a:gd name="connsiteX3" fmla="*/ 0 w 834169"/>
                  <a:gd name="connsiteY3" fmla="*/ 960076 h 1031698"/>
                  <a:gd name="connsiteX4" fmla="*/ 11600 w 834169"/>
                  <a:gd name="connsiteY4" fmla="*/ 967818 h 1031698"/>
                  <a:gd name="connsiteX5" fmla="*/ 143373 w 834169"/>
                  <a:gd name="connsiteY5" fmla="*/ 1010439 h 1031698"/>
                  <a:gd name="connsiteX6" fmla="*/ 143373 w 834169"/>
                  <a:gd name="connsiteY6" fmla="*/ 926579 h 1031698"/>
                  <a:gd name="connsiteX7" fmla="*/ 391017 w 834169"/>
                  <a:gd name="connsiteY7" fmla="*/ 926579 h 1031698"/>
                  <a:gd name="connsiteX8" fmla="*/ 391017 w 834169"/>
                  <a:gd name="connsiteY8" fmla="*/ 1031463 h 1031698"/>
                  <a:gd name="connsiteX9" fmla="*/ 420695 w 834169"/>
                  <a:gd name="connsiteY9" fmla="*/ 1031698 h 1031698"/>
                  <a:gd name="connsiteX10" fmla="*/ 443152 w 834169"/>
                  <a:gd name="connsiteY10" fmla="*/ 1031528 h 1031698"/>
                  <a:gd name="connsiteX11" fmla="*/ 443152 w 834169"/>
                  <a:gd name="connsiteY11" fmla="*/ 926579 h 1031698"/>
                  <a:gd name="connsiteX12" fmla="*/ 690797 w 834169"/>
                  <a:gd name="connsiteY12" fmla="*/ 926579 h 1031698"/>
                  <a:gd name="connsiteX13" fmla="*/ 690797 w 834169"/>
                  <a:gd name="connsiteY13" fmla="*/ 1011378 h 1031698"/>
                  <a:gd name="connsiteX14" fmla="*/ 823742 w 834169"/>
                  <a:gd name="connsiteY14" fmla="*/ 966984 h 1031698"/>
                  <a:gd name="connsiteX15" fmla="*/ 834169 w 834169"/>
                  <a:gd name="connsiteY15" fmla="*/ 959164 h 1031698"/>
                  <a:gd name="connsiteX16" fmla="*/ 834169 w 834169"/>
                  <a:gd name="connsiteY16" fmla="*/ 730523 h 1031698"/>
                  <a:gd name="connsiteX17" fmla="*/ 785514 w 834169"/>
                  <a:gd name="connsiteY17" fmla="*/ 632691 h 1031698"/>
                  <a:gd name="connsiteX18" fmla="*/ 636849 w 834169"/>
                  <a:gd name="connsiteY18" fmla="*/ 553067 h 1031698"/>
                  <a:gd name="connsiteX19" fmla="*/ 555583 w 834169"/>
                  <a:gd name="connsiteY19" fmla="*/ 520482 h 1031698"/>
                  <a:gd name="connsiteX20" fmla="*/ 547424 w 834169"/>
                  <a:gd name="connsiteY20" fmla="*/ 508452 h 1031698"/>
                  <a:gd name="connsiteX21" fmla="*/ 547424 w 834169"/>
                  <a:gd name="connsiteY21" fmla="*/ 476545 h 1031698"/>
                  <a:gd name="connsiteX22" fmla="*/ 625627 w 834169"/>
                  <a:gd name="connsiteY22" fmla="*/ 313986 h 1031698"/>
                  <a:gd name="connsiteX23" fmla="*/ 625627 w 834169"/>
                  <a:gd name="connsiteY23" fmla="*/ 222749 h 1031698"/>
                  <a:gd name="connsiteX24" fmla="*/ 638661 w 834169"/>
                  <a:gd name="connsiteY24" fmla="*/ 222749 h 1031698"/>
                  <a:gd name="connsiteX25" fmla="*/ 664729 w 834169"/>
                  <a:gd name="connsiteY25" fmla="*/ 196681 h 1031698"/>
                  <a:gd name="connsiteX26" fmla="*/ 638661 w 834169"/>
                  <a:gd name="connsiteY26" fmla="*/ 170613 h 1031698"/>
                  <a:gd name="connsiteX27" fmla="*/ 625627 w 834169"/>
                  <a:gd name="connsiteY27" fmla="*/ 170613 h 1031698"/>
                  <a:gd name="connsiteX28" fmla="*/ 516142 w 834169"/>
                  <a:gd name="connsiteY28" fmla="*/ 0 h 1031698"/>
                  <a:gd name="connsiteX29" fmla="*/ 209272 w 834169"/>
                  <a:gd name="connsiteY29" fmla="*/ 170613 h 1031698"/>
                  <a:gd name="connsiteX30" fmla="*/ 195587 w 834169"/>
                  <a:gd name="connsiteY30" fmla="*/ 170613 h 1031698"/>
                  <a:gd name="connsiteX31" fmla="*/ 169519 w 834169"/>
                  <a:gd name="connsiteY31" fmla="*/ 196681 h 1031698"/>
                  <a:gd name="connsiteX32" fmla="*/ 195587 w 834169"/>
                  <a:gd name="connsiteY32" fmla="*/ 222749 h 1031698"/>
                  <a:gd name="connsiteX33" fmla="*/ 208621 w 834169"/>
                  <a:gd name="connsiteY33" fmla="*/ 222749 h 1031698"/>
                  <a:gd name="connsiteX34" fmla="*/ 208621 w 834169"/>
                  <a:gd name="connsiteY34" fmla="*/ 313986 h 1031698"/>
                  <a:gd name="connsiteX35" fmla="*/ 286733 w 834169"/>
                  <a:gd name="connsiteY35" fmla="*/ 476454 h 1031698"/>
                  <a:gd name="connsiteX36" fmla="*/ 286733 w 834169"/>
                  <a:gd name="connsiteY36" fmla="*/ 508452 h 1031698"/>
                  <a:gd name="connsiteX37" fmla="*/ 278717 w 834169"/>
                  <a:gd name="connsiteY37" fmla="*/ 520482 h 1031698"/>
                  <a:gd name="connsiteX38" fmla="*/ 197907 w 834169"/>
                  <a:gd name="connsiteY38" fmla="*/ 552871 h 1031698"/>
                  <a:gd name="connsiteX39" fmla="*/ 260678 w 834169"/>
                  <a:gd name="connsiteY39" fmla="*/ 313986 h 1031698"/>
                  <a:gd name="connsiteX40" fmla="*/ 260678 w 834169"/>
                  <a:gd name="connsiteY40" fmla="*/ 222749 h 1031698"/>
                  <a:gd name="connsiteX41" fmla="*/ 573491 w 834169"/>
                  <a:gd name="connsiteY41" fmla="*/ 222749 h 1031698"/>
                  <a:gd name="connsiteX42" fmla="*/ 573491 w 834169"/>
                  <a:gd name="connsiteY42" fmla="*/ 313986 h 1031698"/>
                  <a:gd name="connsiteX43" fmla="*/ 417085 w 834169"/>
                  <a:gd name="connsiteY43" fmla="*/ 470393 h 1031698"/>
                  <a:gd name="connsiteX44" fmla="*/ 260678 w 834169"/>
                  <a:gd name="connsiteY44" fmla="*/ 313986 h 1031698"/>
                  <a:gd name="connsiteX45" fmla="*/ 391017 w 834169"/>
                  <a:gd name="connsiteY45" fmla="*/ 874444 h 1031698"/>
                  <a:gd name="connsiteX46" fmla="*/ 147518 w 834169"/>
                  <a:gd name="connsiteY46" fmla="*/ 874444 h 1031698"/>
                  <a:gd name="connsiteX47" fmla="*/ 188418 w 834169"/>
                  <a:gd name="connsiteY47" fmla="*/ 613466 h 1031698"/>
                  <a:gd name="connsiteX48" fmla="*/ 298385 w 834169"/>
                  <a:gd name="connsiteY48" fmla="*/ 568747 h 1031698"/>
                  <a:gd name="connsiteX49" fmla="*/ 300627 w 834169"/>
                  <a:gd name="connsiteY49" fmla="*/ 567626 h 1031698"/>
                  <a:gd name="connsiteX50" fmla="*/ 391082 w 834169"/>
                  <a:gd name="connsiteY50" fmla="*/ 783206 h 1031698"/>
                  <a:gd name="connsiteX51" fmla="*/ 391017 w 834169"/>
                  <a:gd name="connsiteY51" fmla="*/ 874444 h 1031698"/>
                  <a:gd name="connsiteX52" fmla="*/ 417085 w 834169"/>
                  <a:gd name="connsiteY52" fmla="*/ 574664 h 1031698"/>
                  <a:gd name="connsiteX53" fmla="*/ 313648 w 834169"/>
                  <a:gd name="connsiteY53" fmla="*/ 559792 h 1031698"/>
                  <a:gd name="connsiteX54" fmla="*/ 338881 w 834169"/>
                  <a:gd name="connsiteY54" fmla="*/ 508452 h 1031698"/>
                  <a:gd name="connsiteX55" fmla="*/ 338881 w 834169"/>
                  <a:gd name="connsiteY55" fmla="*/ 507148 h 1031698"/>
                  <a:gd name="connsiteX56" fmla="*/ 495353 w 834169"/>
                  <a:gd name="connsiteY56" fmla="*/ 507148 h 1031698"/>
                  <a:gd name="connsiteX57" fmla="*/ 495353 w 834169"/>
                  <a:gd name="connsiteY57" fmla="*/ 508452 h 1031698"/>
                  <a:gd name="connsiteX58" fmla="*/ 520782 w 834169"/>
                  <a:gd name="connsiteY58" fmla="*/ 559949 h 1031698"/>
                  <a:gd name="connsiteX59" fmla="*/ 417085 w 834169"/>
                  <a:gd name="connsiteY59" fmla="*/ 574664 h 1031698"/>
                  <a:gd name="connsiteX60" fmla="*/ 443152 w 834169"/>
                  <a:gd name="connsiteY60" fmla="*/ 874444 h 1031698"/>
                  <a:gd name="connsiteX61" fmla="*/ 443152 w 834169"/>
                  <a:gd name="connsiteY61" fmla="*/ 783206 h 1031698"/>
                  <a:gd name="connsiteX62" fmla="*/ 533582 w 834169"/>
                  <a:gd name="connsiteY62" fmla="*/ 567691 h 1031698"/>
                  <a:gd name="connsiteX63" fmla="*/ 535850 w 834169"/>
                  <a:gd name="connsiteY63" fmla="*/ 568825 h 1031698"/>
                  <a:gd name="connsiteX64" fmla="*/ 646638 w 834169"/>
                  <a:gd name="connsiteY64" fmla="*/ 613140 h 1031698"/>
                  <a:gd name="connsiteX65" fmla="*/ 686886 w 834169"/>
                  <a:gd name="connsiteY65" fmla="*/ 874444 h 1031698"/>
                  <a:gd name="connsiteX66" fmla="*/ 443152 w 834169"/>
                  <a:gd name="connsiteY66" fmla="*/ 874444 h 1031698"/>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38661 w 834169"/>
                  <a:gd name="connsiteY24" fmla="*/ 52136 h 861085"/>
                  <a:gd name="connsiteX25" fmla="*/ 664729 w 834169"/>
                  <a:gd name="connsiteY25" fmla="*/ 26068 h 861085"/>
                  <a:gd name="connsiteX26" fmla="*/ 638661 w 834169"/>
                  <a:gd name="connsiteY26" fmla="*/ 0 h 861085"/>
                  <a:gd name="connsiteX27" fmla="*/ 625627 w 834169"/>
                  <a:gd name="connsiteY27" fmla="*/ 0 h 861085"/>
                  <a:gd name="connsiteX28" fmla="*/ 209272 w 834169"/>
                  <a:gd name="connsiteY28" fmla="*/ 0 h 861085"/>
                  <a:gd name="connsiteX29" fmla="*/ 195587 w 834169"/>
                  <a:gd name="connsiteY29" fmla="*/ 0 h 861085"/>
                  <a:gd name="connsiteX30" fmla="*/ 169519 w 834169"/>
                  <a:gd name="connsiteY30" fmla="*/ 26068 h 861085"/>
                  <a:gd name="connsiteX31" fmla="*/ 195587 w 834169"/>
                  <a:gd name="connsiteY31" fmla="*/ 52136 h 861085"/>
                  <a:gd name="connsiteX32" fmla="*/ 208621 w 834169"/>
                  <a:gd name="connsiteY32" fmla="*/ 52136 h 861085"/>
                  <a:gd name="connsiteX33" fmla="*/ 208621 w 834169"/>
                  <a:gd name="connsiteY33" fmla="*/ 143373 h 861085"/>
                  <a:gd name="connsiteX34" fmla="*/ 286733 w 834169"/>
                  <a:gd name="connsiteY34" fmla="*/ 305841 h 861085"/>
                  <a:gd name="connsiteX35" fmla="*/ 286733 w 834169"/>
                  <a:gd name="connsiteY35" fmla="*/ 337839 h 861085"/>
                  <a:gd name="connsiteX36" fmla="*/ 278717 w 834169"/>
                  <a:gd name="connsiteY36" fmla="*/ 349869 h 861085"/>
                  <a:gd name="connsiteX37" fmla="*/ 197907 w 834169"/>
                  <a:gd name="connsiteY37" fmla="*/ 382258 h 861085"/>
                  <a:gd name="connsiteX38" fmla="*/ 260678 w 834169"/>
                  <a:gd name="connsiteY38" fmla="*/ 143373 h 861085"/>
                  <a:gd name="connsiteX39" fmla="*/ 260678 w 834169"/>
                  <a:gd name="connsiteY39" fmla="*/ 52136 h 861085"/>
                  <a:gd name="connsiteX40" fmla="*/ 573491 w 834169"/>
                  <a:gd name="connsiteY40" fmla="*/ 52136 h 861085"/>
                  <a:gd name="connsiteX41" fmla="*/ 573491 w 834169"/>
                  <a:gd name="connsiteY41" fmla="*/ 143373 h 861085"/>
                  <a:gd name="connsiteX42" fmla="*/ 417085 w 834169"/>
                  <a:gd name="connsiteY42" fmla="*/ 299780 h 861085"/>
                  <a:gd name="connsiteX43" fmla="*/ 260678 w 834169"/>
                  <a:gd name="connsiteY43" fmla="*/ 143373 h 861085"/>
                  <a:gd name="connsiteX44" fmla="*/ 391017 w 834169"/>
                  <a:gd name="connsiteY44" fmla="*/ 703831 h 861085"/>
                  <a:gd name="connsiteX45" fmla="*/ 147518 w 834169"/>
                  <a:gd name="connsiteY45" fmla="*/ 703831 h 861085"/>
                  <a:gd name="connsiteX46" fmla="*/ 188418 w 834169"/>
                  <a:gd name="connsiteY46" fmla="*/ 442853 h 861085"/>
                  <a:gd name="connsiteX47" fmla="*/ 298385 w 834169"/>
                  <a:gd name="connsiteY47" fmla="*/ 398134 h 861085"/>
                  <a:gd name="connsiteX48" fmla="*/ 300627 w 834169"/>
                  <a:gd name="connsiteY48" fmla="*/ 397013 h 861085"/>
                  <a:gd name="connsiteX49" fmla="*/ 391082 w 834169"/>
                  <a:gd name="connsiteY49" fmla="*/ 612593 h 861085"/>
                  <a:gd name="connsiteX50" fmla="*/ 391017 w 834169"/>
                  <a:gd name="connsiteY50" fmla="*/ 703831 h 861085"/>
                  <a:gd name="connsiteX51" fmla="*/ 417085 w 834169"/>
                  <a:gd name="connsiteY51" fmla="*/ 404051 h 861085"/>
                  <a:gd name="connsiteX52" fmla="*/ 313648 w 834169"/>
                  <a:gd name="connsiteY52" fmla="*/ 389179 h 861085"/>
                  <a:gd name="connsiteX53" fmla="*/ 338881 w 834169"/>
                  <a:gd name="connsiteY53" fmla="*/ 337839 h 861085"/>
                  <a:gd name="connsiteX54" fmla="*/ 338881 w 834169"/>
                  <a:gd name="connsiteY54" fmla="*/ 336535 h 861085"/>
                  <a:gd name="connsiteX55" fmla="*/ 495353 w 834169"/>
                  <a:gd name="connsiteY55" fmla="*/ 336535 h 861085"/>
                  <a:gd name="connsiteX56" fmla="*/ 495353 w 834169"/>
                  <a:gd name="connsiteY56" fmla="*/ 337839 h 861085"/>
                  <a:gd name="connsiteX57" fmla="*/ 520782 w 834169"/>
                  <a:gd name="connsiteY57" fmla="*/ 389336 h 861085"/>
                  <a:gd name="connsiteX58" fmla="*/ 417085 w 834169"/>
                  <a:gd name="connsiteY58" fmla="*/ 404051 h 861085"/>
                  <a:gd name="connsiteX59" fmla="*/ 443152 w 834169"/>
                  <a:gd name="connsiteY59" fmla="*/ 703831 h 861085"/>
                  <a:gd name="connsiteX60" fmla="*/ 443152 w 834169"/>
                  <a:gd name="connsiteY60" fmla="*/ 612593 h 861085"/>
                  <a:gd name="connsiteX61" fmla="*/ 533582 w 834169"/>
                  <a:gd name="connsiteY61" fmla="*/ 397078 h 861085"/>
                  <a:gd name="connsiteX62" fmla="*/ 535850 w 834169"/>
                  <a:gd name="connsiteY62" fmla="*/ 398212 h 861085"/>
                  <a:gd name="connsiteX63" fmla="*/ 646638 w 834169"/>
                  <a:gd name="connsiteY63" fmla="*/ 442527 h 861085"/>
                  <a:gd name="connsiteX64" fmla="*/ 686886 w 834169"/>
                  <a:gd name="connsiteY64" fmla="*/ 703831 h 861085"/>
                  <a:gd name="connsiteX65" fmla="*/ 443152 w 834169"/>
                  <a:gd name="connsiteY65"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38661 w 834169"/>
                  <a:gd name="connsiteY24" fmla="*/ 52136 h 861085"/>
                  <a:gd name="connsiteX25" fmla="*/ 638661 w 834169"/>
                  <a:gd name="connsiteY25" fmla="*/ 0 h 861085"/>
                  <a:gd name="connsiteX26" fmla="*/ 625627 w 834169"/>
                  <a:gd name="connsiteY26" fmla="*/ 0 h 861085"/>
                  <a:gd name="connsiteX27" fmla="*/ 209272 w 834169"/>
                  <a:gd name="connsiteY27" fmla="*/ 0 h 861085"/>
                  <a:gd name="connsiteX28" fmla="*/ 195587 w 834169"/>
                  <a:gd name="connsiteY28" fmla="*/ 0 h 861085"/>
                  <a:gd name="connsiteX29" fmla="*/ 169519 w 834169"/>
                  <a:gd name="connsiteY29" fmla="*/ 26068 h 861085"/>
                  <a:gd name="connsiteX30" fmla="*/ 195587 w 834169"/>
                  <a:gd name="connsiteY30" fmla="*/ 52136 h 861085"/>
                  <a:gd name="connsiteX31" fmla="*/ 208621 w 834169"/>
                  <a:gd name="connsiteY31" fmla="*/ 52136 h 861085"/>
                  <a:gd name="connsiteX32" fmla="*/ 208621 w 834169"/>
                  <a:gd name="connsiteY32" fmla="*/ 143373 h 861085"/>
                  <a:gd name="connsiteX33" fmla="*/ 286733 w 834169"/>
                  <a:gd name="connsiteY33" fmla="*/ 305841 h 861085"/>
                  <a:gd name="connsiteX34" fmla="*/ 286733 w 834169"/>
                  <a:gd name="connsiteY34" fmla="*/ 337839 h 861085"/>
                  <a:gd name="connsiteX35" fmla="*/ 278717 w 834169"/>
                  <a:gd name="connsiteY35" fmla="*/ 349869 h 861085"/>
                  <a:gd name="connsiteX36" fmla="*/ 197907 w 834169"/>
                  <a:gd name="connsiteY36" fmla="*/ 382258 h 861085"/>
                  <a:gd name="connsiteX37" fmla="*/ 260678 w 834169"/>
                  <a:gd name="connsiteY37" fmla="*/ 143373 h 861085"/>
                  <a:gd name="connsiteX38" fmla="*/ 260678 w 834169"/>
                  <a:gd name="connsiteY38" fmla="*/ 52136 h 861085"/>
                  <a:gd name="connsiteX39" fmla="*/ 573491 w 834169"/>
                  <a:gd name="connsiteY39" fmla="*/ 52136 h 861085"/>
                  <a:gd name="connsiteX40" fmla="*/ 573491 w 834169"/>
                  <a:gd name="connsiteY40" fmla="*/ 143373 h 861085"/>
                  <a:gd name="connsiteX41" fmla="*/ 417085 w 834169"/>
                  <a:gd name="connsiteY41" fmla="*/ 299780 h 861085"/>
                  <a:gd name="connsiteX42" fmla="*/ 260678 w 834169"/>
                  <a:gd name="connsiteY42" fmla="*/ 143373 h 861085"/>
                  <a:gd name="connsiteX43" fmla="*/ 391017 w 834169"/>
                  <a:gd name="connsiteY43" fmla="*/ 703831 h 861085"/>
                  <a:gd name="connsiteX44" fmla="*/ 147518 w 834169"/>
                  <a:gd name="connsiteY44" fmla="*/ 703831 h 861085"/>
                  <a:gd name="connsiteX45" fmla="*/ 188418 w 834169"/>
                  <a:gd name="connsiteY45" fmla="*/ 442853 h 861085"/>
                  <a:gd name="connsiteX46" fmla="*/ 298385 w 834169"/>
                  <a:gd name="connsiteY46" fmla="*/ 398134 h 861085"/>
                  <a:gd name="connsiteX47" fmla="*/ 300627 w 834169"/>
                  <a:gd name="connsiteY47" fmla="*/ 397013 h 861085"/>
                  <a:gd name="connsiteX48" fmla="*/ 391082 w 834169"/>
                  <a:gd name="connsiteY48" fmla="*/ 612593 h 861085"/>
                  <a:gd name="connsiteX49" fmla="*/ 391017 w 834169"/>
                  <a:gd name="connsiteY49" fmla="*/ 703831 h 861085"/>
                  <a:gd name="connsiteX50" fmla="*/ 417085 w 834169"/>
                  <a:gd name="connsiteY50" fmla="*/ 404051 h 861085"/>
                  <a:gd name="connsiteX51" fmla="*/ 313648 w 834169"/>
                  <a:gd name="connsiteY51" fmla="*/ 389179 h 861085"/>
                  <a:gd name="connsiteX52" fmla="*/ 338881 w 834169"/>
                  <a:gd name="connsiteY52" fmla="*/ 337839 h 861085"/>
                  <a:gd name="connsiteX53" fmla="*/ 338881 w 834169"/>
                  <a:gd name="connsiteY53" fmla="*/ 336535 h 861085"/>
                  <a:gd name="connsiteX54" fmla="*/ 495353 w 834169"/>
                  <a:gd name="connsiteY54" fmla="*/ 336535 h 861085"/>
                  <a:gd name="connsiteX55" fmla="*/ 495353 w 834169"/>
                  <a:gd name="connsiteY55" fmla="*/ 337839 h 861085"/>
                  <a:gd name="connsiteX56" fmla="*/ 520782 w 834169"/>
                  <a:gd name="connsiteY56" fmla="*/ 389336 h 861085"/>
                  <a:gd name="connsiteX57" fmla="*/ 417085 w 834169"/>
                  <a:gd name="connsiteY57" fmla="*/ 404051 h 861085"/>
                  <a:gd name="connsiteX58" fmla="*/ 443152 w 834169"/>
                  <a:gd name="connsiteY58" fmla="*/ 703831 h 861085"/>
                  <a:gd name="connsiteX59" fmla="*/ 443152 w 834169"/>
                  <a:gd name="connsiteY59" fmla="*/ 612593 h 861085"/>
                  <a:gd name="connsiteX60" fmla="*/ 533582 w 834169"/>
                  <a:gd name="connsiteY60" fmla="*/ 397078 h 861085"/>
                  <a:gd name="connsiteX61" fmla="*/ 535850 w 834169"/>
                  <a:gd name="connsiteY61" fmla="*/ 398212 h 861085"/>
                  <a:gd name="connsiteX62" fmla="*/ 646638 w 834169"/>
                  <a:gd name="connsiteY62" fmla="*/ 442527 h 861085"/>
                  <a:gd name="connsiteX63" fmla="*/ 686886 w 834169"/>
                  <a:gd name="connsiteY63" fmla="*/ 703831 h 861085"/>
                  <a:gd name="connsiteX64" fmla="*/ 443152 w 834169"/>
                  <a:gd name="connsiteY64"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38661 w 834169"/>
                  <a:gd name="connsiteY24" fmla="*/ 52136 h 861085"/>
                  <a:gd name="connsiteX25" fmla="*/ 638661 w 834169"/>
                  <a:gd name="connsiteY25" fmla="*/ 0 h 861085"/>
                  <a:gd name="connsiteX26" fmla="*/ 625627 w 834169"/>
                  <a:gd name="connsiteY26" fmla="*/ 0 h 861085"/>
                  <a:gd name="connsiteX27" fmla="*/ 209272 w 834169"/>
                  <a:gd name="connsiteY27" fmla="*/ 0 h 861085"/>
                  <a:gd name="connsiteX28" fmla="*/ 195587 w 834169"/>
                  <a:gd name="connsiteY28" fmla="*/ 0 h 861085"/>
                  <a:gd name="connsiteX29" fmla="*/ 195587 w 834169"/>
                  <a:gd name="connsiteY29" fmla="*/ 52136 h 861085"/>
                  <a:gd name="connsiteX30" fmla="*/ 208621 w 834169"/>
                  <a:gd name="connsiteY30" fmla="*/ 52136 h 861085"/>
                  <a:gd name="connsiteX31" fmla="*/ 208621 w 834169"/>
                  <a:gd name="connsiteY31" fmla="*/ 143373 h 861085"/>
                  <a:gd name="connsiteX32" fmla="*/ 286733 w 834169"/>
                  <a:gd name="connsiteY32" fmla="*/ 305841 h 861085"/>
                  <a:gd name="connsiteX33" fmla="*/ 286733 w 834169"/>
                  <a:gd name="connsiteY33" fmla="*/ 337839 h 861085"/>
                  <a:gd name="connsiteX34" fmla="*/ 278717 w 834169"/>
                  <a:gd name="connsiteY34" fmla="*/ 349869 h 861085"/>
                  <a:gd name="connsiteX35" fmla="*/ 197907 w 834169"/>
                  <a:gd name="connsiteY35" fmla="*/ 382258 h 861085"/>
                  <a:gd name="connsiteX36" fmla="*/ 260678 w 834169"/>
                  <a:gd name="connsiteY36" fmla="*/ 143373 h 861085"/>
                  <a:gd name="connsiteX37" fmla="*/ 260678 w 834169"/>
                  <a:gd name="connsiteY37" fmla="*/ 52136 h 861085"/>
                  <a:gd name="connsiteX38" fmla="*/ 573491 w 834169"/>
                  <a:gd name="connsiteY38" fmla="*/ 52136 h 861085"/>
                  <a:gd name="connsiteX39" fmla="*/ 573491 w 834169"/>
                  <a:gd name="connsiteY39" fmla="*/ 143373 h 861085"/>
                  <a:gd name="connsiteX40" fmla="*/ 417085 w 834169"/>
                  <a:gd name="connsiteY40" fmla="*/ 299780 h 861085"/>
                  <a:gd name="connsiteX41" fmla="*/ 260678 w 834169"/>
                  <a:gd name="connsiteY41" fmla="*/ 143373 h 861085"/>
                  <a:gd name="connsiteX42" fmla="*/ 391017 w 834169"/>
                  <a:gd name="connsiteY42" fmla="*/ 703831 h 861085"/>
                  <a:gd name="connsiteX43" fmla="*/ 147518 w 834169"/>
                  <a:gd name="connsiteY43" fmla="*/ 703831 h 861085"/>
                  <a:gd name="connsiteX44" fmla="*/ 188418 w 834169"/>
                  <a:gd name="connsiteY44" fmla="*/ 442853 h 861085"/>
                  <a:gd name="connsiteX45" fmla="*/ 298385 w 834169"/>
                  <a:gd name="connsiteY45" fmla="*/ 398134 h 861085"/>
                  <a:gd name="connsiteX46" fmla="*/ 300627 w 834169"/>
                  <a:gd name="connsiteY46" fmla="*/ 397013 h 861085"/>
                  <a:gd name="connsiteX47" fmla="*/ 391082 w 834169"/>
                  <a:gd name="connsiteY47" fmla="*/ 612593 h 861085"/>
                  <a:gd name="connsiteX48" fmla="*/ 391017 w 834169"/>
                  <a:gd name="connsiteY48" fmla="*/ 703831 h 861085"/>
                  <a:gd name="connsiteX49" fmla="*/ 417085 w 834169"/>
                  <a:gd name="connsiteY49" fmla="*/ 404051 h 861085"/>
                  <a:gd name="connsiteX50" fmla="*/ 313648 w 834169"/>
                  <a:gd name="connsiteY50" fmla="*/ 389179 h 861085"/>
                  <a:gd name="connsiteX51" fmla="*/ 338881 w 834169"/>
                  <a:gd name="connsiteY51" fmla="*/ 337839 h 861085"/>
                  <a:gd name="connsiteX52" fmla="*/ 338881 w 834169"/>
                  <a:gd name="connsiteY52" fmla="*/ 336535 h 861085"/>
                  <a:gd name="connsiteX53" fmla="*/ 495353 w 834169"/>
                  <a:gd name="connsiteY53" fmla="*/ 336535 h 861085"/>
                  <a:gd name="connsiteX54" fmla="*/ 495353 w 834169"/>
                  <a:gd name="connsiteY54" fmla="*/ 337839 h 861085"/>
                  <a:gd name="connsiteX55" fmla="*/ 520782 w 834169"/>
                  <a:gd name="connsiteY55" fmla="*/ 389336 h 861085"/>
                  <a:gd name="connsiteX56" fmla="*/ 417085 w 834169"/>
                  <a:gd name="connsiteY56" fmla="*/ 404051 h 861085"/>
                  <a:gd name="connsiteX57" fmla="*/ 443152 w 834169"/>
                  <a:gd name="connsiteY57" fmla="*/ 703831 h 861085"/>
                  <a:gd name="connsiteX58" fmla="*/ 443152 w 834169"/>
                  <a:gd name="connsiteY58" fmla="*/ 612593 h 861085"/>
                  <a:gd name="connsiteX59" fmla="*/ 533582 w 834169"/>
                  <a:gd name="connsiteY59" fmla="*/ 397078 h 861085"/>
                  <a:gd name="connsiteX60" fmla="*/ 535850 w 834169"/>
                  <a:gd name="connsiteY60" fmla="*/ 398212 h 861085"/>
                  <a:gd name="connsiteX61" fmla="*/ 646638 w 834169"/>
                  <a:gd name="connsiteY61" fmla="*/ 442527 h 861085"/>
                  <a:gd name="connsiteX62" fmla="*/ 686886 w 834169"/>
                  <a:gd name="connsiteY62" fmla="*/ 703831 h 861085"/>
                  <a:gd name="connsiteX63" fmla="*/ 443152 w 834169"/>
                  <a:gd name="connsiteY63"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38661 w 834169"/>
                  <a:gd name="connsiteY24" fmla="*/ 52136 h 861085"/>
                  <a:gd name="connsiteX25" fmla="*/ 638661 w 834169"/>
                  <a:gd name="connsiteY25" fmla="*/ 0 h 861085"/>
                  <a:gd name="connsiteX26" fmla="*/ 625627 w 834169"/>
                  <a:gd name="connsiteY26" fmla="*/ 0 h 861085"/>
                  <a:gd name="connsiteX27" fmla="*/ 209272 w 834169"/>
                  <a:gd name="connsiteY27" fmla="*/ 0 h 861085"/>
                  <a:gd name="connsiteX28" fmla="*/ 195587 w 834169"/>
                  <a:gd name="connsiteY28" fmla="*/ 0 h 861085"/>
                  <a:gd name="connsiteX29" fmla="*/ 208621 w 834169"/>
                  <a:gd name="connsiteY29" fmla="*/ 52136 h 861085"/>
                  <a:gd name="connsiteX30" fmla="*/ 208621 w 834169"/>
                  <a:gd name="connsiteY30" fmla="*/ 143373 h 861085"/>
                  <a:gd name="connsiteX31" fmla="*/ 286733 w 834169"/>
                  <a:gd name="connsiteY31" fmla="*/ 305841 h 861085"/>
                  <a:gd name="connsiteX32" fmla="*/ 286733 w 834169"/>
                  <a:gd name="connsiteY32" fmla="*/ 337839 h 861085"/>
                  <a:gd name="connsiteX33" fmla="*/ 278717 w 834169"/>
                  <a:gd name="connsiteY33" fmla="*/ 349869 h 861085"/>
                  <a:gd name="connsiteX34" fmla="*/ 197907 w 834169"/>
                  <a:gd name="connsiteY34" fmla="*/ 382258 h 861085"/>
                  <a:gd name="connsiteX35" fmla="*/ 260678 w 834169"/>
                  <a:gd name="connsiteY35" fmla="*/ 143373 h 861085"/>
                  <a:gd name="connsiteX36" fmla="*/ 260678 w 834169"/>
                  <a:gd name="connsiteY36" fmla="*/ 52136 h 861085"/>
                  <a:gd name="connsiteX37" fmla="*/ 573491 w 834169"/>
                  <a:gd name="connsiteY37" fmla="*/ 52136 h 861085"/>
                  <a:gd name="connsiteX38" fmla="*/ 573491 w 834169"/>
                  <a:gd name="connsiteY38" fmla="*/ 143373 h 861085"/>
                  <a:gd name="connsiteX39" fmla="*/ 417085 w 834169"/>
                  <a:gd name="connsiteY39" fmla="*/ 299780 h 861085"/>
                  <a:gd name="connsiteX40" fmla="*/ 260678 w 834169"/>
                  <a:gd name="connsiteY40" fmla="*/ 143373 h 861085"/>
                  <a:gd name="connsiteX41" fmla="*/ 391017 w 834169"/>
                  <a:gd name="connsiteY41" fmla="*/ 703831 h 861085"/>
                  <a:gd name="connsiteX42" fmla="*/ 147518 w 834169"/>
                  <a:gd name="connsiteY42" fmla="*/ 703831 h 861085"/>
                  <a:gd name="connsiteX43" fmla="*/ 188418 w 834169"/>
                  <a:gd name="connsiteY43" fmla="*/ 442853 h 861085"/>
                  <a:gd name="connsiteX44" fmla="*/ 298385 w 834169"/>
                  <a:gd name="connsiteY44" fmla="*/ 398134 h 861085"/>
                  <a:gd name="connsiteX45" fmla="*/ 300627 w 834169"/>
                  <a:gd name="connsiteY45" fmla="*/ 397013 h 861085"/>
                  <a:gd name="connsiteX46" fmla="*/ 391082 w 834169"/>
                  <a:gd name="connsiteY46" fmla="*/ 612593 h 861085"/>
                  <a:gd name="connsiteX47" fmla="*/ 391017 w 834169"/>
                  <a:gd name="connsiteY47" fmla="*/ 703831 h 861085"/>
                  <a:gd name="connsiteX48" fmla="*/ 417085 w 834169"/>
                  <a:gd name="connsiteY48" fmla="*/ 404051 h 861085"/>
                  <a:gd name="connsiteX49" fmla="*/ 313648 w 834169"/>
                  <a:gd name="connsiteY49" fmla="*/ 389179 h 861085"/>
                  <a:gd name="connsiteX50" fmla="*/ 338881 w 834169"/>
                  <a:gd name="connsiteY50" fmla="*/ 337839 h 861085"/>
                  <a:gd name="connsiteX51" fmla="*/ 338881 w 834169"/>
                  <a:gd name="connsiteY51" fmla="*/ 336535 h 861085"/>
                  <a:gd name="connsiteX52" fmla="*/ 495353 w 834169"/>
                  <a:gd name="connsiteY52" fmla="*/ 336535 h 861085"/>
                  <a:gd name="connsiteX53" fmla="*/ 495353 w 834169"/>
                  <a:gd name="connsiteY53" fmla="*/ 337839 h 861085"/>
                  <a:gd name="connsiteX54" fmla="*/ 520782 w 834169"/>
                  <a:gd name="connsiteY54" fmla="*/ 389336 h 861085"/>
                  <a:gd name="connsiteX55" fmla="*/ 417085 w 834169"/>
                  <a:gd name="connsiteY55" fmla="*/ 404051 h 861085"/>
                  <a:gd name="connsiteX56" fmla="*/ 443152 w 834169"/>
                  <a:gd name="connsiteY56" fmla="*/ 703831 h 861085"/>
                  <a:gd name="connsiteX57" fmla="*/ 443152 w 834169"/>
                  <a:gd name="connsiteY57" fmla="*/ 612593 h 861085"/>
                  <a:gd name="connsiteX58" fmla="*/ 533582 w 834169"/>
                  <a:gd name="connsiteY58" fmla="*/ 397078 h 861085"/>
                  <a:gd name="connsiteX59" fmla="*/ 535850 w 834169"/>
                  <a:gd name="connsiteY59" fmla="*/ 398212 h 861085"/>
                  <a:gd name="connsiteX60" fmla="*/ 646638 w 834169"/>
                  <a:gd name="connsiteY60" fmla="*/ 442527 h 861085"/>
                  <a:gd name="connsiteX61" fmla="*/ 686886 w 834169"/>
                  <a:gd name="connsiteY61" fmla="*/ 703831 h 861085"/>
                  <a:gd name="connsiteX62" fmla="*/ 443152 w 834169"/>
                  <a:gd name="connsiteY62"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38661 w 834169"/>
                  <a:gd name="connsiteY24" fmla="*/ 0 h 861085"/>
                  <a:gd name="connsiteX25" fmla="*/ 625627 w 834169"/>
                  <a:gd name="connsiteY25" fmla="*/ 0 h 861085"/>
                  <a:gd name="connsiteX26" fmla="*/ 209272 w 834169"/>
                  <a:gd name="connsiteY26" fmla="*/ 0 h 861085"/>
                  <a:gd name="connsiteX27" fmla="*/ 195587 w 834169"/>
                  <a:gd name="connsiteY27" fmla="*/ 0 h 861085"/>
                  <a:gd name="connsiteX28" fmla="*/ 208621 w 834169"/>
                  <a:gd name="connsiteY28" fmla="*/ 52136 h 861085"/>
                  <a:gd name="connsiteX29" fmla="*/ 208621 w 834169"/>
                  <a:gd name="connsiteY29" fmla="*/ 143373 h 861085"/>
                  <a:gd name="connsiteX30" fmla="*/ 286733 w 834169"/>
                  <a:gd name="connsiteY30" fmla="*/ 305841 h 861085"/>
                  <a:gd name="connsiteX31" fmla="*/ 286733 w 834169"/>
                  <a:gd name="connsiteY31" fmla="*/ 337839 h 861085"/>
                  <a:gd name="connsiteX32" fmla="*/ 278717 w 834169"/>
                  <a:gd name="connsiteY32" fmla="*/ 349869 h 861085"/>
                  <a:gd name="connsiteX33" fmla="*/ 197907 w 834169"/>
                  <a:gd name="connsiteY33" fmla="*/ 382258 h 861085"/>
                  <a:gd name="connsiteX34" fmla="*/ 260678 w 834169"/>
                  <a:gd name="connsiteY34" fmla="*/ 143373 h 861085"/>
                  <a:gd name="connsiteX35" fmla="*/ 260678 w 834169"/>
                  <a:gd name="connsiteY35" fmla="*/ 52136 h 861085"/>
                  <a:gd name="connsiteX36" fmla="*/ 573491 w 834169"/>
                  <a:gd name="connsiteY36" fmla="*/ 52136 h 861085"/>
                  <a:gd name="connsiteX37" fmla="*/ 573491 w 834169"/>
                  <a:gd name="connsiteY37" fmla="*/ 143373 h 861085"/>
                  <a:gd name="connsiteX38" fmla="*/ 417085 w 834169"/>
                  <a:gd name="connsiteY38" fmla="*/ 299780 h 861085"/>
                  <a:gd name="connsiteX39" fmla="*/ 260678 w 834169"/>
                  <a:gd name="connsiteY39" fmla="*/ 143373 h 861085"/>
                  <a:gd name="connsiteX40" fmla="*/ 391017 w 834169"/>
                  <a:gd name="connsiteY40" fmla="*/ 703831 h 861085"/>
                  <a:gd name="connsiteX41" fmla="*/ 147518 w 834169"/>
                  <a:gd name="connsiteY41" fmla="*/ 703831 h 861085"/>
                  <a:gd name="connsiteX42" fmla="*/ 188418 w 834169"/>
                  <a:gd name="connsiteY42" fmla="*/ 442853 h 861085"/>
                  <a:gd name="connsiteX43" fmla="*/ 298385 w 834169"/>
                  <a:gd name="connsiteY43" fmla="*/ 398134 h 861085"/>
                  <a:gd name="connsiteX44" fmla="*/ 300627 w 834169"/>
                  <a:gd name="connsiteY44" fmla="*/ 397013 h 861085"/>
                  <a:gd name="connsiteX45" fmla="*/ 391082 w 834169"/>
                  <a:gd name="connsiteY45" fmla="*/ 612593 h 861085"/>
                  <a:gd name="connsiteX46" fmla="*/ 391017 w 834169"/>
                  <a:gd name="connsiteY46" fmla="*/ 703831 h 861085"/>
                  <a:gd name="connsiteX47" fmla="*/ 417085 w 834169"/>
                  <a:gd name="connsiteY47" fmla="*/ 404051 h 861085"/>
                  <a:gd name="connsiteX48" fmla="*/ 313648 w 834169"/>
                  <a:gd name="connsiteY48" fmla="*/ 389179 h 861085"/>
                  <a:gd name="connsiteX49" fmla="*/ 338881 w 834169"/>
                  <a:gd name="connsiteY49" fmla="*/ 337839 h 861085"/>
                  <a:gd name="connsiteX50" fmla="*/ 338881 w 834169"/>
                  <a:gd name="connsiteY50" fmla="*/ 336535 h 861085"/>
                  <a:gd name="connsiteX51" fmla="*/ 495353 w 834169"/>
                  <a:gd name="connsiteY51" fmla="*/ 336535 h 861085"/>
                  <a:gd name="connsiteX52" fmla="*/ 495353 w 834169"/>
                  <a:gd name="connsiteY52" fmla="*/ 337839 h 861085"/>
                  <a:gd name="connsiteX53" fmla="*/ 520782 w 834169"/>
                  <a:gd name="connsiteY53" fmla="*/ 389336 h 861085"/>
                  <a:gd name="connsiteX54" fmla="*/ 417085 w 834169"/>
                  <a:gd name="connsiteY54" fmla="*/ 404051 h 861085"/>
                  <a:gd name="connsiteX55" fmla="*/ 443152 w 834169"/>
                  <a:gd name="connsiteY55" fmla="*/ 703831 h 861085"/>
                  <a:gd name="connsiteX56" fmla="*/ 443152 w 834169"/>
                  <a:gd name="connsiteY56" fmla="*/ 612593 h 861085"/>
                  <a:gd name="connsiteX57" fmla="*/ 533582 w 834169"/>
                  <a:gd name="connsiteY57" fmla="*/ 397078 h 861085"/>
                  <a:gd name="connsiteX58" fmla="*/ 535850 w 834169"/>
                  <a:gd name="connsiteY58" fmla="*/ 398212 h 861085"/>
                  <a:gd name="connsiteX59" fmla="*/ 646638 w 834169"/>
                  <a:gd name="connsiteY59" fmla="*/ 442527 h 861085"/>
                  <a:gd name="connsiteX60" fmla="*/ 686886 w 834169"/>
                  <a:gd name="connsiteY60" fmla="*/ 703831 h 861085"/>
                  <a:gd name="connsiteX61" fmla="*/ 443152 w 834169"/>
                  <a:gd name="connsiteY61"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25627 w 834169"/>
                  <a:gd name="connsiteY24" fmla="*/ 0 h 861085"/>
                  <a:gd name="connsiteX25" fmla="*/ 209272 w 834169"/>
                  <a:gd name="connsiteY25" fmla="*/ 0 h 861085"/>
                  <a:gd name="connsiteX26" fmla="*/ 195587 w 834169"/>
                  <a:gd name="connsiteY26" fmla="*/ 0 h 861085"/>
                  <a:gd name="connsiteX27" fmla="*/ 208621 w 834169"/>
                  <a:gd name="connsiteY27" fmla="*/ 52136 h 861085"/>
                  <a:gd name="connsiteX28" fmla="*/ 208621 w 834169"/>
                  <a:gd name="connsiteY28" fmla="*/ 143373 h 861085"/>
                  <a:gd name="connsiteX29" fmla="*/ 286733 w 834169"/>
                  <a:gd name="connsiteY29" fmla="*/ 305841 h 861085"/>
                  <a:gd name="connsiteX30" fmla="*/ 286733 w 834169"/>
                  <a:gd name="connsiteY30" fmla="*/ 337839 h 861085"/>
                  <a:gd name="connsiteX31" fmla="*/ 278717 w 834169"/>
                  <a:gd name="connsiteY31" fmla="*/ 349869 h 861085"/>
                  <a:gd name="connsiteX32" fmla="*/ 197907 w 834169"/>
                  <a:gd name="connsiteY32" fmla="*/ 382258 h 861085"/>
                  <a:gd name="connsiteX33" fmla="*/ 260678 w 834169"/>
                  <a:gd name="connsiteY33" fmla="*/ 143373 h 861085"/>
                  <a:gd name="connsiteX34" fmla="*/ 260678 w 834169"/>
                  <a:gd name="connsiteY34" fmla="*/ 52136 h 861085"/>
                  <a:gd name="connsiteX35" fmla="*/ 573491 w 834169"/>
                  <a:gd name="connsiteY35" fmla="*/ 52136 h 861085"/>
                  <a:gd name="connsiteX36" fmla="*/ 573491 w 834169"/>
                  <a:gd name="connsiteY36" fmla="*/ 143373 h 861085"/>
                  <a:gd name="connsiteX37" fmla="*/ 417085 w 834169"/>
                  <a:gd name="connsiteY37" fmla="*/ 299780 h 861085"/>
                  <a:gd name="connsiteX38" fmla="*/ 260678 w 834169"/>
                  <a:gd name="connsiteY38" fmla="*/ 143373 h 861085"/>
                  <a:gd name="connsiteX39" fmla="*/ 391017 w 834169"/>
                  <a:gd name="connsiteY39" fmla="*/ 703831 h 861085"/>
                  <a:gd name="connsiteX40" fmla="*/ 147518 w 834169"/>
                  <a:gd name="connsiteY40" fmla="*/ 703831 h 861085"/>
                  <a:gd name="connsiteX41" fmla="*/ 188418 w 834169"/>
                  <a:gd name="connsiteY41" fmla="*/ 442853 h 861085"/>
                  <a:gd name="connsiteX42" fmla="*/ 298385 w 834169"/>
                  <a:gd name="connsiteY42" fmla="*/ 398134 h 861085"/>
                  <a:gd name="connsiteX43" fmla="*/ 300627 w 834169"/>
                  <a:gd name="connsiteY43" fmla="*/ 397013 h 861085"/>
                  <a:gd name="connsiteX44" fmla="*/ 391082 w 834169"/>
                  <a:gd name="connsiteY44" fmla="*/ 612593 h 861085"/>
                  <a:gd name="connsiteX45" fmla="*/ 391017 w 834169"/>
                  <a:gd name="connsiteY45" fmla="*/ 703831 h 861085"/>
                  <a:gd name="connsiteX46" fmla="*/ 417085 w 834169"/>
                  <a:gd name="connsiteY46" fmla="*/ 404051 h 861085"/>
                  <a:gd name="connsiteX47" fmla="*/ 313648 w 834169"/>
                  <a:gd name="connsiteY47" fmla="*/ 389179 h 861085"/>
                  <a:gd name="connsiteX48" fmla="*/ 338881 w 834169"/>
                  <a:gd name="connsiteY48" fmla="*/ 337839 h 861085"/>
                  <a:gd name="connsiteX49" fmla="*/ 338881 w 834169"/>
                  <a:gd name="connsiteY49" fmla="*/ 336535 h 861085"/>
                  <a:gd name="connsiteX50" fmla="*/ 495353 w 834169"/>
                  <a:gd name="connsiteY50" fmla="*/ 336535 h 861085"/>
                  <a:gd name="connsiteX51" fmla="*/ 495353 w 834169"/>
                  <a:gd name="connsiteY51" fmla="*/ 337839 h 861085"/>
                  <a:gd name="connsiteX52" fmla="*/ 520782 w 834169"/>
                  <a:gd name="connsiteY52" fmla="*/ 389336 h 861085"/>
                  <a:gd name="connsiteX53" fmla="*/ 417085 w 834169"/>
                  <a:gd name="connsiteY53" fmla="*/ 404051 h 861085"/>
                  <a:gd name="connsiteX54" fmla="*/ 443152 w 834169"/>
                  <a:gd name="connsiteY54" fmla="*/ 703831 h 861085"/>
                  <a:gd name="connsiteX55" fmla="*/ 443152 w 834169"/>
                  <a:gd name="connsiteY55" fmla="*/ 612593 h 861085"/>
                  <a:gd name="connsiteX56" fmla="*/ 533582 w 834169"/>
                  <a:gd name="connsiteY56" fmla="*/ 397078 h 861085"/>
                  <a:gd name="connsiteX57" fmla="*/ 535850 w 834169"/>
                  <a:gd name="connsiteY57" fmla="*/ 398212 h 861085"/>
                  <a:gd name="connsiteX58" fmla="*/ 646638 w 834169"/>
                  <a:gd name="connsiteY58" fmla="*/ 442527 h 861085"/>
                  <a:gd name="connsiteX59" fmla="*/ 686886 w 834169"/>
                  <a:gd name="connsiteY59" fmla="*/ 703831 h 861085"/>
                  <a:gd name="connsiteX60" fmla="*/ 443152 w 834169"/>
                  <a:gd name="connsiteY60" fmla="*/ 703831 h 861085"/>
                  <a:gd name="connsiteX0" fmla="*/ 197907 w 834169"/>
                  <a:gd name="connsiteY0" fmla="*/ 382258 h 861085"/>
                  <a:gd name="connsiteX1" fmla="*/ 49151 w 834169"/>
                  <a:gd name="connsiteY1" fmla="*/ 461765 h 861085"/>
                  <a:gd name="connsiteX2" fmla="*/ 0 w 834169"/>
                  <a:gd name="connsiteY2" fmla="*/ 560458 h 861085"/>
                  <a:gd name="connsiteX3" fmla="*/ 0 w 834169"/>
                  <a:gd name="connsiteY3" fmla="*/ 789463 h 861085"/>
                  <a:gd name="connsiteX4" fmla="*/ 11600 w 834169"/>
                  <a:gd name="connsiteY4" fmla="*/ 797205 h 861085"/>
                  <a:gd name="connsiteX5" fmla="*/ 143373 w 834169"/>
                  <a:gd name="connsiteY5" fmla="*/ 839826 h 861085"/>
                  <a:gd name="connsiteX6" fmla="*/ 143373 w 834169"/>
                  <a:gd name="connsiteY6" fmla="*/ 755966 h 861085"/>
                  <a:gd name="connsiteX7" fmla="*/ 391017 w 834169"/>
                  <a:gd name="connsiteY7" fmla="*/ 755966 h 861085"/>
                  <a:gd name="connsiteX8" fmla="*/ 391017 w 834169"/>
                  <a:gd name="connsiteY8" fmla="*/ 860850 h 861085"/>
                  <a:gd name="connsiteX9" fmla="*/ 420695 w 834169"/>
                  <a:gd name="connsiteY9" fmla="*/ 861085 h 861085"/>
                  <a:gd name="connsiteX10" fmla="*/ 443152 w 834169"/>
                  <a:gd name="connsiteY10" fmla="*/ 860915 h 861085"/>
                  <a:gd name="connsiteX11" fmla="*/ 443152 w 834169"/>
                  <a:gd name="connsiteY11" fmla="*/ 755966 h 861085"/>
                  <a:gd name="connsiteX12" fmla="*/ 690797 w 834169"/>
                  <a:gd name="connsiteY12" fmla="*/ 755966 h 861085"/>
                  <a:gd name="connsiteX13" fmla="*/ 690797 w 834169"/>
                  <a:gd name="connsiteY13" fmla="*/ 840765 h 861085"/>
                  <a:gd name="connsiteX14" fmla="*/ 823742 w 834169"/>
                  <a:gd name="connsiteY14" fmla="*/ 796371 h 861085"/>
                  <a:gd name="connsiteX15" fmla="*/ 834169 w 834169"/>
                  <a:gd name="connsiteY15" fmla="*/ 788551 h 861085"/>
                  <a:gd name="connsiteX16" fmla="*/ 834169 w 834169"/>
                  <a:gd name="connsiteY16" fmla="*/ 559910 h 861085"/>
                  <a:gd name="connsiteX17" fmla="*/ 785514 w 834169"/>
                  <a:gd name="connsiteY17" fmla="*/ 462078 h 861085"/>
                  <a:gd name="connsiteX18" fmla="*/ 636849 w 834169"/>
                  <a:gd name="connsiteY18" fmla="*/ 382454 h 861085"/>
                  <a:gd name="connsiteX19" fmla="*/ 555583 w 834169"/>
                  <a:gd name="connsiteY19" fmla="*/ 349869 h 861085"/>
                  <a:gd name="connsiteX20" fmla="*/ 547424 w 834169"/>
                  <a:gd name="connsiteY20" fmla="*/ 337839 h 861085"/>
                  <a:gd name="connsiteX21" fmla="*/ 547424 w 834169"/>
                  <a:gd name="connsiteY21" fmla="*/ 305932 h 861085"/>
                  <a:gd name="connsiteX22" fmla="*/ 625627 w 834169"/>
                  <a:gd name="connsiteY22" fmla="*/ 143373 h 861085"/>
                  <a:gd name="connsiteX23" fmla="*/ 625627 w 834169"/>
                  <a:gd name="connsiteY23" fmla="*/ 52136 h 861085"/>
                  <a:gd name="connsiteX24" fmla="*/ 625627 w 834169"/>
                  <a:gd name="connsiteY24" fmla="*/ 0 h 861085"/>
                  <a:gd name="connsiteX25" fmla="*/ 209272 w 834169"/>
                  <a:gd name="connsiteY25" fmla="*/ 0 h 861085"/>
                  <a:gd name="connsiteX26" fmla="*/ 208621 w 834169"/>
                  <a:gd name="connsiteY26" fmla="*/ 52136 h 861085"/>
                  <a:gd name="connsiteX27" fmla="*/ 208621 w 834169"/>
                  <a:gd name="connsiteY27" fmla="*/ 143373 h 861085"/>
                  <a:gd name="connsiteX28" fmla="*/ 286733 w 834169"/>
                  <a:gd name="connsiteY28" fmla="*/ 305841 h 861085"/>
                  <a:gd name="connsiteX29" fmla="*/ 286733 w 834169"/>
                  <a:gd name="connsiteY29" fmla="*/ 337839 h 861085"/>
                  <a:gd name="connsiteX30" fmla="*/ 278717 w 834169"/>
                  <a:gd name="connsiteY30" fmla="*/ 349869 h 861085"/>
                  <a:gd name="connsiteX31" fmla="*/ 197907 w 834169"/>
                  <a:gd name="connsiteY31" fmla="*/ 382258 h 861085"/>
                  <a:gd name="connsiteX32" fmla="*/ 260678 w 834169"/>
                  <a:gd name="connsiteY32" fmla="*/ 143373 h 861085"/>
                  <a:gd name="connsiteX33" fmla="*/ 260678 w 834169"/>
                  <a:gd name="connsiteY33" fmla="*/ 52136 h 861085"/>
                  <a:gd name="connsiteX34" fmla="*/ 573491 w 834169"/>
                  <a:gd name="connsiteY34" fmla="*/ 52136 h 861085"/>
                  <a:gd name="connsiteX35" fmla="*/ 573491 w 834169"/>
                  <a:gd name="connsiteY35" fmla="*/ 143373 h 861085"/>
                  <a:gd name="connsiteX36" fmla="*/ 417085 w 834169"/>
                  <a:gd name="connsiteY36" fmla="*/ 299780 h 861085"/>
                  <a:gd name="connsiteX37" fmla="*/ 260678 w 834169"/>
                  <a:gd name="connsiteY37" fmla="*/ 143373 h 861085"/>
                  <a:gd name="connsiteX38" fmla="*/ 391017 w 834169"/>
                  <a:gd name="connsiteY38" fmla="*/ 703831 h 861085"/>
                  <a:gd name="connsiteX39" fmla="*/ 147518 w 834169"/>
                  <a:gd name="connsiteY39" fmla="*/ 703831 h 861085"/>
                  <a:gd name="connsiteX40" fmla="*/ 188418 w 834169"/>
                  <a:gd name="connsiteY40" fmla="*/ 442853 h 861085"/>
                  <a:gd name="connsiteX41" fmla="*/ 298385 w 834169"/>
                  <a:gd name="connsiteY41" fmla="*/ 398134 h 861085"/>
                  <a:gd name="connsiteX42" fmla="*/ 300627 w 834169"/>
                  <a:gd name="connsiteY42" fmla="*/ 397013 h 861085"/>
                  <a:gd name="connsiteX43" fmla="*/ 391082 w 834169"/>
                  <a:gd name="connsiteY43" fmla="*/ 612593 h 861085"/>
                  <a:gd name="connsiteX44" fmla="*/ 391017 w 834169"/>
                  <a:gd name="connsiteY44" fmla="*/ 703831 h 861085"/>
                  <a:gd name="connsiteX45" fmla="*/ 417085 w 834169"/>
                  <a:gd name="connsiteY45" fmla="*/ 404051 h 861085"/>
                  <a:gd name="connsiteX46" fmla="*/ 313648 w 834169"/>
                  <a:gd name="connsiteY46" fmla="*/ 389179 h 861085"/>
                  <a:gd name="connsiteX47" fmla="*/ 338881 w 834169"/>
                  <a:gd name="connsiteY47" fmla="*/ 337839 h 861085"/>
                  <a:gd name="connsiteX48" fmla="*/ 338881 w 834169"/>
                  <a:gd name="connsiteY48" fmla="*/ 336535 h 861085"/>
                  <a:gd name="connsiteX49" fmla="*/ 495353 w 834169"/>
                  <a:gd name="connsiteY49" fmla="*/ 336535 h 861085"/>
                  <a:gd name="connsiteX50" fmla="*/ 495353 w 834169"/>
                  <a:gd name="connsiteY50" fmla="*/ 337839 h 861085"/>
                  <a:gd name="connsiteX51" fmla="*/ 520782 w 834169"/>
                  <a:gd name="connsiteY51" fmla="*/ 389336 h 861085"/>
                  <a:gd name="connsiteX52" fmla="*/ 417085 w 834169"/>
                  <a:gd name="connsiteY52" fmla="*/ 404051 h 861085"/>
                  <a:gd name="connsiteX53" fmla="*/ 443152 w 834169"/>
                  <a:gd name="connsiteY53" fmla="*/ 703831 h 861085"/>
                  <a:gd name="connsiteX54" fmla="*/ 443152 w 834169"/>
                  <a:gd name="connsiteY54" fmla="*/ 612593 h 861085"/>
                  <a:gd name="connsiteX55" fmla="*/ 533582 w 834169"/>
                  <a:gd name="connsiteY55" fmla="*/ 397078 h 861085"/>
                  <a:gd name="connsiteX56" fmla="*/ 535850 w 834169"/>
                  <a:gd name="connsiteY56" fmla="*/ 398212 h 861085"/>
                  <a:gd name="connsiteX57" fmla="*/ 646638 w 834169"/>
                  <a:gd name="connsiteY57" fmla="*/ 442527 h 861085"/>
                  <a:gd name="connsiteX58" fmla="*/ 686886 w 834169"/>
                  <a:gd name="connsiteY58" fmla="*/ 703831 h 861085"/>
                  <a:gd name="connsiteX59" fmla="*/ 443152 w 834169"/>
                  <a:gd name="connsiteY59" fmla="*/ 703831 h 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4169" h="861085">
                    <a:moveTo>
                      <a:pt x="197907" y="382258"/>
                    </a:moveTo>
                    <a:cubicBezTo>
                      <a:pt x="144264" y="400348"/>
                      <a:pt x="93995" y="427215"/>
                      <a:pt x="49151" y="461765"/>
                    </a:cubicBezTo>
                    <a:cubicBezTo>
                      <a:pt x="18698" y="485548"/>
                      <a:pt x="632" y="521824"/>
                      <a:pt x="0" y="560458"/>
                    </a:cubicBezTo>
                    <a:lnTo>
                      <a:pt x="0" y="789463"/>
                    </a:lnTo>
                    <a:lnTo>
                      <a:pt x="11600" y="797205"/>
                    </a:lnTo>
                    <a:cubicBezTo>
                      <a:pt x="38685" y="815257"/>
                      <a:pt x="85489" y="829438"/>
                      <a:pt x="143373" y="839826"/>
                    </a:cubicBezTo>
                    <a:lnTo>
                      <a:pt x="143373" y="755966"/>
                    </a:lnTo>
                    <a:lnTo>
                      <a:pt x="391017" y="755966"/>
                    </a:lnTo>
                    <a:lnTo>
                      <a:pt x="391017" y="860850"/>
                    </a:lnTo>
                    <a:lnTo>
                      <a:pt x="420695" y="861085"/>
                    </a:lnTo>
                    <a:lnTo>
                      <a:pt x="443152" y="860915"/>
                    </a:lnTo>
                    <a:lnTo>
                      <a:pt x="443152" y="755966"/>
                    </a:lnTo>
                    <a:lnTo>
                      <a:pt x="690797" y="755966"/>
                    </a:lnTo>
                    <a:lnTo>
                      <a:pt x="690797" y="840765"/>
                    </a:lnTo>
                    <a:cubicBezTo>
                      <a:pt x="750883" y="830129"/>
                      <a:pt x="798404" y="815336"/>
                      <a:pt x="823742" y="796371"/>
                    </a:cubicBezTo>
                    <a:lnTo>
                      <a:pt x="834169" y="788551"/>
                    </a:lnTo>
                    <a:lnTo>
                      <a:pt x="834169" y="559910"/>
                    </a:lnTo>
                    <a:cubicBezTo>
                      <a:pt x="833476" y="521645"/>
                      <a:pt x="815610" y="485720"/>
                      <a:pt x="785514" y="462078"/>
                    </a:cubicBezTo>
                    <a:cubicBezTo>
                      <a:pt x="740698" y="427506"/>
                      <a:pt x="690463" y="400600"/>
                      <a:pt x="636849" y="382454"/>
                    </a:cubicBezTo>
                    <a:lnTo>
                      <a:pt x="555583" y="349869"/>
                    </a:lnTo>
                    <a:cubicBezTo>
                      <a:pt x="550672" y="347889"/>
                      <a:pt x="547447" y="343135"/>
                      <a:pt x="547424" y="337839"/>
                    </a:cubicBezTo>
                    <a:lnTo>
                      <a:pt x="547424" y="305932"/>
                    </a:lnTo>
                    <a:cubicBezTo>
                      <a:pt x="596839" y="266444"/>
                      <a:pt x="625615" y="206628"/>
                      <a:pt x="625627" y="143373"/>
                    </a:cubicBezTo>
                    <a:lnTo>
                      <a:pt x="625627" y="52136"/>
                    </a:lnTo>
                    <a:lnTo>
                      <a:pt x="625627" y="0"/>
                    </a:lnTo>
                    <a:lnTo>
                      <a:pt x="209272" y="0"/>
                    </a:lnTo>
                    <a:lnTo>
                      <a:pt x="208621" y="52136"/>
                    </a:lnTo>
                    <a:lnTo>
                      <a:pt x="208621" y="143373"/>
                    </a:lnTo>
                    <a:cubicBezTo>
                      <a:pt x="208639" y="206580"/>
                      <a:pt x="237377" y="266354"/>
                      <a:pt x="286733" y="305841"/>
                    </a:cubicBezTo>
                    <a:lnTo>
                      <a:pt x="286733" y="337839"/>
                    </a:lnTo>
                    <a:cubicBezTo>
                      <a:pt x="286755" y="343106"/>
                      <a:pt x="283585" y="347861"/>
                      <a:pt x="278717" y="349869"/>
                    </a:cubicBezTo>
                    <a:lnTo>
                      <a:pt x="197907" y="382258"/>
                    </a:lnTo>
                    <a:close/>
                    <a:moveTo>
                      <a:pt x="260678" y="143373"/>
                    </a:moveTo>
                    <a:lnTo>
                      <a:pt x="260678" y="52136"/>
                    </a:lnTo>
                    <a:lnTo>
                      <a:pt x="573491" y="52136"/>
                    </a:lnTo>
                    <a:lnTo>
                      <a:pt x="573491" y="143373"/>
                    </a:lnTo>
                    <a:cubicBezTo>
                      <a:pt x="573491" y="229754"/>
                      <a:pt x="503466" y="299780"/>
                      <a:pt x="417085" y="299780"/>
                    </a:cubicBezTo>
                    <a:cubicBezTo>
                      <a:pt x="330704" y="299780"/>
                      <a:pt x="260678" y="229754"/>
                      <a:pt x="260678" y="143373"/>
                    </a:cubicBezTo>
                    <a:close/>
                    <a:moveTo>
                      <a:pt x="391017" y="703831"/>
                    </a:moveTo>
                    <a:lnTo>
                      <a:pt x="147518" y="703831"/>
                    </a:lnTo>
                    <a:lnTo>
                      <a:pt x="188418" y="442853"/>
                    </a:lnTo>
                    <a:lnTo>
                      <a:pt x="298385" y="398134"/>
                    </a:lnTo>
                    <a:cubicBezTo>
                      <a:pt x="299167" y="397808"/>
                      <a:pt x="299858" y="397365"/>
                      <a:pt x="300627" y="397013"/>
                    </a:cubicBezTo>
                    <a:lnTo>
                      <a:pt x="391082" y="612593"/>
                    </a:lnTo>
                    <a:cubicBezTo>
                      <a:pt x="391060" y="643006"/>
                      <a:pt x="391039" y="673418"/>
                      <a:pt x="391017" y="703831"/>
                    </a:cubicBezTo>
                    <a:close/>
                    <a:moveTo>
                      <a:pt x="417085" y="404051"/>
                    </a:moveTo>
                    <a:cubicBezTo>
                      <a:pt x="382050" y="404396"/>
                      <a:pt x="347167" y="399381"/>
                      <a:pt x="313648" y="389179"/>
                    </a:cubicBezTo>
                    <a:cubicBezTo>
                      <a:pt x="329559" y="376900"/>
                      <a:pt x="338880" y="357938"/>
                      <a:pt x="338881" y="337839"/>
                    </a:cubicBezTo>
                    <a:lnTo>
                      <a:pt x="338881" y="336535"/>
                    </a:lnTo>
                    <a:cubicBezTo>
                      <a:pt x="389027" y="357025"/>
                      <a:pt x="445208" y="357025"/>
                      <a:pt x="495353" y="336535"/>
                    </a:cubicBezTo>
                    <a:lnTo>
                      <a:pt x="495353" y="337839"/>
                    </a:lnTo>
                    <a:cubicBezTo>
                      <a:pt x="495332" y="358031"/>
                      <a:pt x="504738" y="377076"/>
                      <a:pt x="520782" y="389336"/>
                    </a:cubicBezTo>
                    <a:cubicBezTo>
                      <a:pt x="487160" y="399462"/>
                      <a:pt x="452197" y="404424"/>
                      <a:pt x="417085" y="404051"/>
                    </a:cubicBezTo>
                    <a:close/>
                    <a:moveTo>
                      <a:pt x="443152" y="703831"/>
                    </a:moveTo>
                    <a:lnTo>
                      <a:pt x="443152" y="612593"/>
                    </a:lnTo>
                    <a:lnTo>
                      <a:pt x="533582" y="397078"/>
                    </a:lnTo>
                    <a:cubicBezTo>
                      <a:pt x="534351" y="397430"/>
                      <a:pt x="535054" y="397886"/>
                      <a:pt x="535850" y="398212"/>
                    </a:cubicBezTo>
                    <a:lnTo>
                      <a:pt x="646638" y="442527"/>
                    </a:lnTo>
                    <a:lnTo>
                      <a:pt x="686886" y="703831"/>
                    </a:lnTo>
                    <a:lnTo>
                      <a:pt x="443152" y="703831"/>
                    </a:lnTo>
                    <a:close/>
                  </a:path>
                </a:pathLst>
              </a:custGeom>
              <a:solidFill>
                <a:srgbClr val="000000"/>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 name="Kuva 62" descr="Rakennus työntekijä nainen tasaisella täytöllä">
                <a:extLst>
                  <a:ext uri="{FF2B5EF4-FFF2-40B4-BE49-F238E27FC236}">
                    <a16:creationId xmlns:a16="http://schemas.microsoft.com/office/drawing/2014/main" id="{A2F7A7C0-F0AB-F4AA-DA0C-E9CC7F463DCB}"/>
                  </a:ext>
                </a:extLst>
              </p:cNvPr>
              <p:cNvSpPr/>
              <p:nvPr/>
            </p:nvSpPr>
            <p:spPr>
              <a:xfrm>
                <a:off x="9086335" y="1375106"/>
                <a:ext cx="485177" cy="275502"/>
              </a:xfrm>
              <a:custGeom>
                <a:avLst/>
                <a:gdLst>
                  <a:gd name="connsiteX0" fmla="*/ 791584 w 791583"/>
                  <a:gd name="connsiteY0" fmla="*/ 759500 h 1052086"/>
                  <a:gd name="connsiteX1" fmla="*/ 744267 w 791583"/>
                  <a:gd name="connsiteY1" fmla="*/ 664724 h 1052086"/>
                  <a:gd name="connsiteX2" fmla="*/ 647796 w 791583"/>
                  <a:gd name="connsiteY2" fmla="*/ 604909 h 1052086"/>
                  <a:gd name="connsiteX3" fmla="*/ 579950 w 791583"/>
                  <a:gd name="connsiteY3" fmla="*/ 576472 h 1052086"/>
                  <a:gd name="connsiteX4" fmla="*/ 600161 w 791583"/>
                  <a:gd name="connsiteY4" fmla="*/ 274435 h 1052086"/>
                  <a:gd name="connsiteX5" fmla="*/ 600161 w 791583"/>
                  <a:gd name="connsiteY5" fmla="*/ 266011 h 1052086"/>
                  <a:gd name="connsiteX6" fmla="*/ 612928 w 791583"/>
                  <a:gd name="connsiteY6" fmla="*/ 266011 h 1052086"/>
                  <a:gd name="connsiteX7" fmla="*/ 638463 w 791583"/>
                  <a:gd name="connsiteY7" fmla="*/ 240677 h 1052086"/>
                  <a:gd name="connsiteX8" fmla="*/ 612928 w 791583"/>
                  <a:gd name="connsiteY8" fmla="*/ 215342 h 1052086"/>
                  <a:gd name="connsiteX9" fmla="*/ 600161 w 791583"/>
                  <a:gd name="connsiteY9" fmla="*/ 215342 h 1052086"/>
                  <a:gd name="connsiteX10" fmla="*/ 492914 w 791583"/>
                  <a:gd name="connsiteY10" fmla="*/ 49529 h 1052086"/>
                  <a:gd name="connsiteX11" fmla="*/ 472486 w 791583"/>
                  <a:gd name="connsiteY11" fmla="*/ 129712 h 1052086"/>
                  <a:gd name="connsiteX12" fmla="*/ 459719 w 791583"/>
                  <a:gd name="connsiteY12" fmla="*/ 139339 h 1052086"/>
                  <a:gd name="connsiteX13" fmla="*/ 456654 w 791583"/>
                  <a:gd name="connsiteY13" fmla="*/ 139339 h 1052086"/>
                  <a:gd name="connsiteX14" fmla="*/ 446771 w 791583"/>
                  <a:gd name="connsiteY14" fmla="*/ 124348 h 1052086"/>
                  <a:gd name="connsiteX15" fmla="*/ 446772 w 791583"/>
                  <a:gd name="connsiteY15" fmla="*/ 124341 h 1052086"/>
                  <a:gd name="connsiteX16" fmla="*/ 446951 w 791583"/>
                  <a:gd name="connsiteY16" fmla="*/ 123632 h 1052086"/>
                  <a:gd name="connsiteX17" fmla="*/ 471209 w 791583"/>
                  <a:gd name="connsiteY17" fmla="*/ 28755 h 1052086"/>
                  <a:gd name="connsiteX18" fmla="*/ 434171 w 791583"/>
                  <a:gd name="connsiteY18" fmla="*/ 0 h 1052086"/>
                  <a:gd name="connsiteX19" fmla="*/ 357566 w 791583"/>
                  <a:gd name="connsiteY19" fmla="*/ 0 h 1052086"/>
                  <a:gd name="connsiteX20" fmla="*/ 320540 w 791583"/>
                  <a:gd name="connsiteY20" fmla="*/ 28755 h 1052086"/>
                  <a:gd name="connsiteX21" fmla="*/ 344799 w 791583"/>
                  <a:gd name="connsiteY21" fmla="*/ 123632 h 1052086"/>
                  <a:gd name="connsiteX22" fmla="*/ 335861 w 791583"/>
                  <a:gd name="connsiteY22" fmla="*/ 139175 h 1052086"/>
                  <a:gd name="connsiteX23" fmla="*/ 335095 w 791583"/>
                  <a:gd name="connsiteY23" fmla="*/ 139339 h 1052086"/>
                  <a:gd name="connsiteX24" fmla="*/ 332031 w 791583"/>
                  <a:gd name="connsiteY24" fmla="*/ 139339 h 1052086"/>
                  <a:gd name="connsiteX25" fmla="*/ 319264 w 791583"/>
                  <a:gd name="connsiteY25" fmla="*/ 129712 h 1052086"/>
                  <a:gd name="connsiteX26" fmla="*/ 299474 w 791583"/>
                  <a:gd name="connsiteY26" fmla="*/ 49529 h 1052086"/>
                  <a:gd name="connsiteX27" fmla="*/ 192227 w 791583"/>
                  <a:gd name="connsiteY27" fmla="*/ 215342 h 1052086"/>
                  <a:gd name="connsiteX28" fmla="*/ 178821 w 791583"/>
                  <a:gd name="connsiteY28" fmla="*/ 215342 h 1052086"/>
                  <a:gd name="connsiteX29" fmla="*/ 153286 w 791583"/>
                  <a:gd name="connsiteY29" fmla="*/ 240677 h 1052086"/>
                  <a:gd name="connsiteX30" fmla="*/ 178821 w 791583"/>
                  <a:gd name="connsiteY30" fmla="*/ 266011 h 1052086"/>
                  <a:gd name="connsiteX31" fmla="*/ 191589 w 791583"/>
                  <a:gd name="connsiteY31" fmla="*/ 266011 h 1052086"/>
                  <a:gd name="connsiteX32" fmla="*/ 191589 w 791583"/>
                  <a:gd name="connsiteY32" fmla="*/ 274460 h 1052086"/>
                  <a:gd name="connsiteX33" fmla="*/ 211889 w 791583"/>
                  <a:gd name="connsiteY33" fmla="*/ 576598 h 1052086"/>
                  <a:gd name="connsiteX34" fmla="*/ 180775 w 791583"/>
                  <a:gd name="connsiteY34" fmla="*/ 589265 h 1052086"/>
                  <a:gd name="connsiteX35" fmla="*/ 150056 w 791583"/>
                  <a:gd name="connsiteY35" fmla="*/ 602186 h 1052086"/>
                  <a:gd name="connsiteX36" fmla="*/ 47393 w 791583"/>
                  <a:gd name="connsiteY36" fmla="*/ 664737 h 1052086"/>
                  <a:gd name="connsiteX37" fmla="*/ 0 w 791583"/>
                  <a:gd name="connsiteY37" fmla="*/ 760032 h 1052086"/>
                  <a:gd name="connsiteX38" fmla="*/ 102 w 791583"/>
                  <a:gd name="connsiteY38" fmla="*/ 982595 h 1052086"/>
                  <a:gd name="connsiteX39" fmla="*/ 11465 w 791583"/>
                  <a:gd name="connsiteY39" fmla="*/ 990106 h 1052086"/>
                  <a:gd name="connsiteX40" fmla="*/ 127649 w 791583"/>
                  <a:gd name="connsiteY40" fmla="*/ 1029565 h 1052086"/>
                  <a:gd name="connsiteX41" fmla="*/ 127649 w 791583"/>
                  <a:gd name="connsiteY41" fmla="*/ 950040 h 1052086"/>
                  <a:gd name="connsiteX42" fmla="*/ 370231 w 791583"/>
                  <a:gd name="connsiteY42" fmla="*/ 950040 h 1052086"/>
                  <a:gd name="connsiteX43" fmla="*/ 370231 w 791583"/>
                  <a:gd name="connsiteY43" fmla="*/ 1051859 h 1052086"/>
                  <a:gd name="connsiteX44" fmla="*/ 399456 w 791583"/>
                  <a:gd name="connsiteY44" fmla="*/ 1052087 h 1052086"/>
                  <a:gd name="connsiteX45" fmla="*/ 421301 w 791583"/>
                  <a:gd name="connsiteY45" fmla="*/ 1051910 h 1052086"/>
                  <a:gd name="connsiteX46" fmla="*/ 421301 w 791583"/>
                  <a:gd name="connsiteY46" fmla="*/ 950040 h 1052086"/>
                  <a:gd name="connsiteX47" fmla="*/ 663883 w 791583"/>
                  <a:gd name="connsiteY47" fmla="*/ 950040 h 1052086"/>
                  <a:gd name="connsiteX48" fmla="*/ 663883 w 791583"/>
                  <a:gd name="connsiteY48" fmla="*/ 1030540 h 1052086"/>
                  <a:gd name="connsiteX49" fmla="*/ 781344 w 791583"/>
                  <a:gd name="connsiteY49" fmla="*/ 989308 h 1052086"/>
                  <a:gd name="connsiteX50" fmla="*/ 791558 w 791583"/>
                  <a:gd name="connsiteY50" fmla="*/ 981708 h 1052086"/>
                  <a:gd name="connsiteX51" fmla="*/ 242582 w 791583"/>
                  <a:gd name="connsiteY51" fmla="*/ 354682 h 1052086"/>
                  <a:gd name="connsiteX52" fmla="*/ 242582 w 791583"/>
                  <a:gd name="connsiteY52" fmla="*/ 353022 h 1052086"/>
                  <a:gd name="connsiteX53" fmla="*/ 424123 w 791583"/>
                  <a:gd name="connsiteY53" fmla="*/ 266011 h 1052086"/>
                  <a:gd name="connsiteX54" fmla="*/ 432498 w 791583"/>
                  <a:gd name="connsiteY54" fmla="*/ 266011 h 1052086"/>
                  <a:gd name="connsiteX55" fmla="*/ 548900 w 791583"/>
                  <a:gd name="connsiteY55" fmla="*/ 356544 h 1052086"/>
                  <a:gd name="connsiteX56" fmla="*/ 390984 w 791583"/>
                  <a:gd name="connsiteY56" fmla="*/ 503733 h 1052086"/>
                  <a:gd name="connsiteX57" fmla="*/ 242582 w 791583"/>
                  <a:gd name="connsiteY57" fmla="*/ 354682 h 1052086"/>
                  <a:gd name="connsiteX58" fmla="*/ 370257 w 791583"/>
                  <a:gd name="connsiteY58" fmla="*/ 899371 h 1052086"/>
                  <a:gd name="connsiteX59" fmla="*/ 131735 w 791583"/>
                  <a:gd name="connsiteY59" fmla="*/ 899371 h 1052086"/>
                  <a:gd name="connsiteX60" fmla="*/ 171480 w 791583"/>
                  <a:gd name="connsiteY60" fmla="*/ 647750 h 1052086"/>
                  <a:gd name="connsiteX61" fmla="*/ 279506 w 791583"/>
                  <a:gd name="connsiteY61" fmla="*/ 603858 h 1052086"/>
                  <a:gd name="connsiteX62" fmla="*/ 282263 w 791583"/>
                  <a:gd name="connsiteY62" fmla="*/ 602490 h 1052086"/>
                  <a:gd name="connsiteX63" fmla="*/ 370321 w 791583"/>
                  <a:gd name="connsiteY63" fmla="*/ 810701 h 1052086"/>
                  <a:gd name="connsiteX64" fmla="*/ 395792 w 791583"/>
                  <a:gd name="connsiteY64" fmla="*/ 608026 h 1052086"/>
                  <a:gd name="connsiteX65" fmla="*/ 295976 w 791583"/>
                  <a:gd name="connsiteY65" fmla="*/ 594092 h 1052086"/>
                  <a:gd name="connsiteX66" fmla="*/ 319110 w 791583"/>
                  <a:gd name="connsiteY66" fmla="*/ 545285 h 1052086"/>
                  <a:gd name="connsiteX67" fmla="*/ 319110 w 791583"/>
                  <a:gd name="connsiteY67" fmla="*/ 542422 h 1052086"/>
                  <a:gd name="connsiteX68" fmla="*/ 472384 w 791583"/>
                  <a:gd name="connsiteY68" fmla="*/ 542422 h 1052086"/>
                  <a:gd name="connsiteX69" fmla="*/ 472384 w 791583"/>
                  <a:gd name="connsiteY69" fmla="*/ 545234 h 1052086"/>
                  <a:gd name="connsiteX70" fmla="*/ 495646 w 791583"/>
                  <a:gd name="connsiteY70" fmla="*/ 594180 h 1052086"/>
                  <a:gd name="connsiteX71" fmla="*/ 395792 w 791583"/>
                  <a:gd name="connsiteY71" fmla="*/ 608026 h 1052086"/>
                  <a:gd name="connsiteX72" fmla="*/ 421391 w 791583"/>
                  <a:gd name="connsiteY72" fmla="*/ 899371 h 1052086"/>
                  <a:gd name="connsiteX73" fmla="*/ 421391 w 791583"/>
                  <a:gd name="connsiteY73" fmla="*/ 810701 h 1052086"/>
                  <a:gd name="connsiteX74" fmla="*/ 509422 w 791583"/>
                  <a:gd name="connsiteY74" fmla="*/ 602579 h 1052086"/>
                  <a:gd name="connsiteX75" fmla="*/ 511976 w 791583"/>
                  <a:gd name="connsiteY75" fmla="*/ 603845 h 1052086"/>
                  <a:gd name="connsiteX76" fmla="*/ 621278 w 791583"/>
                  <a:gd name="connsiteY76" fmla="*/ 648877 h 1052086"/>
                  <a:gd name="connsiteX77" fmla="*/ 660079 w 791583"/>
                  <a:gd name="connsiteY77" fmla="*/ 899371 h 1052086"/>
                  <a:gd name="connsiteX0" fmla="*/ 791584 w 791584"/>
                  <a:gd name="connsiteY0" fmla="*/ 759500 h 1052087"/>
                  <a:gd name="connsiteX1" fmla="*/ 744267 w 791584"/>
                  <a:gd name="connsiteY1" fmla="*/ 664724 h 1052087"/>
                  <a:gd name="connsiteX2" fmla="*/ 647796 w 791584"/>
                  <a:gd name="connsiteY2" fmla="*/ 604909 h 1052087"/>
                  <a:gd name="connsiteX3" fmla="*/ 579950 w 791584"/>
                  <a:gd name="connsiteY3" fmla="*/ 576472 h 1052087"/>
                  <a:gd name="connsiteX4" fmla="*/ 600161 w 791584"/>
                  <a:gd name="connsiteY4" fmla="*/ 274435 h 1052087"/>
                  <a:gd name="connsiteX5" fmla="*/ 600161 w 791584"/>
                  <a:gd name="connsiteY5" fmla="*/ 266011 h 1052087"/>
                  <a:gd name="connsiteX6" fmla="*/ 612928 w 791584"/>
                  <a:gd name="connsiteY6" fmla="*/ 266011 h 1052087"/>
                  <a:gd name="connsiteX7" fmla="*/ 638463 w 791584"/>
                  <a:gd name="connsiteY7" fmla="*/ 240677 h 1052087"/>
                  <a:gd name="connsiteX8" fmla="*/ 612928 w 791584"/>
                  <a:gd name="connsiteY8" fmla="*/ 215342 h 1052087"/>
                  <a:gd name="connsiteX9" fmla="*/ 600161 w 791584"/>
                  <a:gd name="connsiteY9" fmla="*/ 215342 h 1052087"/>
                  <a:gd name="connsiteX10" fmla="*/ 492914 w 791584"/>
                  <a:gd name="connsiteY10" fmla="*/ 49529 h 1052087"/>
                  <a:gd name="connsiteX11" fmla="*/ 472486 w 791584"/>
                  <a:gd name="connsiteY11" fmla="*/ 129712 h 1052087"/>
                  <a:gd name="connsiteX12" fmla="*/ 459719 w 791584"/>
                  <a:gd name="connsiteY12" fmla="*/ 139339 h 1052087"/>
                  <a:gd name="connsiteX13" fmla="*/ 456654 w 791584"/>
                  <a:gd name="connsiteY13" fmla="*/ 139339 h 1052087"/>
                  <a:gd name="connsiteX14" fmla="*/ 446771 w 791584"/>
                  <a:gd name="connsiteY14" fmla="*/ 124348 h 1052087"/>
                  <a:gd name="connsiteX15" fmla="*/ 446772 w 791584"/>
                  <a:gd name="connsiteY15" fmla="*/ 124341 h 1052087"/>
                  <a:gd name="connsiteX16" fmla="*/ 446951 w 791584"/>
                  <a:gd name="connsiteY16" fmla="*/ 123632 h 1052087"/>
                  <a:gd name="connsiteX17" fmla="*/ 471209 w 791584"/>
                  <a:gd name="connsiteY17" fmla="*/ 28755 h 1052087"/>
                  <a:gd name="connsiteX18" fmla="*/ 434171 w 791584"/>
                  <a:gd name="connsiteY18" fmla="*/ 0 h 1052087"/>
                  <a:gd name="connsiteX19" fmla="*/ 357566 w 791584"/>
                  <a:gd name="connsiteY19" fmla="*/ 0 h 1052087"/>
                  <a:gd name="connsiteX20" fmla="*/ 320540 w 791584"/>
                  <a:gd name="connsiteY20" fmla="*/ 28755 h 1052087"/>
                  <a:gd name="connsiteX21" fmla="*/ 344799 w 791584"/>
                  <a:gd name="connsiteY21" fmla="*/ 123632 h 1052087"/>
                  <a:gd name="connsiteX22" fmla="*/ 335861 w 791584"/>
                  <a:gd name="connsiteY22" fmla="*/ 139175 h 1052087"/>
                  <a:gd name="connsiteX23" fmla="*/ 335095 w 791584"/>
                  <a:gd name="connsiteY23" fmla="*/ 139339 h 1052087"/>
                  <a:gd name="connsiteX24" fmla="*/ 332031 w 791584"/>
                  <a:gd name="connsiteY24" fmla="*/ 139339 h 1052087"/>
                  <a:gd name="connsiteX25" fmla="*/ 319264 w 791584"/>
                  <a:gd name="connsiteY25" fmla="*/ 129712 h 1052087"/>
                  <a:gd name="connsiteX26" fmla="*/ 299474 w 791584"/>
                  <a:gd name="connsiteY26" fmla="*/ 49529 h 1052087"/>
                  <a:gd name="connsiteX27" fmla="*/ 192227 w 791584"/>
                  <a:gd name="connsiteY27" fmla="*/ 215342 h 1052087"/>
                  <a:gd name="connsiteX28" fmla="*/ 178821 w 791584"/>
                  <a:gd name="connsiteY28" fmla="*/ 215342 h 1052087"/>
                  <a:gd name="connsiteX29" fmla="*/ 153286 w 791584"/>
                  <a:gd name="connsiteY29" fmla="*/ 240677 h 1052087"/>
                  <a:gd name="connsiteX30" fmla="*/ 178821 w 791584"/>
                  <a:gd name="connsiteY30" fmla="*/ 266011 h 1052087"/>
                  <a:gd name="connsiteX31" fmla="*/ 191589 w 791584"/>
                  <a:gd name="connsiteY31" fmla="*/ 266011 h 1052087"/>
                  <a:gd name="connsiteX32" fmla="*/ 191589 w 791584"/>
                  <a:gd name="connsiteY32" fmla="*/ 274460 h 1052087"/>
                  <a:gd name="connsiteX33" fmla="*/ 211889 w 791584"/>
                  <a:gd name="connsiteY33" fmla="*/ 576598 h 1052087"/>
                  <a:gd name="connsiteX34" fmla="*/ 180775 w 791584"/>
                  <a:gd name="connsiteY34" fmla="*/ 589265 h 1052087"/>
                  <a:gd name="connsiteX35" fmla="*/ 150056 w 791584"/>
                  <a:gd name="connsiteY35" fmla="*/ 602186 h 1052087"/>
                  <a:gd name="connsiteX36" fmla="*/ 47393 w 791584"/>
                  <a:gd name="connsiteY36" fmla="*/ 664737 h 1052087"/>
                  <a:gd name="connsiteX37" fmla="*/ 0 w 791584"/>
                  <a:gd name="connsiteY37" fmla="*/ 760032 h 1052087"/>
                  <a:gd name="connsiteX38" fmla="*/ 102 w 791584"/>
                  <a:gd name="connsiteY38" fmla="*/ 982595 h 1052087"/>
                  <a:gd name="connsiteX39" fmla="*/ 11465 w 791584"/>
                  <a:gd name="connsiteY39" fmla="*/ 990106 h 1052087"/>
                  <a:gd name="connsiteX40" fmla="*/ 127649 w 791584"/>
                  <a:gd name="connsiteY40" fmla="*/ 1029565 h 1052087"/>
                  <a:gd name="connsiteX41" fmla="*/ 127649 w 791584"/>
                  <a:gd name="connsiteY41" fmla="*/ 950040 h 1052087"/>
                  <a:gd name="connsiteX42" fmla="*/ 370231 w 791584"/>
                  <a:gd name="connsiteY42" fmla="*/ 950040 h 1052087"/>
                  <a:gd name="connsiteX43" fmla="*/ 370231 w 791584"/>
                  <a:gd name="connsiteY43" fmla="*/ 1051859 h 1052087"/>
                  <a:gd name="connsiteX44" fmla="*/ 399456 w 791584"/>
                  <a:gd name="connsiteY44" fmla="*/ 1052087 h 1052087"/>
                  <a:gd name="connsiteX45" fmla="*/ 421301 w 791584"/>
                  <a:gd name="connsiteY45" fmla="*/ 1051910 h 1052087"/>
                  <a:gd name="connsiteX46" fmla="*/ 421301 w 791584"/>
                  <a:gd name="connsiteY46" fmla="*/ 950040 h 1052087"/>
                  <a:gd name="connsiteX47" fmla="*/ 663883 w 791584"/>
                  <a:gd name="connsiteY47" fmla="*/ 950040 h 1052087"/>
                  <a:gd name="connsiteX48" fmla="*/ 663883 w 791584"/>
                  <a:gd name="connsiteY48" fmla="*/ 1030540 h 1052087"/>
                  <a:gd name="connsiteX49" fmla="*/ 781344 w 791584"/>
                  <a:gd name="connsiteY49" fmla="*/ 989308 h 1052087"/>
                  <a:gd name="connsiteX50" fmla="*/ 791558 w 791584"/>
                  <a:gd name="connsiteY50" fmla="*/ 981708 h 1052087"/>
                  <a:gd name="connsiteX51" fmla="*/ 791584 w 791584"/>
                  <a:gd name="connsiteY51" fmla="*/ 759500 h 1052087"/>
                  <a:gd name="connsiteX52" fmla="*/ 242582 w 791584"/>
                  <a:gd name="connsiteY52" fmla="*/ 354682 h 1052087"/>
                  <a:gd name="connsiteX53" fmla="*/ 242582 w 791584"/>
                  <a:gd name="connsiteY53" fmla="*/ 353022 h 1052087"/>
                  <a:gd name="connsiteX54" fmla="*/ 424123 w 791584"/>
                  <a:gd name="connsiteY54" fmla="*/ 266011 h 1052087"/>
                  <a:gd name="connsiteX55" fmla="*/ 432498 w 791584"/>
                  <a:gd name="connsiteY55" fmla="*/ 266011 h 1052087"/>
                  <a:gd name="connsiteX56" fmla="*/ 548900 w 791584"/>
                  <a:gd name="connsiteY56" fmla="*/ 356544 h 1052087"/>
                  <a:gd name="connsiteX57" fmla="*/ 390984 w 791584"/>
                  <a:gd name="connsiteY57" fmla="*/ 503733 h 1052087"/>
                  <a:gd name="connsiteX58" fmla="*/ 242582 w 791584"/>
                  <a:gd name="connsiteY58" fmla="*/ 354682 h 1052087"/>
                  <a:gd name="connsiteX59" fmla="*/ 370257 w 791584"/>
                  <a:gd name="connsiteY59" fmla="*/ 899371 h 1052087"/>
                  <a:gd name="connsiteX60" fmla="*/ 131735 w 791584"/>
                  <a:gd name="connsiteY60" fmla="*/ 899371 h 1052087"/>
                  <a:gd name="connsiteX61" fmla="*/ 171480 w 791584"/>
                  <a:gd name="connsiteY61" fmla="*/ 647750 h 1052087"/>
                  <a:gd name="connsiteX62" fmla="*/ 279506 w 791584"/>
                  <a:gd name="connsiteY62" fmla="*/ 603858 h 1052087"/>
                  <a:gd name="connsiteX63" fmla="*/ 282263 w 791584"/>
                  <a:gd name="connsiteY63" fmla="*/ 602490 h 1052087"/>
                  <a:gd name="connsiteX64" fmla="*/ 370321 w 791584"/>
                  <a:gd name="connsiteY64" fmla="*/ 810701 h 1052087"/>
                  <a:gd name="connsiteX65" fmla="*/ 370257 w 791584"/>
                  <a:gd name="connsiteY65" fmla="*/ 899371 h 1052087"/>
                  <a:gd name="connsiteX66" fmla="*/ 395792 w 791584"/>
                  <a:gd name="connsiteY66" fmla="*/ 608026 h 1052087"/>
                  <a:gd name="connsiteX67" fmla="*/ 295976 w 791584"/>
                  <a:gd name="connsiteY67" fmla="*/ 594092 h 1052087"/>
                  <a:gd name="connsiteX68" fmla="*/ 319110 w 791584"/>
                  <a:gd name="connsiteY68" fmla="*/ 545285 h 1052087"/>
                  <a:gd name="connsiteX69" fmla="*/ 319110 w 791584"/>
                  <a:gd name="connsiteY69" fmla="*/ 542422 h 1052087"/>
                  <a:gd name="connsiteX70" fmla="*/ 472384 w 791584"/>
                  <a:gd name="connsiteY70" fmla="*/ 542422 h 1052087"/>
                  <a:gd name="connsiteX71" fmla="*/ 472384 w 791584"/>
                  <a:gd name="connsiteY71" fmla="*/ 545234 h 1052087"/>
                  <a:gd name="connsiteX72" fmla="*/ 495646 w 791584"/>
                  <a:gd name="connsiteY72" fmla="*/ 594180 h 1052087"/>
                  <a:gd name="connsiteX73" fmla="*/ 395792 w 791584"/>
                  <a:gd name="connsiteY73" fmla="*/ 608026 h 1052087"/>
                  <a:gd name="connsiteX74" fmla="*/ 421391 w 791584"/>
                  <a:gd name="connsiteY74" fmla="*/ 899371 h 1052087"/>
                  <a:gd name="connsiteX75" fmla="*/ 421391 w 791584"/>
                  <a:gd name="connsiteY75" fmla="*/ 810701 h 1052087"/>
                  <a:gd name="connsiteX76" fmla="*/ 509422 w 791584"/>
                  <a:gd name="connsiteY76" fmla="*/ 602579 h 1052087"/>
                  <a:gd name="connsiteX77" fmla="*/ 511976 w 791584"/>
                  <a:gd name="connsiteY77" fmla="*/ 603845 h 1052087"/>
                  <a:gd name="connsiteX78" fmla="*/ 660079 w 791584"/>
                  <a:gd name="connsiteY78" fmla="*/ 899371 h 1052087"/>
                  <a:gd name="connsiteX79" fmla="*/ 421391 w 791584"/>
                  <a:gd name="connsiteY79"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242582 w 791584"/>
                  <a:gd name="connsiteY51" fmla="*/ 354682 h 1052087"/>
                  <a:gd name="connsiteX52" fmla="*/ 242582 w 791584"/>
                  <a:gd name="connsiteY52" fmla="*/ 353022 h 1052087"/>
                  <a:gd name="connsiteX53" fmla="*/ 424123 w 791584"/>
                  <a:gd name="connsiteY53" fmla="*/ 266011 h 1052087"/>
                  <a:gd name="connsiteX54" fmla="*/ 432498 w 791584"/>
                  <a:gd name="connsiteY54" fmla="*/ 266011 h 1052087"/>
                  <a:gd name="connsiteX55" fmla="*/ 548900 w 791584"/>
                  <a:gd name="connsiteY55" fmla="*/ 356544 h 1052087"/>
                  <a:gd name="connsiteX56" fmla="*/ 390984 w 791584"/>
                  <a:gd name="connsiteY56" fmla="*/ 503733 h 1052087"/>
                  <a:gd name="connsiteX57" fmla="*/ 242582 w 791584"/>
                  <a:gd name="connsiteY57" fmla="*/ 354682 h 1052087"/>
                  <a:gd name="connsiteX58" fmla="*/ 370257 w 791584"/>
                  <a:gd name="connsiteY58" fmla="*/ 899371 h 1052087"/>
                  <a:gd name="connsiteX59" fmla="*/ 131735 w 791584"/>
                  <a:gd name="connsiteY59" fmla="*/ 899371 h 1052087"/>
                  <a:gd name="connsiteX60" fmla="*/ 171480 w 791584"/>
                  <a:gd name="connsiteY60" fmla="*/ 647750 h 1052087"/>
                  <a:gd name="connsiteX61" fmla="*/ 279506 w 791584"/>
                  <a:gd name="connsiteY61" fmla="*/ 603858 h 1052087"/>
                  <a:gd name="connsiteX62" fmla="*/ 282263 w 791584"/>
                  <a:gd name="connsiteY62" fmla="*/ 602490 h 1052087"/>
                  <a:gd name="connsiteX63" fmla="*/ 370321 w 791584"/>
                  <a:gd name="connsiteY63" fmla="*/ 810701 h 1052087"/>
                  <a:gd name="connsiteX64" fmla="*/ 370257 w 791584"/>
                  <a:gd name="connsiteY64" fmla="*/ 899371 h 1052087"/>
                  <a:gd name="connsiteX65" fmla="*/ 395792 w 791584"/>
                  <a:gd name="connsiteY65" fmla="*/ 608026 h 1052087"/>
                  <a:gd name="connsiteX66" fmla="*/ 295976 w 791584"/>
                  <a:gd name="connsiteY66" fmla="*/ 594092 h 1052087"/>
                  <a:gd name="connsiteX67" fmla="*/ 319110 w 791584"/>
                  <a:gd name="connsiteY67" fmla="*/ 545285 h 1052087"/>
                  <a:gd name="connsiteX68" fmla="*/ 319110 w 791584"/>
                  <a:gd name="connsiteY68" fmla="*/ 542422 h 1052087"/>
                  <a:gd name="connsiteX69" fmla="*/ 472384 w 791584"/>
                  <a:gd name="connsiteY69" fmla="*/ 542422 h 1052087"/>
                  <a:gd name="connsiteX70" fmla="*/ 472384 w 791584"/>
                  <a:gd name="connsiteY70" fmla="*/ 545234 h 1052087"/>
                  <a:gd name="connsiteX71" fmla="*/ 495646 w 791584"/>
                  <a:gd name="connsiteY71" fmla="*/ 594180 h 1052087"/>
                  <a:gd name="connsiteX72" fmla="*/ 395792 w 791584"/>
                  <a:gd name="connsiteY72" fmla="*/ 608026 h 1052087"/>
                  <a:gd name="connsiteX73" fmla="*/ 421391 w 791584"/>
                  <a:gd name="connsiteY73" fmla="*/ 899371 h 1052087"/>
                  <a:gd name="connsiteX74" fmla="*/ 421391 w 791584"/>
                  <a:gd name="connsiteY74" fmla="*/ 810701 h 1052087"/>
                  <a:gd name="connsiteX75" fmla="*/ 509422 w 791584"/>
                  <a:gd name="connsiteY75" fmla="*/ 602579 h 1052087"/>
                  <a:gd name="connsiteX76" fmla="*/ 511976 w 791584"/>
                  <a:gd name="connsiteY76" fmla="*/ 603845 h 1052087"/>
                  <a:gd name="connsiteX77" fmla="*/ 660079 w 791584"/>
                  <a:gd name="connsiteY77" fmla="*/ 899371 h 1052087"/>
                  <a:gd name="connsiteX78" fmla="*/ 421391 w 791584"/>
                  <a:gd name="connsiteY78"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242582 w 791584"/>
                  <a:gd name="connsiteY51" fmla="*/ 354682 h 1052087"/>
                  <a:gd name="connsiteX52" fmla="*/ 242582 w 791584"/>
                  <a:gd name="connsiteY52" fmla="*/ 353022 h 1052087"/>
                  <a:gd name="connsiteX53" fmla="*/ 424123 w 791584"/>
                  <a:gd name="connsiteY53" fmla="*/ 266011 h 1052087"/>
                  <a:gd name="connsiteX54" fmla="*/ 432498 w 791584"/>
                  <a:gd name="connsiteY54" fmla="*/ 266011 h 1052087"/>
                  <a:gd name="connsiteX55" fmla="*/ 390984 w 791584"/>
                  <a:gd name="connsiteY55" fmla="*/ 503733 h 1052087"/>
                  <a:gd name="connsiteX56" fmla="*/ 242582 w 791584"/>
                  <a:gd name="connsiteY56" fmla="*/ 354682 h 1052087"/>
                  <a:gd name="connsiteX57" fmla="*/ 370257 w 791584"/>
                  <a:gd name="connsiteY57" fmla="*/ 899371 h 1052087"/>
                  <a:gd name="connsiteX58" fmla="*/ 131735 w 791584"/>
                  <a:gd name="connsiteY58" fmla="*/ 899371 h 1052087"/>
                  <a:gd name="connsiteX59" fmla="*/ 171480 w 791584"/>
                  <a:gd name="connsiteY59" fmla="*/ 647750 h 1052087"/>
                  <a:gd name="connsiteX60" fmla="*/ 279506 w 791584"/>
                  <a:gd name="connsiteY60" fmla="*/ 603858 h 1052087"/>
                  <a:gd name="connsiteX61" fmla="*/ 282263 w 791584"/>
                  <a:gd name="connsiteY61" fmla="*/ 602490 h 1052087"/>
                  <a:gd name="connsiteX62" fmla="*/ 370321 w 791584"/>
                  <a:gd name="connsiteY62" fmla="*/ 810701 h 1052087"/>
                  <a:gd name="connsiteX63" fmla="*/ 370257 w 791584"/>
                  <a:gd name="connsiteY63" fmla="*/ 899371 h 1052087"/>
                  <a:gd name="connsiteX64" fmla="*/ 395792 w 791584"/>
                  <a:gd name="connsiteY64" fmla="*/ 608026 h 1052087"/>
                  <a:gd name="connsiteX65" fmla="*/ 295976 w 791584"/>
                  <a:gd name="connsiteY65" fmla="*/ 594092 h 1052087"/>
                  <a:gd name="connsiteX66" fmla="*/ 319110 w 791584"/>
                  <a:gd name="connsiteY66" fmla="*/ 545285 h 1052087"/>
                  <a:gd name="connsiteX67" fmla="*/ 319110 w 791584"/>
                  <a:gd name="connsiteY67" fmla="*/ 542422 h 1052087"/>
                  <a:gd name="connsiteX68" fmla="*/ 472384 w 791584"/>
                  <a:gd name="connsiteY68" fmla="*/ 542422 h 1052087"/>
                  <a:gd name="connsiteX69" fmla="*/ 472384 w 791584"/>
                  <a:gd name="connsiteY69" fmla="*/ 545234 h 1052087"/>
                  <a:gd name="connsiteX70" fmla="*/ 495646 w 791584"/>
                  <a:gd name="connsiteY70" fmla="*/ 594180 h 1052087"/>
                  <a:gd name="connsiteX71" fmla="*/ 395792 w 791584"/>
                  <a:gd name="connsiteY71" fmla="*/ 608026 h 1052087"/>
                  <a:gd name="connsiteX72" fmla="*/ 421391 w 791584"/>
                  <a:gd name="connsiteY72" fmla="*/ 899371 h 1052087"/>
                  <a:gd name="connsiteX73" fmla="*/ 421391 w 791584"/>
                  <a:gd name="connsiteY73" fmla="*/ 810701 h 1052087"/>
                  <a:gd name="connsiteX74" fmla="*/ 509422 w 791584"/>
                  <a:gd name="connsiteY74" fmla="*/ 602579 h 1052087"/>
                  <a:gd name="connsiteX75" fmla="*/ 511976 w 791584"/>
                  <a:gd name="connsiteY75" fmla="*/ 603845 h 1052087"/>
                  <a:gd name="connsiteX76" fmla="*/ 660079 w 791584"/>
                  <a:gd name="connsiteY76" fmla="*/ 899371 h 1052087"/>
                  <a:gd name="connsiteX77" fmla="*/ 421391 w 791584"/>
                  <a:gd name="connsiteY77"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242582 w 791584"/>
                  <a:gd name="connsiteY51" fmla="*/ 354682 h 1052087"/>
                  <a:gd name="connsiteX52" fmla="*/ 242582 w 791584"/>
                  <a:gd name="connsiteY52" fmla="*/ 353022 h 1052087"/>
                  <a:gd name="connsiteX53" fmla="*/ 424123 w 791584"/>
                  <a:gd name="connsiteY53" fmla="*/ 266011 h 1052087"/>
                  <a:gd name="connsiteX54" fmla="*/ 390984 w 791584"/>
                  <a:gd name="connsiteY54" fmla="*/ 503733 h 1052087"/>
                  <a:gd name="connsiteX55" fmla="*/ 242582 w 791584"/>
                  <a:gd name="connsiteY55" fmla="*/ 354682 h 1052087"/>
                  <a:gd name="connsiteX56" fmla="*/ 370257 w 791584"/>
                  <a:gd name="connsiteY56" fmla="*/ 899371 h 1052087"/>
                  <a:gd name="connsiteX57" fmla="*/ 131735 w 791584"/>
                  <a:gd name="connsiteY57" fmla="*/ 899371 h 1052087"/>
                  <a:gd name="connsiteX58" fmla="*/ 171480 w 791584"/>
                  <a:gd name="connsiteY58" fmla="*/ 647750 h 1052087"/>
                  <a:gd name="connsiteX59" fmla="*/ 279506 w 791584"/>
                  <a:gd name="connsiteY59" fmla="*/ 603858 h 1052087"/>
                  <a:gd name="connsiteX60" fmla="*/ 282263 w 791584"/>
                  <a:gd name="connsiteY60" fmla="*/ 602490 h 1052087"/>
                  <a:gd name="connsiteX61" fmla="*/ 370321 w 791584"/>
                  <a:gd name="connsiteY61" fmla="*/ 810701 h 1052087"/>
                  <a:gd name="connsiteX62" fmla="*/ 370257 w 791584"/>
                  <a:gd name="connsiteY62" fmla="*/ 899371 h 1052087"/>
                  <a:gd name="connsiteX63" fmla="*/ 395792 w 791584"/>
                  <a:gd name="connsiteY63" fmla="*/ 608026 h 1052087"/>
                  <a:gd name="connsiteX64" fmla="*/ 295976 w 791584"/>
                  <a:gd name="connsiteY64" fmla="*/ 594092 h 1052087"/>
                  <a:gd name="connsiteX65" fmla="*/ 319110 w 791584"/>
                  <a:gd name="connsiteY65" fmla="*/ 545285 h 1052087"/>
                  <a:gd name="connsiteX66" fmla="*/ 319110 w 791584"/>
                  <a:gd name="connsiteY66" fmla="*/ 542422 h 1052087"/>
                  <a:gd name="connsiteX67" fmla="*/ 472384 w 791584"/>
                  <a:gd name="connsiteY67" fmla="*/ 542422 h 1052087"/>
                  <a:gd name="connsiteX68" fmla="*/ 472384 w 791584"/>
                  <a:gd name="connsiteY68" fmla="*/ 545234 h 1052087"/>
                  <a:gd name="connsiteX69" fmla="*/ 495646 w 791584"/>
                  <a:gd name="connsiteY69" fmla="*/ 594180 h 1052087"/>
                  <a:gd name="connsiteX70" fmla="*/ 395792 w 791584"/>
                  <a:gd name="connsiteY70" fmla="*/ 608026 h 1052087"/>
                  <a:gd name="connsiteX71" fmla="*/ 421391 w 791584"/>
                  <a:gd name="connsiteY71" fmla="*/ 899371 h 1052087"/>
                  <a:gd name="connsiteX72" fmla="*/ 421391 w 791584"/>
                  <a:gd name="connsiteY72" fmla="*/ 810701 h 1052087"/>
                  <a:gd name="connsiteX73" fmla="*/ 509422 w 791584"/>
                  <a:gd name="connsiteY73" fmla="*/ 602579 h 1052087"/>
                  <a:gd name="connsiteX74" fmla="*/ 511976 w 791584"/>
                  <a:gd name="connsiteY74" fmla="*/ 603845 h 1052087"/>
                  <a:gd name="connsiteX75" fmla="*/ 660079 w 791584"/>
                  <a:gd name="connsiteY75" fmla="*/ 899371 h 1052087"/>
                  <a:gd name="connsiteX76" fmla="*/ 421391 w 791584"/>
                  <a:gd name="connsiteY76"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242582 w 791584"/>
                  <a:gd name="connsiteY51" fmla="*/ 354682 h 1052087"/>
                  <a:gd name="connsiteX52" fmla="*/ 242582 w 791584"/>
                  <a:gd name="connsiteY52" fmla="*/ 353022 h 1052087"/>
                  <a:gd name="connsiteX53" fmla="*/ 390984 w 791584"/>
                  <a:gd name="connsiteY53" fmla="*/ 503733 h 1052087"/>
                  <a:gd name="connsiteX54" fmla="*/ 242582 w 791584"/>
                  <a:gd name="connsiteY54" fmla="*/ 354682 h 1052087"/>
                  <a:gd name="connsiteX55" fmla="*/ 370257 w 791584"/>
                  <a:gd name="connsiteY55" fmla="*/ 899371 h 1052087"/>
                  <a:gd name="connsiteX56" fmla="*/ 131735 w 791584"/>
                  <a:gd name="connsiteY56" fmla="*/ 899371 h 1052087"/>
                  <a:gd name="connsiteX57" fmla="*/ 171480 w 791584"/>
                  <a:gd name="connsiteY57" fmla="*/ 647750 h 1052087"/>
                  <a:gd name="connsiteX58" fmla="*/ 279506 w 791584"/>
                  <a:gd name="connsiteY58" fmla="*/ 603858 h 1052087"/>
                  <a:gd name="connsiteX59" fmla="*/ 282263 w 791584"/>
                  <a:gd name="connsiteY59" fmla="*/ 602490 h 1052087"/>
                  <a:gd name="connsiteX60" fmla="*/ 370321 w 791584"/>
                  <a:gd name="connsiteY60" fmla="*/ 810701 h 1052087"/>
                  <a:gd name="connsiteX61" fmla="*/ 370257 w 791584"/>
                  <a:gd name="connsiteY61" fmla="*/ 899371 h 1052087"/>
                  <a:gd name="connsiteX62" fmla="*/ 395792 w 791584"/>
                  <a:gd name="connsiteY62" fmla="*/ 608026 h 1052087"/>
                  <a:gd name="connsiteX63" fmla="*/ 295976 w 791584"/>
                  <a:gd name="connsiteY63" fmla="*/ 594092 h 1052087"/>
                  <a:gd name="connsiteX64" fmla="*/ 319110 w 791584"/>
                  <a:gd name="connsiteY64" fmla="*/ 545285 h 1052087"/>
                  <a:gd name="connsiteX65" fmla="*/ 319110 w 791584"/>
                  <a:gd name="connsiteY65" fmla="*/ 542422 h 1052087"/>
                  <a:gd name="connsiteX66" fmla="*/ 472384 w 791584"/>
                  <a:gd name="connsiteY66" fmla="*/ 542422 h 1052087"/>
                  <a:gd name="connsiteX67" fmla="*/ 472384 w 791584"/>
                  <a:gd name="connsiteY67" fmla="*/ 545234 h 1052087"/>
                  <a:gd name="connsiteX68" fmla="*/ 495646 w 791584"/>
                  <a:gd name="connsiteY68" fmla="*/ 594180 h 1052087"/>
                  <a:gd name="connsiteX69" fmla="*/ 395792 w 791584"/>
                  <a:gd name="connsiteY69" fmla="*/ 608026 h 1052087"/>
                  <a:gd name="connsiteX70" fmla="*/ 421391 w 791584"/>
                  <a:gd name="connsiteY70" fmla="*/ 899371 h 1052087"/>
                  <a:gd name="connsiteX71" fmla="*/ 421391 w 791584"/>
                  <a:gd name="connsiteY71" fmla="*/ 810701 h 1052087"/>
                  <a:gd name="connsiteX72" fmla="*/ 509422 w 791584"/>
                  <a:gd name="connsiteY72" fmla="*/ 602579 h 1052087"/>
                  <a:gd name="connsiteX73" fmla="*/ 511976 w 791584"/>
                  <a:gd name="connsiteY73" fmla="*/ 603845 h 1052087"/>
                  <a:gd name="connsiteX74" fmla="*/ 660079 w 791584"/>
                  <a:gd name="connsiteY74" fmla="*/ 899371 h 1052087"/>
                  <a:gd name="connsiteX75" fmla="*/ 421391 w 791584"/>
                  <a:gd name="connsiteY75"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390984 w 791584"/>
                  <a:gd name="connsiteY51" fmla="*/ 503733 h 1052087"/>
                  <a:gd name="connsiteX52" fmla="*/ 242582 w 791584"/>
                  <a:gd name="connsiteY52" fmla="*/ 353022 h 1052087"/>
                  <a:gd name="connsiteX53" fmla="*/ 390984 w 791584"/>
                  <a:gd name="connsiteY53" fmla="*/ 503733 h 1052087"/>
                  <a:gd name="connsiteX54" fmla="*/ 370257 w 791584"/>
                  <a:gd name="connsiteY54" fmla="*/ 899371 h 1052087"/>
                  <a:gd name="connsiteX55" fmla="*/ 131735 w 791584"/>
                  <a:gd name="connsiteY55" fmla="*/ 899371 h 1052087"/>
                  <a:gd name="connsiteX56" fmla="*/ 171480 w 791584"/>
                  <a:gd name="connsiteY56" fmla="*/ 647750 h 1052087"/>
                  <a:gd name="connsiteX57" fmla="*/ 279506 w 791584"/>
                  <a:gd name="connsiteY57" fmla="*/ 603858 h 1052087"/>
                  <a:gd name="connsiteX58" fmla="*/ 282263 w 791584"/>
                  <a:gd name="connsiteY58" fmla="*/ 602490 h 1052087"/>
                  <a:gd name="connsiteX59" fmla="*/ 370321 w 791584"/>
                  <a:gd name="connsiteY59" fmla="*/ 810701 h 1052087"/>
                  <a:gd name="connsiteX60" fmla="*/ 370257 w 791584"/>
                  <a:gd name="connsiteY60" fmla="*/ 899371 h 1052087"/>
                  <a:gd name="connsiteX61" fmla="*/ 395792 w 791584"/>
                  <a:gd name="connsiteY61" fmla="*/ 608026 h 1052087"/>
                  <a:gd name="connsiteX62" fmla="*/ 295976 w 791584"/>
                  <a:gd name="connsiteY62" fmla="*/ 594092 h 1052087"/>
                  <a:gd name="connsiteX63" fmla="*/ 319110 w 791584"/>
                  <a:gd name="connsiteY63" fmla="*/ 545285 h 1052087"/>
                  <a:gd name="connsiteX64" fmla="*/ 319110 w 791584"/>
                  <a:gd name="connsiteY64" fmla="*/ 542422 h 1052087"/>
                  <a:gd name="connsiteX65" fmla="*/ 472384 w 791584"/>
                  <a:gd name="connsiteY65" fmla="*/ 542422 h 1052087"/>
                  <a:gd name="connsiteX66" fmla="*/ 472384 w 791584"/>
                  <a:gd name="connsiteY66" fmla="*/ 545234 h 1052087"/>
                  <a:gd name="connsiteX67" fmla="*/ 495646 w 791584"/>
                  <a:gd name="connsiteY67" fmla="*/ 594180 h 1052087"/>
                  <a:gd name="connsiteX68" fmla="*/ 395792 w 791584"/>
                  <a:gd name="connsiteY68" fmla="*/ 608026 h 1052087"/>
                  <a:gd name="connsiteX69" fmla="*/ 421391 w 791584"/>
                  <a:gd name="connsiteY69" fmla="*/ 899371 h 1052087"/>
                  <a:gd name="connsiteX70" fmla="*/ 421391 w 791584"/>
                  <a:gd name="connsiteY70" fmla="*/ 810701 h 1052087"/>
                  <a:gd name="connsiteX71" fmla="*/ 509422 w 791584"/>
                  <a:gd name="connsiteY71" fmla="*/ 602579 h 1052087"/>
                  <a:gd name="connsiteX72" fmla="*/ 511976 w 791584"/>
                  <a:gd name="connsiteY72" fmla="*/ 603845 h 1052087"/>
                  <a:gd name="connsiteX73" fmla="*/ 660079 w 791584"/>
                  <a:gd name="connsiteY73" fmla="*/ 899371 h 1052087"/>
                  <a:gd name="connsiteX74" fmla="*/ 421391 w 791584"/>
                  <a:gd name="connsiteY74"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370257 w 791584"/>
                  <a:gd name="connsiteY51" fmla="*/ 899371 h 1052087"/>
                  <a:gd name="connsiteX52" fmla="*/ 131735 w 791584"/>
                  <a:gd name="connsiteY52" fmla="*/ 899371 h 1052087"/>
                  <a:gd name="connsiteX53" fmla="*/ 171480 w 791584"/>
                  <a:gd name="connsiteY53" fmla="*/ 647750 h 1052087"/>
                  <a:gd name="connsiteX54" fmla="*/ 279506 w 791584"/>
                  <a:gd name="connsiteY54" fmla="*/ 603858 h 1052087"/>
                  <a:gd name="connsiteX55" fmla="*/ 282263 w 791584"/>
                  <a:gd name="connsiteY55" fmla="*/ 602490 h 1052087"/>
                  <a:gd name="connsiteX56" fmla="*/ 370321 w 791584"/>
                  <a:gd name="connsiteY56" fmla="*/ 810701 h 1052087"/>
                  <a:gd name="connsiteX57" fmla="*/ 370257 w 791584"/>
                  <a:gd name="connsiteY57" fmla="*/ 899371 h 1052087"/>
                  <a:gd name="connsiteX58" fmla="*/ 395792 w 791584"/>
                  <a:gd name="connsiteY58" fmla="*/ 608026 h 1052087"/>
                  <a:gd name="connsiteX59" fmla="*/ 295976 w 791584"/>
                  <a:gd name="connsiteY59" fmla="*/ 594092 h 1052087"/>
                  <a:gd name="connsiteX60" fmla="*/ 319110 w 791584"/>
                  <a:gd name="connsiteY60" fmla="*/ 545285 h 1052087"/>
                  <a:gd name="connsiteX61" fmla="*/ 319110 w 791584"/>
                  <a:gd name="connsiteY61" fmla="*/ 542422 h 1052087"/>
                  <a:gd name="connsiteX62" fmla="*/ 472384 w 791584"/>
                  <a:gd name="connsiteY62" fmla="*/ 542422 h 1052087"/>
                  <a:gd name="connsiteX63" fmla="*/ 472384 w 791584"/>
                  <a:gd name="connsiteY63" fmla="*/ 545234 h 1052087"/>
                  <a:gd name="connsiteX64" fmla="*/ 495646 w 791584"/>
                  <a:gd name="connsiteY64" fmla="*/ 594180 h 1052087"/>
                  <a:gd name="connsiteX65" fmla="*/ 395792 w 791584"/>
                  <a:gd name="connsiteY65" fmla="*/ 608026 h 1052087"/>
                  <a:gd name="connsiteX66" fmla="*/ 421391 w 791584"/>
                  <a:gd name="connsiteY66" fmla="*/ 899371 h 1052087"/>
                  <a:gd name="connsiteX67" fmla="*/ 421391 w 791584"/>
                  <a:gd name="connsiteY67" fmla="*/ 810701 h 1052087"/>
                  <a:gd name="connsiteX68" fmla="*/ 509422 w 791584"/>
                  <a:gd name="connsiteY68" fmla="*/ 602579 h 1052087"/>
                  <a:gd name="connsiteX69" fmla="*/ 511976 w 791584"/>
                  <a:gd name="connsiteY69" fmla="*/ 603845 h 1052087"/>
                  <a:gd name="connsiteX70" fmla="*/ 660079 w 791584"/>
                  <a:gd name="connsiteY70" fmla="*/ 899371 h 1052087"/>
                  <a:gd name="connsiteX71" fmla="*/ 421391 w 791584"/>
                  <a:gd name="connsiteY71"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370257 w 791584"/>
                  <a:gd name="connsiteY51" fmla="*/ 899371 h 1052087"/>
                  <a:gd name="connsiteX52" fmla="*/ 131735 w 791584"/>
                  <a:gd name="connsiteY52" fmla="*/ 899371 h 1052087"/>
                  <a:gd name="connsiteX53" fmla="*/ 171480 w 791584"/>
                  <a:gd name="connsiteY53" fmla="*/ 647750 h 1052087"/>
                  <a:gd name="connsiteX54" fmla="*/ 279506 w 791584"/>
                  <a:gd name="connsiteY54" fmla="*/ 603858 h 1052087"/>
                  <a:gd name="connsiteX55" fmla="*/ 282263 w 791584"/>
                  <a:gd name="connsiteY55" fmla="*/ 602490 h 1052087"/>
                  <a:gd name="connsiteX56" fmla="*/ 370321 w 791584"/>
                  <a:gd name="connsiteY56" fmla="*/ 810701 h 1052087"/>
                  <a:gd name="connsiteX57" fmla="*/ 370257 w 791584"/>
                  <a:gd name="connsiteY57" fmla="*/ 899371 h 1052087"/>
                  <a:gd name="connsiteX58" fmla="*/ 395792 w 791584"/>
                  <a:gd name="connsiteY58" fmla="*/ 608026 h 1052087"/>
                  <a:gd name="connsiteX59" fmla="*/ 295976 w 791584"/>
                  <a:gd name="connsiteY59" fmla="*/ 594092 h 1052087"/>
                  <a:gd name="connsiteX60" fmla="*/ 319110 w 791584"/>
                  <a:gd name="connsiteY60" fmla="*/ 545285 h 1052087"/>
                  <a:gd name="connsiteX61" fmla="*/ 472384 w 791584"/>
                  <a:gd name="connsiteY61" fmla="*/ 542422 h 1052087"/>
                  <a:gd name="connsiteX62" fmla="*/ 472384 w 791584"/>
                  <a:gd name="connsiteY62" fmla="*/ 545234 h 1052087"/>
                  <a:gd name="connsiteX63" fmla="*/ 495646 w 791584"/>
                  <a:gd name="connsiteY63" fmla="*/ 594180 h 1052087"/>
                  <a:gd name="connsiteX64" fmla="*/ 395792 w 791584"/>
                  <a:gd name="connsiteY64" fmla="*/ 608026 h 1052087"/>
                  <a:gd name="connsiteX65" fmla="*/ 421391 w 791584"/>
                  <a:gd name="connsiteY65" fmla="*/ 899371 h 1052087"/>
                  <a:gd name="connsiteX66" fmla="*/ 421391 w 791584"/>
                  <a:gd name="connsiteY66" fmla="*/ 810701 h 1052087"/>
                  <a:gd name="connsiteX67" fmla="*/ 509422 w 791584"/>
                  <a:gd name="connsiteY67" fmla="*/ 602579 h 1052087"/>
                  <a:gd name="connsiteX68" fmla="*/ 511976 w 791584"/>
                  <a:gd name="connsiteY68" fmla="*/ 603845 h 1052087"/>
                  <a:gd name="connsiteX69" fmla="*/ 660079 w 791584"/>
                  <a:gd name="connsiteY69" fmla="*/ 899371 h 1052087"/>
                  <a:gd name="connsiteX70" fmla="*/ 421391 w 791584"/>
                  <a:gd name="connsiteY70"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150056 w 791584"/>
                  <a:gd name="connsiteY34" fmla="*/ 602186 h 1052087"/>
                  <a:gd name="connsiteX35" fmla="*/ 47393 w 791584"/>
                  <a:gd name="connsiteY35" fmla="*/ 664737 h 1052087"/>
                  <a:gd name="connsiteX36" fmla="*/ 0 w 791584"/>
                  <a:gd name="connsiteY36" fmla="*/ 760032 h 1052087"/>
                  <a:gd name="connsiteX37" fmla="*/ 102 w 791584"/>
                  <a:gd name="connsiteY37" fmla="*/ 982595 h 1052087"/>
                  <a:gd name="connsiteX38" fmla="*/ 11465 w 791584"/>
                  <a:gd name="connsiteY38" fmla="*/ 990106 h 1052087"/>
                  <a:gd name="connsiteX39" fmla="*/ 127649 w 791584"/>
                  <a:gd name="connsiteY39" fmla="*/ 1029565 h 1052087"/>
                  <a:gd name="connsiteX40" fmla="*/ 127649 w 791584"/>
                  <a:gd name="connsiteY40" fmla="*/ 950040 h 1052087"/>
                  <a:gd name="connsiteX41" fmla="*/ 370231 w 791584"/>
                  <a:gd name="connsiteY41" fmla="*/ 950040 h 1052087"/>
                  <a:gd name="connsiteX42" fmla="*/ 370231 w 791584"/>
                  <a:gd name="connsiteY42" fmla="*/ 1051859 h 1052087"/>
                  <a:gd name="connsiteX43" fmla="*/ 399456 w 791584"/>
                  <a:gd name="connsiteY43" fmla="*/ 1052087 h 1052087"/>
                  <a:gd name="connsiteX44" fmla="*/ 421301 w 791584"/>
                  <a:gd name="connsiteY44" fmla="*/ 1051910 h 1052087"/>
                  <a:gd name="connsiteX45" fmla="*/ 421301 w 791584"/>
                  <a:gd name="connsiteY45" fmla="*/ 950040 h 1052087"/>
                  <a:gd name="connsiteX46" fmla="*/ 663883 w 791584"/>
                  <a:gd name="connsiteY46" fmla="*/ 950040 h 1052087"/>
                  <a:gd name="connsiteX47" fmla="*/ 663883 w 791584"/>
                  <a:gd name="connsiteY47" fmla="*/ 1030540 h 1052087"/>
                  <a:gd name="connsiteX48" fmla="*/ 781344 w 791584"/>
                  <a:gd name="connsiteY48" fmla="*/ 989308 h 1052087"/>
                  <a:gd name="connsiteX49" fmla="*/ 791558 w 791584"/>
                  <a:gd name="connsiteY49" fmla="*/ 981708 h 1052087"/>
                  <a:gd name="connsiteX50" fmla="*/ 791584 w 791584"/>
                  <a:gd name="connsiteY50" fmla="*/ 759500 h 1052087"/>
                  <a:gd name="connsiteX51" fmla="*/ 370257 w 791584"/>
                  <a:gd name="connsiteY51" fmla="*/ 899371 h 1052087"/>
                  <a:gd name="connsiteX52" fmla="*/ 131735 w 791584"/>
                  <a:gd name="connsiteY52" fmla="*/ 899371 h 1052087"/>
                  <a:gd name="connsiteX53" fmla="*/ 279506 w 791584"/>
                  <a:gd name="connsiteY53" fmla="*/ 603858 h 1052087"/>
                  <a:gd name="connsiteX54" fmla="*/ 282263 w 791584"/>
                  <a:gd name="connsiteY54" fmla="*/ 602490 h 1052087"/>
                  <a:gd name="connsiteX55" fmla="*/ 370321 w 791584"/>
                  <a:gd name="connsiteY55" fmla="*/ 810701 h 1052087"/>
                  <a:gd name="connsiteX56" fmla="*/ 370257 w 791584"/>
                  <a:gd name="connsiteY56" fmla="*/ 899371 h 1052087"/>
                  <a:gd name="connsiteX57" fmla="*/ 395792 w 791584"/>
                  <a:gd name="connsiteY57" fmla="*/ 608026 h 1052087"/>
                  <a:gd name="connsiteX58" fmla="*/ 295976 w 791584"/>
                  <a:gd name="connsiteY58" fmla="*/ 594092 h 1052087"/>
                  <a:gd name="connsiteX59" fmla="*/ 319110 w 791584"/>
                  <a:gd name="connsiteY59" fmla="*/ 545285 h 1052087"/>
                  <a:gd name="connsiteX60" fmla="*/ 472384 w 791584"/>
                  <a:gd name="connsiteY60" fmla="*/ 542422 h 1052087"/>
                  <a:gd name="connsiteX61" fmla="*/ 472384 w 791584"/>
                  <a:gd name="connsiteY61" fmla="*/ 545234 h 1052087"/>
                  <a:gd name="connsiteX62" fmla="*/ 495646 w 791584"/>
                  <a:gd name="connsiteY62" fmla="*/ 594180 h 1052087"/>
                  <a:gd name="connsiteX63" fmla="*/ 395792 w 791584"/>
                  <a:gd name="connsiteY63" fmla="*/ 608026 h 1052087"/>
                  <a:gd name="connsiteX64" fmla="*/ 421391 w 791584"/>
                  <a:gd name="connsiteY64" fmla="*/ 899371 h 1052087"/>
                  <a:gd name="connsiteX65" fmla="*/ 421391 w 791584"/>
                  <a:gd name="connsiteY65" fmla="*/ 810701 h 1052087"/>
                  <a:gd name="connsiteX66" fmla="*/ 509422 w 791584"/>
                  <a:gd name="connsiteY66" fmla="*/ 602579 h 1052087"/>
                  <a:gd name="connsiteX67" fmla="*/ 511976 w 791584"/>
                  <a:gd name="connsiteY67" fmla="*/ 603845 h 1052087"/>
                  <a:gd name="connsiteX68" fmla="*/ 660079 w 791584"/>
                  <a:gd name="connsiteY68" fmla="*/ 899371 h 1052087"/>
                  <a:gd name="connsiteX69" fmla="*/ 421391 w 791584"/>
                  <a:gd name="connsiteY69"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47393 w 791584"/>
                  <a:gd name="connsiteY34" fmla="*/ 664737 h 1052087"/>
                  <a:gd name="connsiteX35" fmla="*/ 0 w 791584"/>
                  <a:gd name="connsiteY35" fmla="*/ 760032 h 1052087"/>
                  <a:gd name="connsiteX36" fmla="*/ 102 w 791584"/>
                  <a:gd name="connsiteY36" fmla="*/ 982595 h 1052087"/>
                  <a:gd name="connsiteX37" fmla="*/ 11465 w 791584"/>
                  <a:gd name="connsiteY37" fmla="*/ 990106 h 1052087"/>
                  <a:gd name="connsiteX38" fmla="*/ 127649 w 791584"/>
                  <a:gd name="connsiteY38" fmla="*/ 1029565 h 1052087"/>
                  <a:gd name="connsiteX39" fmla="*/ 127649 w 791584"/>
                  <a:gd name="connsiteY39" fmla="*/ 950040 h 1052087"/>
                  <a:gd name="connsiteX40" fmla="*/ 370231 w 791584"/>
                  <a:gd name="connsiteY40" fmla="*/ 950040 h 1052087"/>
                  <a:gd name="connsiteX41" fmla="*/ 370231 w 791584"/>
                  <a:gd name="connsiteY41" fmla="*/ 1051859 h 1052087"/>
                  <a:gd name="connsiteX42" fmla="*/ 399456 w 791584"/>
                  <a:gd name="connsiteY42" fmla="*/ 1052087 h 1052087"/>
                  <a:gd name="connsiteX43" fmla="*/ 421301 w 791584"/>
                  <a:gd name="connsiteY43" fmla="*/ 1051910 h 1052087"/>
                  <a:gd name="connsiteX44" fmla="*/ 421301 w 791584"/>
                  <a:gd name="connsiteY44" fmla="*/ 950040 h 1052087"/>
                  <a:gd name="connsiteX45" fmla="*/ 663883 w 791584"/>
                  <a:gd name="connsiteY45" fmla="*/ 950040 h 1052087"/>
                  <a:gd name="connsiteX46" fmla="*/ 663883 w 791584"/>
                  <a:gd name="connsiteY46" fmla="*/ 1030540 h 1052087"/>
                  <a:gd name="connsiteX47" fmla="*/ 781344 w 791584"/>
                  <a:gd name="connsiteY47" fmla="*/ 989308 h 1052087"/>
                  <a:gd name="connsiteX48" fmla="*/ 791558 w 791584"/>
                  <a:gd name="connsiteY48" fmla="*/ 981708 h 1052087"/>
                  <a:gd name="connsiteX49" fmla="*/ 791584 w 791584"/>
                  <a:gd name="connsiteY49" fmla="*/ 759500 h 1052087"/>
                  <a:gd name="connsiteX50" fmla="*/ 370257 w 791584"/>
                  <a:gd name="connsiteY50" fmla="*/ 899371 h 1052087"/>
                  <a:gd name="connsiteX51" fmla="*/ 131735 w 791584"/>
                  <a:gd name="connsiteY51" fmla="*/ 899371 h 1052087"/>
                  <a:gd name="connsiteX52" fmla="*/ 279506 w 791584"/>
                  <a:gd name="connsiteY52" fmla="*/ 603858 h 1052087"/>
                  <a:gd name="connsiteX53" fmla="*/ 282263 w 791584"/>
                  <a:gd name="connsiteY53" fmla="*/ 602490 h 1052087"/>
                  <a:gd name="connsiteX54" fmla="*/ 370321 w 791584"/>
                  <a:gd name="connsiteY54" fmla="*/ 810701 h 1052087"/>
                  <a:gd name="connsiteX55" fmla="*/ 370257 w 791584"/>
                  <a:gd name="connsiteY55" fmla="*/ 899371 h 1052087"/>
                  <a:gd name="connsiteX56" fmla="*/ 395792 w 791584"/>
                  <a:gd name="connsiteY56" fmla="*/ 608026 h 1052087"/>
                  <a:gd name="connsiteX57" fmla="*/ 295976 w 791584"/>
                  <a:gd name="connsiteY57" fmla="*/ 594092 h 1052087"/>
                  <a:gd name="connsiteX58" fmla="*/ 319110 w 791584"/>
                  <a:gd name="connsiteY58" fmla="*/ 545285 h 1052087"/>
                  <a:gd name="connsiteX59" fmla="*/ 472384 w 791584"/>
                  <a:gd name="connsiteY59" fmla="*/ 542422 h 1052087"/>
                  <a:gd name="connsiteX60" fmla="*/ 472384 w 791584"/>
                  <a:gd name="connsiteY60" fmla="*/ 545234 h 1052087"/>
                  <a:gd name="connsiteX61" fmla="*/ 495646 w 791584"/>
                  <a:gd name="connsiteY61" fmla="*/ 594180 h 1052087"/>
                  <a:gd name="connsiteX62" fmla="*/ 395792 w 791584"/>
                  <a:gd name="connsiteY62" fmla="*/ 608026 h 1052087"/>
                  <a:gd name="connsiteX63" fmla="*/ 421391 w 791584"/>
                  <a:gd name="connsiteY63" fmla="*/ 899371 h 1052087"/>
                  <a:gd name="connsiteX64" fmla="*/ 421391 w 791584"/>
                  <a:gd name="connsiteY64" fmla="*/ 810701 h 1052087"/>
                  <a:gd name="connsiteX65" fmla="*/ 509422 w 791584"/>
                  <a:gd name="connsiteY65" fmla="*/ 602579 h 1052087"/>
                  <a:gd name="connsiteX66" fmla="*/ 511976 w 791584"/>
                  <a:gd name="connsiteY66" fmla="*/ 603845 h 1052087"/>
                  <a:gd name="connsiteX67" fmla="*/ 660079 w 791584"/>
                  <a:gd name="connsiteY67" fmla="*/ 899371 h 1052087"/>
                  <a:gd name="connsiteX68" fmla="*/ 421391 w 791584"/>
                  <a:gd name="connsiteY68" fmla="*/ 899371 h 1052087"/>
                  <a:gd name="connsiteX0" fmla="*/ 791584 w 791584"/>
                  <a:gd name="connsiteY0" fmla="*/ 759500 h 1052087"/>
                  <a:gd name="connsiteX1" fmla="*/ 744267 w 791584"/>
                  <a:gd name="connsiteY1" fmla="*/ 664724 h 1052087"/>
                  <a:gd name="connsiteX2" fmla="*/ 647796 w 791584"/>
                  <a:gd name="connsiteY2" fmla="*/ 604909 h 1052087"/>
                  <a:gd name="connsiteX3" fmla="*/ 600161 w 791584"/>
                  <a:gd name="connsiteY3" fmla="*/ 274435 h 1052087"/>
                  <a:gd name="connsiteX4" fmla="*/ 600161 w 791584"/>
                  <a:gd name="connsiteY4" fmla="*/ 266011 h 1052087"/>
                  <a:gd name="connsiteX5" fmla="*/ 612928 w 791584"/>
                  <a:gd name="connsiteY5" fmla="*/ 266011 h 1052087"/>
                  <a:gd name="connsiteX6" fmla="*/ 638463 w 791584"/>
                  <a:gd name="connsiteY6" fmla="*/ 240677 h 1052087"/>
                  <a:gd name="connsiteX7" fmla="*/ 612928 w 791584"/>
                  <a:gd name="connsiteY7" fmla="*/ 215342 h 1052087"/>
                  <a:gd name="connsiteX8" fmla="*/ 600161 w 791584"/>
                  <a:gd name="connsiteY8" fmla="*/ 215342 h 1052087"/>
                  <a:gd name="connsiteX9" fmla="*/ 492914 w 791584"/>
                  <a:gd name="connsiteY9" fmla="*/ 49529 h 1052087"/>
                  <a:gd name="connsiteX10" fmla="*/ 472486 w 791584"/>
                  <a:gd name="connsiteY10" fmla="*/ 129712 h 1052087"/>
                  <a:gd name="connsiteX11" fmla="*/ 459719 w 791584"/>
                  <a:gd name="connsiteY11" fmla="*/ 139339 h 1052087"/>
                  <a:gd name="connsiteX12" fmla="*/ 456654 w 791584"/>
                  <a:gd name="connsiteY12" fmla="*/ 139339 h 1052087"/>
                  <a:gd name="connsiteX13" fmla="*/ 446771 w 791584"/>
                  <a:gd name="connsiteY13" fmla="*/ 124348 h 1052087"/>
                  <a:gd name="connsiteX14" fmla="*/ 446772 w 791584"/>
                  <a:gd name="connsiteY14" fmla="*/ 124341 h 1052087"/>
                  <a:gd name="connsiteX15" fmla="*/ 446951 w 791584"/>
                  <a:gd name="connsiteY15" fmla="*/ 123632 h 1052087"/>
                  <a:gd name="connsiteX16" fmla="*/ 471209 w 791584"/>
                  <a:gd name="connsiteY16" fmla="*/ 28755 h 1052087"/>
                  <a:gd name="connsiteX17" fmla="*/ 434171 w 791584"/>
                  <a:gd name="connsiteY17" fmla="*/ 0 h 1052087"/>
                  <a:gd name="connsiteX18" fmla="*/ 357566 w 791584"/>
                  <a:gd name="connsiteY18" fmla="*/ 0 h 1052087"/>
                  <a:gd name="connsiteX19" fmla="*/ 320540 w 791584"/>
                  <a:gd name="connsiteY19" fmla="*/ 28755 h 1052087"/>
                  <a:gd name="connsiteX20" fmla="*/ 344799 w 791584"/>
                  <a:gd name="connsiteY20" fmla="*/ 123632 h 1052087"/>
                  <a:gd name="connsiteX21" fmla="*/ 335861 w 791584"/>
                  <a:gd name="connsiteY21" fmla="*/ 139175 h 1052087"/>
                  <a:gd name="connsiteX22" fmla="*/ 335095 w 791584"/>
                  <a:gd name="connsiteY22" fmla="*/ 139339 h 1052087"/>
                  <a:gd name="connsiteX23" fmla="*/ 332031 w 791584"/>
                  <a:gd name="connsiteY23" fmla="*/ 139339 h 1052087"/>
                  <a:gd name="connsiteX24" fmla="*/ 319264 w 791584"/>
                  <a:gd name="connsiteY24" fmla="*/ 129712 h 1052087"/>
                  <a:gd name="connsiteX25" fmla="*/ 299474 w 791584"/>
                  <a:gd name="connsiteY25" fmla="*/ 49529 h 1052087"/>
                  <a:gd name="connsiteX26" fmla="*/ 192227 w 791584"/>
                  <a:gd name="connsiteY26" fmla="*/ 215342 h 1052087"/>
                  <a:gd name="connsiteX27" fmla="*/ 178821 w 791584"/>
                  <a:gd name="connsiteY27" fmla="*/ 215342 h 1052087"/>
                  <a:gd name="connsiteX28" fmla="*/ 153286 w 791584"/>
                  <a:gd name="connsiteY28" fmla="*/ 240677 h 1052087"/>
                  <a:gd name="connsiteX29" fmla="*/ 178821 w 791584"/>
                  <a:gd name="connsiteY29" fmla="*/ 266011 h 1052087"/>
                  <a:gd name="connsiteX30" fmla="*/ 191589 w 791584"/>
                  <a:gd name="connsiteY30" fmla="*/ 266011 h 1052087"/>
                  <a:gd name="connsiteX31" fmla="*/ 191589 w 791584"/>
                  <a:gd name="connsiteY31" fmla="*/ 274460 h 1052087"/>
                  <a:gd name="connsiteX32" fmla="*/ 211889 w 791584"/>
                  <a:gd name="connsiteY32" fmla="*/ 576598 h 1052087"/>
                  <a:gd name="connsiteX33" fmla="*/ 180775 w 791584"/>
                  <a:gd name="connsiteY33" fmla="*/ 589265 h 1052087"/>
                  <a:gd name="connsiteX34" fmla="*/ 0 w 791584"/>
                  <a:gd name="connsiteY34" fmla="*/ 760032 h 1052087"/>
                  <a:gd name="connsiteX35" fmla="*/ 102 w 791584"/>
                  <a:gd name="connsiteY35" fmla="*/ 982595 h 1052087"/>
                  <a:gd name="connsiteX36" fmla="*/ 11465 w 791584"/>
                  <a:gd name="connsiteY36" fmla="*/ 990106 h 1052087"/>
                  <a:gd name="connsiteX37" fmla="*/ 127649 w 791584"/>
                  <a:gd name="connsiteY37" fmla="*/ 1029565 h 1052087"/>
                  <a:gd name="connsiteX38" fmla="*/ 127649 w 791584"/>
                  <a:gd name="connsiteY38" fmla="*/ 950040 h 1052087"/>
                  <a:gd name="connsiteX39" fmla="*/ 370231 w 791584"/>
                  <a:gd name="connsiteY39" fmla="*/ 950040 h 1052087"/>
                  <a:gd name="connsiteX40" fmla="*/ 370231 w 791584"/>
                  <a:gd name="connsiteY40" fmla="*/ 1051859 h 1052087"/>
                  <a:gd name="connsiteX41" fmla="*/ 399456 w 791584"/>
                  <a:gd name="connsiteY41" fmla="*/ 1052087 h 1052087"/>
                  <a:gd name="connsiteX42" fmla="*/ 421301 w 791584"/>
                  <a:gd name="connsiteY42" fmla="*/ 1051910 h 1052087"/>
                  <a:gd name="connsiteX43" fmla="*/ 421301 w 791584"/>
                  <a:gd name="connsiteY43" fmla="*/ 950040 h 1052087"/>
                  <a:gd name="connsiteX44" fmla="*/ 663883 w 791584"/>
                  <a:gd name="connsiteY44" fmla="*/ 950040 h 1052087"/>
                  <a:gd name="connsiteX45" fmla="*/ 663883 w 791584"/>
                  <a:gd name="connsiteY45" fmla="*/ 1030540 h 1052087"/>
                  <a:gd name="connsiteX46" fmla="*/ 781344 w 791584"/>
                  <a:gd name="connsiteY46" fmla="*/ 989308 h 1052087"/>
                  <a:gd name="connsiteX47" fmla="*/ 791558 w 791584"/>
                  <a:gd name="connsiteY47" fmla="*/ 981708 h 1052087"/>
                  <a:gd name="connsiteX48" fmla="*/ 791584 w 791584"/>
                  <a:gd name="connsiteY48" fmla="*/ 759500 h 1052087"/>
                  <a:gd name="connsiteX49" fmla="*/ 370257 w 791584"/>
                  <a:gd name="connsiteY49" fmla="*/ 899371 h 1052087"/>
                  <a:gd name="connsiteX50" fmla="*/ 131735 w 791584"/>
                  <a:gd name="connsiteY50" fmla="*/ 899371 h 1052087"/>
                  <a:gd name="connsiteX51" fmla="*/ 279506 w 791584"/>
                  <a:gd name="connsiteY51" fmla="*/ 603858 h 1052087"/>
                  <a:gd name="connsiteX52" fmla="*/ 282263 w 791584"/>
                  <a:gd name="connsiteY52" fmla="*/ 602490 h 1052087"/>
                  <a:gd name="connsiteX53" fmla="*/ 370321 w 791584"/>
                  <a:gd name="connsiteY53" fmla="*/ 810701 h 1052087"/>
                  <a:gd name="connsiteX54" fmla="*/ 370257 w 791584"/>
                  <a:gd name="connsiteY54" fmla="*/ 899371 h 1052087"/>
                  <a:gd name="connsiteX55" fmla="*/ 395792 w 791584"/>
                  <a:gd name="connsiteY55" fmla="*/ 608026 h 1052087"/>
                  <a:gd name="connsiteX56" fmla="*/ 295976 w 791584"/>
                  <a:gd name="connsiteY56" fmla="*/ 594092 h 1052087"/>
                  <a:gd name="connsiteX57" fmla="*/ 319110 w 791584"/>
                  <a:gd name="connsiteY57" fmla="*/ 545285 h 1052087"/>
                  <a:gd name="connsiteX58" fmla="*/ 472384 w 791584"/>
                  <a:gd name="connsiteY58" fmla="*/ 542422 h 1052087"/>
                  <a:gd name="connsiteX59" fmla="*/ 472384 w 791584"/>
                  <a:gd name="connsiteY59" fmla="*/ 545234 h 1052087"/>
                  <a:gd name="connsiteX60" fmla="*/ 495646 w 791584"/>
                  <a:gd name="connsiteY60" fmla="*/ 594180 h 1052087"/>
                  <a:gd name="connsiteX61" fmla="*/ 395792 w 791584"/>
                  <a:gd name="connsiteY61" fmla="*/ 608026 h 1052087"/>
                  <a:gd name="connsiteX62" fmla="*/ 421391 w 791584"/>
                  <a:gd name="connsiteY62" fmla="*/ 899371 h 1052087"/>
                  <a:gd name="connsiteX63" fmla="*/ 421391 w 791584"/>
                  <a:gd name="connsiteY63" fmla="*/ 810701 h 1052087"/>
                  <a:gd name="connsiteX64" fmla="*/ 509422 w 791584"/>
                  <a:gd name="connsiteY64" fmla="*/ 602579 h 1052087"/>
                  <a:gd name="connsiteX65" fmla="*/ 511976 w 791584"/>
                  <a:gd name="connsiteY65" fmla="*/ 603845 h 1052087"/>
                  <a:gd name="connsiteX66" fmla="*/ 660079 w 791584"/>
                  <a:gd name="connsiteY66" fmla="*/ 899371 h 1052087"/>
                  <a:gd name="connsiteX67" fmla="*/ 421391 w 791584"/>
                  <a:gd name="connsiteY67" fmla="*/ 899371 h 1052087"/>
                  <a:gd name="connsiteX0" fmla="*/ 791482 w 791482"/>
                  <a:gd name="connsiteY0" fmla="*/ 759500 h 1052087"/>
                  <a:gd name="connsiteX1" fmla="*/ 744165 w 791482"/>
                  <a:gd name="connsiteY1" fmla="*/ 664724 h 1052087"/>
                  <a:gd name="connsiteX2" fmla="*/ 647694 w 791482"/>
                  <a:gd name="connsiteY2" fmla="*/ 604909 h 1052087"/>
                  <a:gd name="connsiteX3" fmla="*/ 600059 w 791482"/>
                  <a:gd name="connsiteY3" fmla="*/ 274435 h 1052087"/>
                  <a:gd name="connsiteX4" fmla="*/ 600059 w 791482"/>
                  <a:gd name="connsiteY4" fmla="*/ 266011 h 1052087"/>
                  <a:gd name="connsiteX5" fmla="*/ 612826 w 791482"/>
                  <a:gd name="connsiteY5" fmla="*/ 266011 h 1052087"/>
                  <a:gd name="connsiteX6" fmla="*/ 638361 w 791482"/>
                  <a:gd name="connsiteY6" fmla="*/ 240677 h 1052087"/>
                  <a:gd name="connsiteX7" fmla="*/ 612826 w 791482"/>
                  <a:gd name="connsiteY7" fmla="*/ 215342 h 1052087"/>
                  <a:gd name="connsiteX8" fmla="*/ 600059 w 791482"/>
                  <a:gd name="connsiteY8" fmla="*/ 215342 h 1052087"/>
                  <a:gd name="connsiteX9" fmla="*/ 492812 w 791482"/>
                  <a:gd name="connsiteY9" fmla="*/ 49529 h 1052087"/>
                  <a:gd name="connsiteX10" fmla="*/ 472384 w 791482"/>
                  <a:gd name="connsiteY10" fmla="*/ 129712 h 1052087"/>
                  <a:gd name="connsiteX11" fmla="*/ 459617 w 791482"/>
                  <a:gd name="connsiteY11" fmla="*/ 139339 h 1052087"/>
                  <a:gd name="connsiteX12" fmla="*/ 456552 w 791482"/>
                  <a:gd name="connsiteY12" fmla="*/ 139339 h 1052087"/>
                  <a:gd name="connsiteX13" fmla="*/ 446669 w 791482"/>
                  <a:gd name="connsiteY13" fmla="*/ 124348 h 1052087"/>
                  <a:gd name="connsiteX14" fmla="*/ 446670 w 791482"/>
                  <a:gd name="connsiteY14" fmla="*/ 124341 h 1052087"/>
                  <a:gd name="connsiteX15" fmla="*/ 446849 w 791482"/>
                  <a:gd name="connsiteY15" fmla="*/ 123632 h 1052087"/>
                  <a:gd name="connsiteX16" fmla="*/ 471107 w 791482"/>
                  <a:gd name="connsiteY16" fmla="*/ 28755 h 1052087"/>
                  <a:gd name="connsiteX17" fmla="*/ 434069 w 791482"/>
                  <a:gd name="connsiteY17" fmla="*/ 0 h 1052087"/>
                  <a:gd name="connsiteX18" fmla="*/ 357464 w 791482"/>
                  <a:gd name="connsiteY18" fmla="*/ 0 h 1052087"/>
                  <a:gd name="connsiteX19" fmla="*/ 320438 w 791482"/>
                  <a:gd name="connsiteY19" fmla="*/ 28755 h 1052087"/>
                  <a:gd name="connsiteX20" fmla="*/ 344697 w 791482"/>
                  <a:gd name="connsiteY20" fmla="*/ 123632 h 1052087"/>
                  <a:gd name="connsiteX21" fmla="*/ 335759 w 791482"/>
                  <a:gd name="connsiteY21" fmla="*/ 139175 h 1052087"/>
                  <a:gd name="connsiteX22" fmla="*/ 334993 w 791482"/>
                  <a:gd name="connsiteY22" fmla="*/ 139339 h 1052087"/>
                  <a:gd name="connsiteX23" fmla="*/ 331929 w 791482"/>
                  <a:gd name="connsiteY23" fmla="*/ 139339 h 1052087"/>
                  <a:gd name="connsiteX24" fmla="*/ 319162 w 791482"/>
                  <a:gd name="connsiteY24" fmla="*/ 129712 h 1052087"/>
                  <a:gd name="connsiteX25" fmla="*/ 299372 w 791482"/>
                  <a:gd name="connsiteY25" fmla="*/ 49529 h 1052087"/>
                  <a:gd name="connsiteX26" fmla="*/ 192125 w 791482"/>
                  <a:gd name="connsiteY26" fmla="*/ 215342 h 1052087"/>
                  <a:gd name="connsiteX27" fmla="*/ 178719 w 791482"/>
                  <a:gd name="connsiteY27" fmla="*/ 215342 h 1052087"/>
                  <a:gd name="connsiteX28" fmla="*/ 153184 w 791482"/>
                  <a:gd name="connsiteY28" fmla="*/ 240677 h 1052087"/>
                  <a:gd name="connsiteX29" fmla="*/ 178719 w 791482"/>
                  <a:gd name="connsiteY29" fmla="*/ 266011 h 1052087"/>
                  <a:gd name="connsiteX30" fmla="*/ 191487 w 791482"/>
                  <a:gd name="connsiteY30" fmla="*/ 266011 h 1052087"/>
                  <a:gd name="connsiteX31" fmla="*/ 191487 w 791482"/>
                  <a:gd name="connsiteY31" fmla="*/ 274460 h 1052087"/>
                  <a:gd name="connsiteX32" fmla="*/ 211787 w 791482"/>
                  <a:gd name="connsiteY32" fmla="*/ 576598 h 1052087"/>
                  <a:gd name="connsiteX33" fmla="*/ 180673 w 791482"/>
                  <a:gd name="connsiteY33" fmla="*/ 589265 h 1052087"/>
                  <a:gd name="connsiteX34" fmla="*/ 0 w 791482"/>
                  <a:gd name="connsiteY34" fmla="*/ 982595 h 1052087"/>
                  <a:gd name="connsiteX35" fmla="*/ 11363 w 791482"/>
                  <a:gd name="connsiteY35" fmla="*/ 990106 h 1052087"/>
                  <a:gd name="connsiteX36" fmla="*/ 127547 w 791482"/>
                  <a:gd name="connsiteY36" fmla="*/ 1029565 h 1052087"/>
                  <a:gd name="connsiteX37" fmla="*/ 127547 w 791482"/>
                  <a:gd name="connsiteY37" fmla="*/ 950040 h 1052087"/>
                  <a:gd name="connsiteX38" fmla="*/ 370129 w 791482"/>
                  <a:gd name="connsiteY38" fmla="*/ 950040 h 1052087"/>
                  <a:gd name="connsiteX39" fmla="*/ 370129 w 791482"/>
                  <a:gd name="connsiteY39" fmla="*/ 1051859 h 1052087"/>
                  <a:gd name="connsiteX40" fmla="*/ 399354 w 791482"/>
                  <a:gd name="connsiteY40" fmla="*/ 1052087 h 1052087"/>
                  <a:gd name="connsiteX41" fmla="*/ 421199 w 791482"/>
                  <a:gd name="connsiteY41" fmla="*/ 1051910 h 1052087"/>
                  <a:gd name="connsiteX42" fmla="*/ 421199 w 791482"/>
                  <a:gd name="connsiteY42" fmla="*/ 950040 h 1052087"/>
                  <a:gd name="connsiteX43" fmla="*/ 663781 w 791482"/>
                  <a:gd name="connsiteY43" fmla="*/ 950040 h 1052087"/>
                  <a:gd name="connsiteX44" fmla="*/ 663781 w 791482"/>
                  <a:gd name="connsiteY44" fmla="*/ 1030540 h 1052087"/>
                  <a:gd name="connsiteX45" fmla="*/ 781242 w 791482"/>
                  <a:gd name="connsiteY45" fmla="*/ 989308 h 1052087"/>
                  <a:gd name="connsiteX46" fmla="*/ 791456 w 791482"/>
                  <a:gd name="connsiteY46" fmla="*/ 981708 h 1052087"/>
                  <a:gd name="connsiteX47" fmla="*/ 791482 w 791482"/>
                  <a:gd name="connsiteY47" fmla="*/ 759500 h 1052087"/>
                  <a:gd name="connsiteX48" fmla="*/ 370155 w 791482"/>
                  <a:gd name="connsiteY48" fmla="*/ 899371 h 1052087"/>
                  <a:gd name="connsiteX49" fmla="*/ 131633 w 791482"/>
                  <a:gd name="connsiteY49" fmla="*/ 899371 h 1052087"/>
                  <a:gd name="connsiteX50" fmla="*/ 279404 w 791482"/>
                  <a:gd name="connsiteY50" fmla="*/ 603858 h 1052087"/>
                  <a:gd name="connsiteX51" fmla="*/ 282161 w 791482"/>
                  <a:gd name="connsiteY51" fmla="*/ 602490 h 1052087"/>
                  <a:gd name="connsiteX52" fmla="*/ 370219 w 791482"/>
                  <a:gd name="connsiteY52" fmla="*/ 810701 h 1052087"/>
                  <a:gd name="connsiteX53" fmla="*/ 370155 w 791482"/>
                  <a:gd name="connsiteY53" fmla="*/ 899371 h 1052087"/>
                  <a:gd name="connsiteX54" fmla="*/ 395690 w 791482"/>
                  <a:gd name="connsiteY54" fmla="*/ 608026 h 1052087"/>
                  <a:gd name="connsiteX55" fmla="*/ 295874 w 791482"/>
                  <a:gd name="connsiteY55" fmla="*/ 594092 h 1052087"/>
                  <a:gd name="connsiteX56" fmla="*/ 319008 w 791482"/>
                  <a:gd name="connsiteY56" fmla="*/ 545285 h 1052087"/>
                  <a:gd name="connsiteX57" fmla="*/ 472282 w 791482"/>
                  <a:gd name="connsiteY57" fmla="*/ 542422 h 1052087"/>
                  <a:gd name="connsiteX58" fmla="*/ 472282 w 791482"/>
                  <a:gd name="connsiteY58" fmla="*/ 545234 h 1052087"/>
                  <a:gd name="connsiteX59" fmla="*/ 495544 w 791482"/>
                  <a:gd name="connsiteY59" fmla="*/ 594180 h 1052087"/>
                  <a:gd name="connsiteX60" fmla="*/ 395690 w 791482"/>
                  <a:gd name="connsiteY60" fmla="*/ 608026 h 1052087"/>
                  <a:gd name="connsiteX61" fmla="*/ 421289 w 791482"/>
                  <a:gd name="connsiteY61" fmla="*/ 899371 h 1052087"/>
                  <a:gd name="connsiteX62" fmla="*/ 421289 w 791482"/>
                  <a:gd name="connsiteY62" fmla="*/ 810701 h 1052087"/>
                  <a:gd name="connsiteX63" fmla="*/ 509320 w 791482"/>
                  <a:gd name="connsiteY63" fmla="*/ 602579 h 1052087"/>
                  <a:gd name="connsiteX64" fmla="*/ 511874 w 791482"/>
                  <a:gd name="connsiteY64" fmla="*/ 603845 h 1052087"/>
                  <a:gd name="connsiteX65" fmla="*/ 659977 w 791482"/>
                  <a:gd name="connsiteY65" fmla="*/ 899371 h 1052087"/>
                  <a:gd name="connsiteX66" fmla="*/ 421289 w 791482"/>
                  <a:gd name="connsiteY66" fmla="*/ 899371 h 1052087"/>
                  <a:gd name="connsiteX0" fmla="*/ 791482 w 791482"/>
                  <a:gd name="connsiteY0" fmla="*/ 759500 h 1052087"/>
                  <a:gd name="connsiteX1" fmla="*/ 744165 w 791482"/>
                  <a:gd name="connsiteY1" fmla="*/ 664724 h 1052087"/>
                  <a:gd name="connsiteX2" fmla="*/ 647694 w 791482"/>
                  <a:gd name="connsiteY2" fmla="*/ 604909 h 1052087"/>
                  <a:gd name="connsiteX3" fmla="*/ 600059 w 791482"/>
                  <a:gd name="connsiteY3" fmla="*/ 274435 h 1052087"/>
                  <a:gd name="connsiteX4" fmla="*/ 600059 w 791482"/>
                  <a:gd name="connsiteY4" fmla="*/ 266011 h 1052087"/>
                  <a:gd name="connsiteX5" fmla="*/ 612826 w 791482"/>
                  <a:gd name="connsiteY5" fmla="*/ 266011 h 1052087"/>
                  <a:gd name="connsiteX6" fmla="*/ 638361 w 791482"/>
                  <a:gd name="connsiteY6" fmla="*/ 240677 h 1052087"/>
                  <a:gd name="connsiteX7" fmla="*/ 612826 w 791482"/>
                  <a:gd name="connsiteY7" fmla="*/ 215342 h 1052087"/>
                  <a:gd name="connsiteX8" fmla="*/ 600059 w 791482"/>
                  <a:gd name="connsiteY8" fmla="*/ 215342 h 1052087"/>
                  <a:gd name="connsiteX9" fmla="*/ 492812 w 791482"/>
                  <a:gd name="connsiteY9" fmla="*/ 49529 h 1052087"/>
                  <a:gd name="connsiteX10" fmla="*/ 472384 w 791482"/>
                  <a:gd name="connsiteY10" fmla="*/ 129712 h 1052087"/>
                  <a:gd name="connsiteX11" fmla="*/ 459617 w 791482"/>
                  <a:gd name="connsiteY11" fmla="*/ 139339 h 1052087"/>
                  <a:gd name="connsiteX12" fmla="*/ 456552 w 791482"/>
                  <a:gd name="connsiteY12" fmla="*/ 139339 h 1052087"/>
                  <a:gd name="connsiteX13" fmla="*/ 446669 w 791482"/>
                  <a:gd name="connsiteY13" fmla="*/ 124348 h 1052087"/>
                  <a:gd name="connsiteX14" fmla="*/ 446670 w 791482"/>
                  <a:gd name="connsiteY14" fmla="*/ 124341 h 1052087"/>
                  <a:gd name="connsiteX15" fmla="*/ 446849 w 791482"/>
                  <a:gd name="connsiteY15" fmla="*/ 123632 h 1052087"/>
                  <a:gd name="connsiteX16" fmla="*/ 471107 w 791482"/>
                  <a:gd name="connsiteY16" fmla="*/ 28755 h 1052087"/>
                  <a:gd name="connsiteX17" fmla="*/ 434069 w 791482"/>
                  <a:gd name="connsiteY17" fmla="*/ 0 h 1052087"/>
                  <a:gd name="connsiteX18" fmla="*/ 357464 w 791482"/>
                  <a:gd name="connsiteY18" fmla="*/ 0 h 1052087"/>
                  <a:gd name="connsiteX19" fmla="*/ 320438 w 791482"/>
                  <a:gd name="connsiteY19" fmla="*/ 28755 h 1052087"/>
                  <a:gd name="connsiteX20" fmla="*/ 344697 w 791482"/>
                  <a:gd name="connsiteY20" fmla="*/ 123632 h 1052087"/>
                  <a:gd name="connsiteX21" fmla="*/ 335759 w 791482"/>
                  <a:gd name="connsiteY21" fmla="*/ 139175 h 1052087"/>
                  <a:gd name="connsiteX22" fmla="*/ 334993 w 791482"/>
                  <a:gd name="connsiteY22" fmla="*/ 139339 h 1052087"/>
                  <a:gd name="connsiteX23" fmla="*/ 331929 w 791482"/>
                  <a:gd name="connsiteY23" fmla="*/ 139339 h 1052087"/>
                  <a:gd name="connsiteX24" fmla="*/ 319162 w 791482"/>
                  <a:gd name="connsiteY24" fmla="*/ 129712 h 1052087"/>
                  <a:gd name="connsiteX25" fmla="*/ 299372 w 791482"/>
                  <a:gd name="connsiteY25" fmla="*/ 49529 h 1052087"/>
                  <a:gd name="connsiteX26" fmla="*/ 192125 w 791482"/>
                  <a:gd name="connsiteY26" fmla="*/ 215342 h 1052087"/>
                  <a:gd name="connsiteX27" fmla="*/ 178719 w 791482"/>
                  <a:gd name="connsiteY27" fmla="*/ 215342 h 1052087"/>
                  <a:gd name="connsiteX28" fmla="*/ 153184 w 791482"/>
                  <a:gd name="connsiteY28" fmla="*/ 240677 h 1052087"/>
                  <a:gd name="connsiteX29" fmla="*/ 178719 w 791482"/>
                  <a:gd name="connsiteY29" fmla="*/ 266011 h 1052087"/>
                  <a:gd name="connsiteX30" fmla="*/ 191487 w 791482"/>
                  <a:gd name="connsiteY30" fmla="*/ 266011 h 1052087"/>
                  <a:gd name="connsiteX31" fmla="*/ 191487 w 791482"/>
                  <a:gd name="connsiteY31" fmla="*/ 274460 h 1052087"/>
                  <a:gd name="connsiteX32" fmla="*/ 211787 w 791482"/>
                  <a:gd name="connsiteY32" fmla="*/ 576598 h 1052087"/>
                  <a:gd name="connsiteX33" fmla="*/ 180673 w 791482"/>
                  <a:gd name="connsiteY33" fmla="*/ 589265 h 1052087"/>
                  <a:gd name="connsiteX34" fmla="*/ 0 w 791482"/>
                  <a:gd name="connsiteY34" fmla="*/ 982595 h 1052087"/>
                  <a:gd name="connsiteX35" fmla="*/ 127547 w 791482"/>
                  <a:gd name="connsiteY35" fmla="*/ 1029565 h 1052087"/>
                  <a:gd name="connsiteX36" fmla="*/ 127547 w 791482"/>
                  <a:gd name="connsiteY36" fmla="*/ 950040 h 1052087"/>
                  <a:gd name="connsiteX37" fmla="*/ 370129 w 791482"/>
                  <a:gd name="connsiteY37" fmla="*/ 950040 h 1052087"/>
                  <a:gd name="connsiteX38" fmla="*/ 370129 w 791482"/>
                  <a:gd name="connsiteY38" fmla="*/ 1051859 h 1052087"/>
                  <a:gd name="connsiteX39" fmla="*/ 399354 w 791482"/>
                  <a:gd name="connsiteY39" fmla="*/ 1052087 h 1052087"/>
                  <a:gd name="connsiteX40" fmla="*/ 421199 w 791482"/>
                  <a:gd name="connsiteY40" fmla="*/ 1051910 h 1052087"/>
                  <a:gd name="connsiteX41" fmla="*/ 421199 w 791482"/>
                  <a:gd name="connsiteY41" fmla="*/ 950040 h 1052087"/>
                  <a:gd name="connsiteX42" fmla="*/ 663781 w 791482"/>
                  <a:gd name="connsiteY42" fmla="*/ 950040 h 1052087"/>
                  <a:gd name="connsiteX43" fmla="*/ 663781 w 791482"/>
                  <a:gd name="connsiteY43" fmla="*/ 1030540 h 1052087"/>
                  <a:gd name="connsiteX44" fmla="*/ 781242 w 791482"/>
                  <a:gd name="connsiteY44" fmla="*/ 989308 h 1052087"/>
                  <a:gd name="connsiteX45" fmla="*/ 791456 w 791482"/>
                  <a:gd name="connsiteY45" fmla="*/ 981708 h 1052087"/>
                  <a:gd name="connsiteX46" fmla="*/ 791482 w 791482"/>
                  <a:gd name="connsiteY46" fmla="*/ 759500 h 1052087"/>
                  <a:gd name="connsiteX47" fmla="*/ 370155 w 791482"/>
                  <a:gd name="connsiteY47" fmla="*/ 899371 h 1052087"/>
                  <a:gd name="connsiteX48" fmla="*/ 131633 w 791482"/>
                  <a:gd name="connsiteY48" fmla="*/ 899371 h 1052087"/>
                  <a:gd name="connsiteX49" fmla="*/ 279404 w 791482"/>
                  <a:gd name="connsiteY49" fmla="*/ 603858 h 1052087"/>
                  <a:gd name="connsiteX50" fmla="*/ 282161 w 791482"/>
                  <a:gd name="connsiteY50" fmla="*/ 602490 h 1052087"/>
                  <a:gd name="connsiteX51" fmla="*/ 370219 w 791482"/>
                  <a:gd name="connsiteY51" fmla="*/ 810701 h 1052087"/>
                  <a:gd name="connsiteX52" fmla="*/ 370155 w 791482"/>
                  <a:gd name="connsiteY52" fmla="*/ 899371 h 1052087"/>
                  <a:gd name="connsiteX53" fmla="*/ 395690 w 791482"/>
                  <a:gd name="connsiteY53" fmla="*/ 608026 h 1052087"/>
                  <a:gd name="connsiteX54" fmla="*/ 295874 w 791482"/>
                  <a:gd name="connsiteY54" fmla="*/ 594092 h 1052087"/>
                  <a:gd name="connsiteX55" fmla="*/ 319008 w 791482"/>
                  <a:gd name="connsiteY55" fmla="*/ 545285 h 1052087"/>
                  <a:gd name="connsiteX56" fmla="*/ 472282 w 791482"/>
                  <a:gd name="connsiteY56" fmla="*/ 542422 h 1052087"/>
                  <a:gd name="connsiteX57" fmla="*/ 472282 w 791482"/>
                  <a:gd name="connsiteY57" fmla="*/ 545234 h 1052087"/>
                  <a:gd name="connsiteX58" fmla="*/ 495544 w 791482"/>
                  <a:gd name="connsiteY58" fmla="*/ 594180 h 1052087"/>
                  <a:gd name="connsiteX59" fmla="*/ 395690 w 791482"/>
                  <a:gd name="connsiteY59" fmla="*/ 608026 h 1052087"/>
                  <a:gd name="connsiteX60" fmla="*/ 421289 w 791482"/>
                  <a:gd name="connsiteY60" fmla="*/ 899371 h 1052087"/>
                  <a:gd name="connsiteX61" fmla="*/ 421289 w 791482"/>
                  <a:gd name="connsiteY61" fmla="*/ 810701 h 1052087"/>
                  <a:gd name="connsiteX62" fmla="*/ 509320 w 791482"/>
                  <a:gd name="connsiteY62" fmla="*/ 602579 h 1052087"/>
                  <a:gd name="connsiteX63" fmla="*/ 511874 w 791482"/>
                  <a:gd name="connsiteY63" fmla="*/ 603845 h 1052087"/>
                  <a:gd name="connsiteX64" fmla="*/ 659977 w 791482"/>
                  <a:gd name="connsiteY64" fmla="*/ 899371 h 1052087"/>
                  <a:gd name="connsiteX65" fmla="*/ 421289 w 791482"/>
                  <a:gd name="connsiteY65" fmla="*/ 899371 h 1052087"/>
                  <a:gd name="connsiteX0" fmla="*/ 663935 w 663935"/>
                  <a:gd name="connsiteY0" fmla="*/ 759500 h 1052087"/>
                  <a:gd name="connsiteX1" fmla="*/ 616618 w 663935"/>
                  <a:gd name="connsiteY1" fmla="*/ 664724 h 1052087"/>
                  <a:gd name="connsiteX2" fmla="*/ 520147 w 663935"/>
                  <a:gd name="connsiteY2" fmla="*/ 604909 h 1052087"/>
                  <a:gd name="connsiteX3" fmla="*/ 472512 w 663935"/>
                  <a:gd name="connsiteY3" fmla="*/ 274435 h 1052087"/>
                  <a:gd name="connsiteX4" fmla="*/ 472512 w 663935"/>
                  <a:gd name="connsiteY4" fmla="*/ 266011 h 1052087"/>
                  <a:gd name="connsiteX5" fmla="*/ 485279 w 663935"/>
                  <a:gd name="connsiteY5" fmla="*/ 266011 h 1052087"/>
                  <a:gd name="connsiteX6" fmla="*/ 510814 w 663935"/>
                  <a:gd name="connsiteY6" fmla="*/ 240677 h 1052087"/>
                  <a:gd name="connsiteX7" fmla="*/ 485279 w 663935"/>
                  <a:gd name="connsiteY7" fmla="*/ 215342 h 1052087"/>
                  <a:gd name="connsiteX8" fmla="*/ 472512 w 663935"/>
                  <a:gd name="connsiteY8" fmla="*/ 215342 h 1052087"/>
                  <a:gd name="connsiteX9" fmla="*/ 365265 w 663935"/>
                  <a:gd name="connsiteY9" fmla="*/ 49529 h 1052087"/>
                  <a:gd name="connsiteX10" fmla="*/ 344837 w 663935"/>
                  <a:gd name="connsiteY10" fmla="*/ 129712 h 1052087"/>
                  <a:gd name="connsiteX11" fmla="*/ 332070 w 663935"/>
                  <a:gd name="connsiteY11" fmla="*/ 139339 h 1052087"/>
                  <a:gd name="connsiteX12" fmla="*/ 329005 w 663935"/>
                  <a:gd name="connsiteY12" fmla="*/ 139339 h 1052087"/>
                  <a:gd name="connsiteX13" fmla="*/ 319122 w 663935"/>
                  <a:gd name="connsiteY13" fmla="*/ 124348 h 1052087"/>
                  <a:gd name="connsiteX14" fmla="*/ 319123 w 663935"/>
                  <a:gd name="connsiteY14" fmla="*/ 124341 h 1052087"/>
                  <a:gd name="connsiteX15" fmla="*/ 319302 w 663935"/>
                  <a:gd name="connsiteY15" fmla="*/ 123632 h 1052087"/>
                  <a:gd name="connsiteX16" fmla="*/ 343560 w 663935"/>
                  <a:gd name="connsiteY16" fmla="*/ 28755 h 1052087"/>
                  <a:gd name="connsiteX17" fmla="*/ 306522 w 663935"/>
                  <a:gd name="connsiteY17" fmla="*/ 0 h 1052087"/>
                  <a:gd name="connsiteX18" fmla="*/ 229917 w 663935"/>
                  <a:gd name="connsiteY18" fmla="*/ 0 h 1052087"/>
                  <a:gd name="connsiteX19" fmla="*/ 192891 w 663935"/>
                  <a:gd name="connsiteY19" fmla="*/ 28755 h 1052087"/>
                  <a:gd name="connsiteX20" fmla="*/ 217150 w 663935"/>
                  <a:gd name="connsiteY20" fmla="*/ 123632 h 1052087"/>
                  <a:gd name="connsiteX21" fmla="*/ 208212 w 663935"/>
                  <a:gd name="connsiteY21" fmla="*/ 139175 h 1052087"/>
                  <a:gd name="connsiteX22" fmla="*/ 207446 w 663935"/>
                  <a:gd name="connsiteY22" fmla="*/ 139339 h 1052087"/>
                  <a:gd name="connsiteX23" fmla="*/ 204382 w 663935"/>
                  <a:gd name="connsiteY23" fmla="*/ 139339 h 1052087"/>
                  <a:gd name="connsiteX24" fmla="*/ 191615 w 663935"/>
                  <a:gd name="connsiteY24" fmla="*/ 129712 h 1052087"/>
                  <a:gd name="connsiteX25" fmla="*/ 171825 w 663935"/>
                  <a:gd name="connsiteY25" fmla="*/ 49529 h 1052087"/>
                  <a:gd name="connsiteX26" fmla="*/ 64578 w 663935"/>
                  <a:gd name="connsiteY26" fmla="*/ 215342 h 1052087"/>
                  <a:gd name="connsiteX27" fmla="*/ 51172 w 663935"/>
                  <a:gd name="connsiteY27" fmla="*/ 215342 h 1052087"/>
                  <a:gd name="connsiteX28" fmla="*/ 25637 w 663935"/>
                  <a:gd name="connsiteY28" fmla="*/ 240677 h 1052087"/>
                  <a:gd name="connsiteX29" fmla="*/ 51172 w 663935"/>
                  <a:gd name="connsiteY29" fmla="*/ 266011 h 1052087"/>
                  <a:gd name="connsiteX30" fmla="*/ 63940 w 663935"/>
                  <a:gd name="connsiteY30" fmla="*/ 266011 h 1052087"/>
                  <a:gd name="connsiteX31" fmla="*/ 63940 w 663935"/>
                  <a:gd name="connsiteY31" fmla="*/ 274460 h 1052087"/>
                  <a:gd name="connsiteX32" fmla="*/ 84240 w 663935"/>
                  <a:gd name="connsiteY32" fmla="*/ 576598 h 1052087"/>
                  <a:gd name="connsiteX33" fmla="*/ 53126 w 663935"/>
                  <a:gd name="connsiteY33" fmla="*/ 589265 h 1052087"/>
                  <a:gd name="connsiteX34" fmla="*/ 0 w 663935"/>
                  <a:gd name="connsiteY34" fmla="*/ 1029565 h 1052087"/>
                  <a:gd name="connsiteX35" fmla="*/ 0 w 663935"/>
                  <a:gd name="connsiteY35" fmla="*/ 950040 h 1052087"/>
                  <a:gd name="connsiteX36" fmla="*/ 242582 w 663935"/>
                  <a:gd name="connsiteY36" fmla="*/ 950040 h 1052087"/>
                  <a:gd name="connsiteX37" fmla="*/ 242582 w 663935"/>
                  <a:gd name="connsiteY37" fmla="*/ 1051859 h 1052087"/>
                  <a:gd name="connsiteX38" fmla="*/ 271807 w 663935"/>
                  <a:gd name="connsiteY38" fmla="*/ 1052087 h 1052087"/>
                  <a:gd name="connsiteX39" fmla="*/ 293652 w 663935"/>
                  <a:gd name="connsiteY39" fmla="*/ 1051910 h 1052087"/>
                  <a:gd name="connsiteX40" fmla="*/ 293652 w 663935"/>
                  <a:gd name="connsiteY40" fmla="*/ 950040 h 1052087"/>
                  <a:gd name="connsiteX41" fmla="*/ 536234 w 663935"/>
                  <a:gd name="connsiteY41" fmla="*/ 950040 h 1052087"/>
                  <a:gd name="connsiteX42" fmla="*/ 536234 w 663935"/>
                  <a:gd name="connsiteY42" fmla="*/ 1030540 h 1052087"/>
                  <a:gd name="connsiteX43" fmla="*/ 653695 w 663935"/>
                  <a:gd name="connsiteY43" fmla="*/ 989308 h 1052087"/>
                  <a:gd name="connsiteX44" fmla="*/ 663909 w 663935"/>
                  <a:gd name="connsiteY44" fmla="*/ 981708 h 1052087"/>
                  <a:gd name="connsiteX45" fmla="*/ 663935 w 663935"/>
                  <a:gd name="connsiteY45" fmla="*/ 759500 h 1052087"/>
                  <a:gd name="connsiteX46" fmla="*/ 242608 w 663935"/>
                  <a:gd name="connsiteY46" fmla="*/ 899371 h 1052087"/>
                  <a:gd name="connsiteX47" fmla="*/ 4086 w 663935"/>
                  <a:gd name="connsiteY47" fmla="*/ 899371 h 1052087"/>
                  <a:gd name="connsiteX48" fmla="*/ 151857 w 663935"/>
                  <a:gd name="connsiteY48" fmla="*/ 603858 h 1052087"/>
                  <a:gd name="connsiteX49" fmla="*/ 154614 w 663935"/>
                  <a:gd name="connsiteY49" fmla="*/ 602490 h 1052087"/>
                  <a:gd name="connsiteX50" fmla="*/ 242672 w 663935"/>
                  <a:gd name="connsiteY50" fmla="*/ 810701 h 1052087"/>
                  <a:gd name="connsiteX51" fmla="*/ 242608 w 663935"/>
                  <a:gd name="connsiteY51" fmla="*/ 899371 h 1052087"/>
                  <a:gd name="connsiteX52" fmla="*/ 268143 w 663935"/>
                  <a:gd name="connsiteY52" fmla="*/ 608026 h 1052087"/>
                  <a:gd name="connsiteX53" fmla="*/ 168327 w 663935"/>
                  <a:gd name="connsiteY53" fmla="*/ 594092 h 1052087"/>
                  <a:gd name="connsiteX54" fmla="*/ 191461 w 663935"/>
                  <a:gd name="connsiteY54" fmla="*/ 545285 h 1052087"/>
                  <a:gd name="connsiteX55" fmla="*/ 344735 w 663935"/>
                  <a:gd name="connsiteY55" fmla="*/ 542422 h 1052087"/>
                  <a:gd name="connsiteX56" fmla="*/ 344735 w 663935"/>
                  <a:gd name="connsiteY56" fmla="*/ 545234 h 1052087"/>
                  <a:gd name="connsiteX57" fmla="*/ 367997 w 663935"/>
                  <a:gd name="connsiteY57" fmla="*/ 594180 h 1052087"/>
                  <a:gd name="connsiteX58" fmla="*/ 268143 w 663935"/>
                  <a:gd name="connsiteY58" fmla="*/ 608026 h 1052087"/>
                  <a:gd name="connsiteX59" fmla="*/ 293742 w 663935"/>
                  <a:gd name="connsiteY59" fmla="*/ 899371 h 1052087"/>
                  <a:gd name="connsiteX60" fmla="*/ 293742 w 663935"/>
                  <a:gd name="connsiteY60" fmla="*/ 810701 h 1052087"/>
                  <a:gd name="connsiteX61" fmla="*/ 381773 w 663935"/>
                  <a:gd name="connsiteY61" fmla="*/ 602579 h 1052087"/>
                  <a:gd name="connsiteX62" fmla="*/ 384327 w 663935"/>
                  <a:gd name="connsiteY62" fmla="*/ 603845 h 1052087"/>
                  <a:gd name="connsiteX63" fmla="*/ 532430 w 663935"/>
                  <a:gd name="connsiteY63" fmla="*/ 899371 h 1052087"/>
                  <a:gd name="connsiteX64" fmla="*/ 293742 w 663935"/>
                  <a:gd name="connsiteY64" fmla="*/ 899371 h 1052087"/>
                  <a:gd name="connsiteX0" fmla="*/ 663935 w 663935"/>
                  <a:gd name="connsiteY0" fmla="*/ 759500 h 1052087"/>
                  <a:gd name="connsiteX1" fmla="*/ 616618 w 663935"/>
                  <a:gd name="connsiteY1" fmla="*/ 664724 h 1052087"/>
                  <a:gd name="connsiteX2" fmla="*/ 520147 w 663935"/>
                  <a:gd name="connsiteY2" fmla="*/ 604909 h 1052087"/>
                  <a:gd name="connsiteX3" fmla="*/ 472512 w 663935"/>
                  <a:gd name="connsiteY3" fmla="*/ 274435 h 1052087"/>
                  <a:gd name="connsiteX4" fmla="*/ 472512 w 663935"/>
                  <a:gd name="connsiteY4" fmla="*/ 266011 h 1052087"/>
                  <a:gd name="connsiteX5" fmla="*/ 485279 w 663935"/>
                  <a:gd name="connsiteY5" fmla="*/ 266011 h 1052087"/>
                  <a:gd name="connsiteX6" fmla="*/ 510814 w 663935"/>
                  <a:gd name="connsiteY6" fmla="*/ 240677 h 1052087"/>
                  <a:gd name="connsiteX7" fmla="*/ 485279 w 663935"/>
                  <a:gd name="connsiteY7" fmla="*/ 215342 h 1052087"/>
                  <a:gd name="connsiteX8" fmla="*/ 472512 w 663935"/>
                  <a:gd name="connsiteY8" fmla="*/ 215342 h 1052087"/>
                  <a:gd name="connsiteX9" fmla="*/ 365265 w 663935"/>
                  <a:gd name="connsiteY9" fmla="*/ 49529 h 1052087"/>
                  <a:gd name="connsiteX10" fmla="*/ 344837 w 663935"/>
                  <a:gd name="connsiteY10" fmla="*/ 129712 h 1052087"/>
                  <a:gd name="connsiteX11" fmla="*/ 332070 w 663935"/>
                  <a:gd name="connsiteY11" fmla="*/ 139339 h 1052087"/>
                  <a:gd name="connsiteX12" fmla="*/ 329005 w 663935"/>
                  <a:gd name="connsiteY12" fmla="*/ 139339 h 1052087"/>
                  <a:gd name="connsiteX13" fmla="*/ 319122 w 663935"/>
                  <a:gd name="connsiteY13" fmla="*/ 124348 h 1052087"/>
                  <a:gd name="connsiteX14" fmla="*/ 319123 w 663935"/>
                  <a:gd name="connsiteY14" fmla="*/ 124341 h 1052087"/>
                  <a:gd name="connsiteX15" fmla="*/ 319302 w 663935"/>
                  <a:gd name="connsiteY15" fmla="*/ 123632 h 1052087"/>
                  <a:gd name="connsiteX16" fmla="*/ 343560 w 663935"/>
                  <a:gd name="connsiteY16" fmla="*/ 28755 h 1052087"/>
                  <a:gd name="connsiteX17" fmla="*/ 306522 w 663935"/>
                  <a:gd name="connsiteY17" fmla="*/ 0 h 1052087"/>
                  <a:gd name="connsiteX18" fmla="*/ 229917 w 663935"/>
                  <a:gd name="connsiteY18" fmla="*/ 0 h 1052087"/>
                  <a:gd name="connsiteX19" fmla="*/ 192891 w 663935"/>
                  <a:gd name="connsiteY19" fmla="*/ 28755 h 1052087"/>
                  <a:gd name="connsiteX20" fmla="*/ 217150 w 663935"/>
                  <a:gd name="connsiteY20" fmla="*/ 123632 h 1052087"/>
                  <a:gd name="connsiteX21" fmla="*/ 208212 w 663935"/>
                  <a:gd name="connsiteY21" fmla="*/ 139175 h 1052087"/>
                  <a:gd name="connsiteX22" fmla="*/ 207446 w 663935"/>
                  <a:gd name="connsiteY22" fmla="*/ 139339 h 1052087"/>
                  <a:gd name="connsiteX23" fmla="*/ 204382 w 663935"/>
                  <a:gd name="connsiteY23" fmla="*/ 139339 h 1052087"/>
                  <a:gd name="connsiteX24" fmla="*/ 191615 w 663935"/>
                  <a:gd name="connsiteY24" fmla="*/ 129712 h 1052087"/>
                  <a:gd name="connsiteX25" fmla="*/ 171825 w 663935"/>
                  <a:gd name="connsiteY25" fmla="*/ 49529 h 1052087"/>
                  <a:gd name="connsiteX26" fmla="*/ 64578 w 663935"/>
                  <a:gd name="connsiteY26" fmla="*/ 215342 h 1052087"/>
                  <a:gd name="connsiteX27" fmla="*/ 51172 w 663935"/>
                  <a:gd name="connsiteY27" fmla="*/ 215342 h 1052087"/>
                  <a:gd name="connsiteX28" fmla="*/ 25637 w 663935"/>
                  <a:gd name="connsiteY28" fmla="*/ 240677 h 1052087"/>
                  <a:gd name="connsiteX29" fmla="*/ 51172 w 663935"/>
                  <a:gd name="connsiteY29" fmla="*/ 266011 h 1052087"/>
                  <a:gd name="connsiteX30" fmla="*/ 63940 w 663935"/>
                  <a:gd name="connsiteY30" fmla="*/ 266011 h 1052087"/>
                  <a:gd name="connsiteX31" fmla="*/ 63940 w 663935"/>
                  <a:gd name="connsiteY31" fmla="*/ 274460 h 1052087"/>
                  <a:gd name="connsiteX32" fmla="*/ 84240 w 663935"/>
                  <a:gd name="connsiteY32" fmla="*/ 576598 h 1052087"/>
                  <a:gd name="connsiteX33" fmla="*/ 53126 w 663935"/>
                  <a:gd name="connsiteY33" fmla="*/ 589265 h 1052087"/>
                  <a:gd name="connsiteX34" fmla="*/ 0 w 663935"/>
                  <a:gd name="connsiteY34" fmla="*/ 950040 h 1052087"/>
                  <a:gd name="connsiteX35" fmla="*/ 242582 w 663935"/>
                  <a:gd name="connsiteY35" fmla="*/ 950040 h 1052087"/>
                  <a:gd name="connsiteX36" fmla="*/ 242582 w 663935"/>
                  <a:gd name="connsiteY36" fmla="*/ 1051859 h 1052087"/>
                  <a:gd name="connsiteX37" fmla="*/ 271807 w 663935"/>
                  <a:gd name="connsiteY37" fmla="*/ 1052087 h 1052087"/>
                  <a:gd name="connsiteX38" fmla="*/ 293652 w 663935"/>
                  <a:gd name="connsiteY38" fmla="*/ 1051910 h 1052087"/>
                  <a:gd name="connsiteX39" fmla="*/ 293652 w 663935"/>
                  <a:gd name="connsiteY39" fmla="*/ 950040 h 1052087"/>
                  <a:gd name="connsiteX40" fmla="*/ 536234 w 663935"/>
                  <a:gd name="connsiteY40" fmla="*/ 950040 h 1052087"/>
                  <a:gd name="connsiteX41" fmla="*/ 536234 w 663935"/>
                  <a:gd name="connsiteY41" fmla="*/ 1030540 h 1052087"/>
                  <a:gd name="connsiteX42" fmla="*/ 653695 w 663935"/>
                  <a:gd name="connsiteY42" fmla="*/ 989308 h 1052087"/>
                  <a:gd name="connsiteX43" fmla="*/ 663909 w 663935"/>
                  <a:gd name="connsiteY43" fmla="*/ 981708 h 1052087"/>
                  <a:gd name="connsiteX44" fmla="*/ 663935 w 663935"/>
                  <a:gd name="connsiteY44" fmla="*/ 759500 h 1052087"/>
                  <a:gd name="connsiteX45" fmla="*/ 242608 w 663935"/>
                  <a:gd name="connsiteY45" fmla="*/ 899371 h 1052087"/>
                  <a:gd name="connsiteX46" fmla="*/ 4086 w 663935"/>
                  <a:gd name="connsiteY46" fmla="*/ 899371 h 1052087"/>
                  <a:gd name="connsiteX47" fmla="*/ 151857 w 663935"/>
                  <a:gd name="connsiteY47" fmla="*/ 603858 h 1052087"/>
                  <a:gd name="connsiteX48" fmla="*/ 154614 w 663935"/>
                  <a:gd name="connsiteY48" fmla="*/ 602490 h 1052087"/>
                  <a:gd name="connsiteX49" fmla="*/ 242672 w 663935"/>
                  <a:gd name="connsiteY49" fmla="*/ 810701 h 1052087"/>
                  <a:gd name="connsiteX50" fmla="*/ 242608 w 663935"/>
                  <a:gd name="connsiteY50" fmla="*/ 899371 h 1052087"/>
                  <a:gd name="connsiteX51" fmla="*/ 268143 w 663935"/>
                  <a:gd name="connsiteY51" fmla="*/ 608026 h 1052087"/>
                  <a:gd name="connsiteX52" fmla="*/ 168327 w 663935"/>
                  <a:gd name="connsiteY52" fmla="*/ 594092 h 1052087"/>
                  <a:gd name="connsiteX53" fmla="*/ 191461 w 663935"/>
                  <a:gd name="connsiteY53" fmla="*/ 545285 h 1052087"/>
                  <a:gd name="connsiteX54" fmla="*/ 344735 w 663935"/>
                  <a:gd name="connsiteY54" fmla="*/ 542422 h 1052087"/>
                  <a:gd name="connsiteX55" fmla="*/ 344735 w 663935"/>
                  <a:gd name="connsiteY55" fmla="*/ 545234 h 1052087"/>
                  <a:gd name="connsiteX56" fmla="*/ 367997 w 663935"/>
                  <a:gd name="connsiteY56" fmla="*/ 594180 h 1052087"/>
                  <a:gd name="connsiteX57" fmla="*/ 268143 w 663935"/>
                  <a:gd name="connsiteY57" fmla="*/ 608026 h 1052087"/>
                  <a:gd name="connsiteX58" fmla="*/ 293742 w 663935"/>
                  <a:gd name="connsiteY58" fmla="*/ 899371 h 1052087"/>
                  <a:gd name="connsiteX59" fmla="*/ 293742 w 663935"/>
                  <a:gd name="connsiteY59" fmla="*/ 810701 h 1052087"/>
                  <a:gd name="connsiteX60" fmla="*/ 381773 w 663935"/>
                  <a:gd name="connsiteY60" fmla="*/ 602579 h 1052087"/>
                  <a:gd name="connsiteX61" fmla="*/ 384327 w 663935"/>
                  <a:gd name="connsiteY61" fmla="*/ 603845 h 1052087"/>
                  <a:gd name="connsiteX62" fmla="*/ 532430 w 663935"/>
                  <a:gd name="connsiteY62" fmla="*/ 899371 h 1052087"/>
                  <a:gd name="connsiteX63" fmla="*/ 293742 w 663935"/>
                  <a:gd name="connsiteY63" fmla="*/ 899371 h 1052087"/>
                  <a:gd name="connsiteX0" fmla="*/ 659849 w 659849"/>
                  <a:gd name="connsiteY0" fmla="*/ 759500 h 1052087"/>
                  <a:gd name="connsiteX1" fmla="*/ 612532 w 659849"/>
                  <a:gd name="connsiteY1" fmla="*/ 664724 h 1052087"/>
                  <a:gd name="connsiteX2" fmla="*/ 516061 w 659849"/>
                  <a:gd name="connsiteY2" fmla="*/ 604909 h 1052087"/>
                  <a:gd name="connsiteX3" fmla="*/ 468426 w 659849"/>
                  <a:gd name="connsiteY3" fmla="*/ 274435 h 1052087"/>
                  <a:gd name="connsiteX4" fmla="*/ 468426 w 659849"/>
                  <a:gd name="connsiteY4" fmla="*/ 266011 h 1052087"/>
                  <a:gd name="connsiteX5" fmla="*/ 481193 w 659849"/>
                  <a:gd name="connsiteY5" fmla="*/ 266011 h 1052087"/>
                  <a:gd name="connsiteX6" fmla="*/ 506728 w 659849"/>
                  <a:gd name="connsiteY6" fmla="*/ 240677 h 1052087"/>
                  <a:gd name="connsiteX7" fmla="*/ 481193 w 659849"/>
                  <a:gd name="connsiteY7" fmla="*/ 215342 h 1052087"/>
                  <a:gd name="connsiteX8" fmla="*/ 468426 w 659849"/>
                  <a:gd name="connsiteY8" fmla="*/ 215342 h 1052087"/>
                  <a:gd name="connsiteX9" fmla="*/ 361179 w 659849"/>
                  <a:gd name="connsiteY9" fmla="*/ 49529 h 1052087"/>
                  <a:gd name="connsiteX10" fmla="*/ 340751 w 659849"/>
                  <a:gd name="connsiteY10" fmla="*/ 129712 h 1052087"/>
                  <a:gd name="connsiteX11" fmla="*/ 327984 w 659849"/>
                  <a:gd name="connsiteY11" fmla="*/ 139339 h 1052087"/>
                  <a:gd name="connsiteX12" fmla="*/ 324919 w 659849"/>
                  <a:gd name="connsiteY12" fmla="*/ 139339 h 1052087"/>
                  <a:gd name="connsiteX13" fmla="*/ 315036 w 659849"/>
                  <a:gd name="connsiteY13" fmla="*/ 124348 h 1052087"/>
                  <a:gd name="connsiteX14" fmla="*/ 315037 w 659849"/>
                  <a:gd name="connsiteY14" fmla="*/ 124341 h 1052087"/>
                  <a:gd name="connsiteX15" fmla="*/ 315216 w 659849"/>
                  <a:gd name="connsiteY15" fmla="*/ 123632 h 1052087"/>
                  <a:gd name="connsiteX16" fmla="*/ 339474 w 659849"/>
                  <a:gd name="connsiteY16" fmla="*/ 28755 h 1052087"/>
                  <a:gd name="connsiteX17" fmla="*/ 302436 w 659849"/>
                  <a:gd name="connsiteY17" fmla="*/ 0 h 1052087"/>
                  <a:gd name="connsiteX18" fmla="*/ 225831 w 659849"/>
                  <a:gd name="connsiteY18" fmla="*/ 0 h 1052087"/>
                  <a:gd name="connsiteX19" fmla="*/ 188805 w 659849"/>
                  <a:gd name="connsiteY19" fmla="*/ 28755 h 1052087"/>
                  <a:gd name="connsiteX20" fmla="*/ 213064 w 659849"/>
                  <a:gd name="connsiteY20" fmla="*/ 123632 h 1052087"/>
                  <a:gd name="connsiteX21" fmla="*/ 204126 w 659849"/>
                  <a:gd name="connsiteY21" fmla="*/ 139175 h 1052087"/>
                  <a:gd name="connsiteX22" fmla="*/ 203360 w 659849"/>
                  <a:gd name="connsiteY22" fmla="*/ 139339 h 1052087"/>
                  <a:gd name="connsiteX23" fmla="*/ 200296 w 659849"/>
                  <a:gd name="connsiteY23" fmla="*/ 139339 h 1052087"/>
                  <a:gd name="connsiteX24" fmla="*/ 187529 w 659849"/>
                  <a:gd name="connsiteY24" fmla="*/ 129712 h 1052087"/>
                  <a:gd name="connsiteX25" fmla="*/ 167739 w 659849"/>
                  <a:gd name="connsiteY25" fmla="*/ 49529 h 1052087"/>
                  <a:gd name="connsiteX26" fmla="*/ 60492 w 659849"/>
                  <a:gd name="connsiteY26" fmla="*/ 215342 h 1052087"/>
                  <a:gd name="connsiteX27" fmla="*/ 47086 w 659849"/>
                  <a:gd name="connsiteY27" fmla="*/ 215342 h 1052087"/>
                  <a:gd name="connsiteX28" fmla="*/ 21551 w 659849"/>
                  <a:gd name="connsiteY28" fmla="*/ 240677 h 1052087"/>
                  <a:gd name="connsiteX29" fmla="*/ 47086 w 659849"/>
                  <a:gd name="connsiteY29" fmla="*/ 266011 h 1052087"/>
                  <a:gd name="connsiteX30" fmla="*/ 59854 w 659849"/>
                  <a:gd name="connsiteY30" fmla="*/ 266011 h 1052087"/>
                  <a:gd name="connsiteX31" fmla="*/ 59854 w 659849"/>
                  <a:gd name="connsiteY31" fmla="*/ 274460 h 1052087"/>
                  <a:gd name="connsiteX32" fmla="*/ 80154 w 659849"/>
                  <a:gd name="connsiteY32" fmla="*/ 576598 h 1052087"/>
                  <a:gd name="connsiteX33" fmla="*/ 49040 w 659849"/>
                  <a:gd name="connsiteY33" fmla="*/ 589265 h 1052087"/>
                  <a:gd name="connsiteX34" fmla="*/ 238496 w 659849"/>
                  <a:gd name="connsiteY34" fmla="*/ 950040 h 1052087"/>
                  <a:gd name="connsiteX35" fmla="*/ 238496 w 659849"/>
                  <a:gd name="connsiteY35" fmla="*/ 1051859 h 1052087"/>
                  <a:gd name="connsiteX36" fmla="*/ 267721 w 659849"/>
                  <a:gd name="connsiteY36" fmla="*/ 1052087 h 1052087"/>
                  <a:gd name="connsiteX37" fmla="*/ 289566 w 659849"/>
                  <a:gd name="connsiteY37" fmla="*/ 1051910 h 1052087"/>
                  <a:gd name="connsiteX38" fmla="*/ 289566 w 659849"/>
                  <a:gd name="connsiteY38" fmla="*/ 950040 h 1052087"/>
                  <a:gd name="connsiteX39" fmla="*/ 532148 w 659849"/>
                  <a:gd name="connsiteY39" fmla="*/ 950040 h 1052087"/>
                  <a:gd name="connsiteX40" fmla="*/ 532148 w 659849"/>
                  <a:gd name="connsiteY40" fmla="*/ 1030540 h 1052087"/>
                  <a:gd name="connsiteX41" fmla="*/ 649609 w 659849"/>
                  <a:gd name="connsiteY41" fmla="*/ 989308 h 1052087"/>
                  <a:gd name="connsiteX42" fmla="*/ 659823 w 659849"/>
                  <a:gd name="connsiteY42" fmla="*/ 981708 h 1052087"/>
                  <a:gd name="connsiteX43" fmla="*/ 659849 w 659849"/>
                  <a:gd name="connsiteY43" fmla="*/ 759500 h 1052087"/>
                  <a:gd name="connsiteX44" fmla="*/ 238522 w 659849"/>
                  <a:gd name="connsiteY44" fmla="*/ 899371 h 1052087"/>
                  <a:gd name="connsiteX45" fmla="*/ 0 w 659849"/>
                  <a:gd name="connsiteY45" fmla="*/ 899371 h 1052087"/>
                  <a:gd name="connsiteX46" fmla="*/ 147771 w 659849"/>
                  <a:gd name="connsiteY46" fmla="*/ 603858 h 1052087"/>
                  <a:gd name="connsiteX47" fmla="*/ 150528 w 659849"/>
                  <a:gd name="connsiteY47" fmla="*/ 602490 h 1052087"/>
                  <a:gd name="connsiteX48" fmla="*/ 238586 w 659849"/>
                  <a:gd name="connsiteY48" fmla="*/ 810701 h 1052087"/>
                  <a:gd name="connsiteX49" fmla="*/ 238522 w 659849"/>
                  <a:gd name="connsiteY49" fmla="*/ 899371 h 1052087"/>
                  <a:gd name="connsiteX50" fmla="*/ 264057 w 659849"/>
                  <a:gd name="connsiteY50" fmla="*/ 608026 h 1052087"/>
                  <a:gd name="connsiteX51" fmla="*/ 164241 w 659849"/>
                  <a:gd name="connsiteY51" fmla="*/ 594092 h 1052087"/>
                  <a:gd name="connsiteX52" fmla="*/ 187375 w 659849"/>
                  <a:gd name="connsiteY52" fmla="*/ 545285 h 1052087"/>
                  <a:gd name="connsiteX53" fmla="*/ 340649 w 659849"/>
                  <a:gd name="connsiteY53" fmla="*/ 542422 h 1052087"/>
                  <a:gd name="connsiteX54" fmla="*/ 340649 w 659849"/>
                  <a:gd name="connsiteY54" fmla="*/ 545234 h 1052087"/>
                  <a:gd name="connsiteX55" fmla="*/ 363911 w 659849"/>
                  <a:gd name="connsiteY55" fmla="*/ 594180 h 1052087"/>
                  <a:gd name="connsiteX56" fmla="*/ 264057 w 659849"/>
                  <a:gd name="connsiteY56" fmla="*/ 608026 h 1052087"/>
                  <a:gd name="connsiteX57" fmla="*/ 289656 w 659849"/>
                  <a:gd name="connsiteY57" fmla="*/ 899371 h 1052087"/>
                  <a:gd name="connsiteX58" fmla="*/ 289656 w 659849"/>
                  <a:gd name="connsiteY58" fmla="*/ 810701 h 1052087"/>
                  <a:gd name="connsiteX59" fmla="*/ 377687 w 659849"/>
                  <a:gd name="connsiteY59" fmla="*/ 602579 h 1052087"/>
                  <a:gd name="connsiteX60" fmla="*/ 380241 w 659849"/>
                  <a:gd name="connsiteY60" fmla="*/ 603845 h 1052087"/>
                  <a:gd name="connsiteX61" fmla="*/ 528344 w 659849"/>
                  <a:gd name="connsiteY61" fmla="*/ 899371 h 1052087"/>
                  <a:gd name="connsiteX62" fmla="*/ 289656 w 659849"/>
                  <a:gd name="connsiteY62"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58603 w 638298"/>
                  <a:gd name="connsiteY32" fmla="*/ 576598 h 1052087"/>
                  <a:gd name="connsiteX33" fmla="*/ 27489 w 638298"/>
                  <a:gd name="connsiteY33" fmla="*/ 589265 h 1052087"/>
                  <a:gd name="connsiteX34" fmla="*/ 216945 w 638298"/>
                  <a:gd name="connsiteY34" fmla="*/ 950040 h 1052087"/>
                  <a:gd name="connsiteX35" fmla="*/ 216945 w 638298"/>
                  <a:gd name="connsiteY35" fmla="*/ 1051859 h 1052087"/>
                  <a:gd name="connsiteX36" fmla="*/ 246170 w 638298"/>
                  <a:gd name="connsiteY36" fmla="*/ 1052087 h 1052087"/>
                  <a:gd name="connsiteX37" fmla="*/ 268015 w 638298"/>
                  <a:gd name="connsiteY37" fmla="*/ 1051910 h 1052087"/>
                  <a:gd name="connsiteX38" fmla="*/ 268015 w 638298"/>
                  <a:gd name="connsiteY38" fmla="*/ 950040 h 1052087"/>
                  <a:gd name="connsiteX39" fmla="*/ 510597 w 638298"/>
                  <a:gd name="connsiteY39" fmla="*/ 950040 h 1052087"/>
                  <a:gd name="connsiteX40" fmla="*/ 510597 w 638298"/>
                  <a:gd name="connsiteY40" fmla="*/ 1030540 h 1052087"/>
                  <a:gd name="connsiteX41" fmla="*/ 628058 w 638298"/>
                  <a:gd name="connsiteY41" fmla="*/ 989308 h 1052087"/>
                  <a:gd name="connsiteX42" fmla="*/ 638272 w 638298"/>
                  <a:gd name="connsiteY42" fmla="*/ 981708 h 1052087"/>
                  <a:gd name="connsiteX43" fmla="*/ 638298 w 638298"/>
                  <a:gd name="connsiteY43" fmla="*/ 759500 h 1052087"/>
                  <a:gd name="connsiteX44" fmla="*/ 216971 w 638298"/>
                  <a:gd name="connsiteY44" fmla="*/ 899371 h 1052087"/>
                  <a:gd name="connsiteX45" fmla="*/ 126220 w 638298"/>
                  <a:gd name="connsiteY45" fmla="*/ 603858 h 1052087"/>
                  <a:gd name="connsiteX46" fmla="*/ 128977 w 638298"/>
                  <a:gd name="connsiteY46" fmla="*/ 602490 h 1052087"/>
                  <a:gd name="connsiteX47" fmla="*/ 217035 w 638298"/>
                  <a:gd name="connsiteY47" fmla="*/ 810701 h 1052087"/>
                  <a:gd name="connsiteX48" fmla="*/ 216971 w 638298"/>
                  <a:gd name="connsiteY48" fmla="*/ 899371 h 1052087"/>
                  <a:gd name="connsiteX49" fmla="*/ 242506 w 638298"/>
                  <a:gd name="connsiteY49" fmla="*/ 608026 h 1052087"/>
                  <a:gd name="connsiteX50" fmla="*/ 142690 w 638298"/>
                  <a:gd name="connsiteY50" fmla="*/ 594092 h 1052087"/>
                  <a:gd name="connsiteX51" fmla="*/ 165824 w 638298"/>
                  <a:gd name="connsiteY51" fmla="*/ 545285 h 1052087"/>
                  <a:gd name="connsiteX52" fmla="*/ 319098 w 638298"/>
                  <a:gd name="connsiteY52" fmla="*/ 542422 h 1052087"/>
                  <a:gd name="connsiteX53" fmla="*/ 319098 w 638298"/>
                  <a:gd name="connsiteY53" fmla="*/ 545234 h 1052087"/>
                  <a:gd name="connsiteX54" fmla="*/ 342360 w 638298"/>
                  <a:gd name="connsiteY54" fmla="*/ 594180 h 1052087"/>
                  <a:gd name="connsiteX55" fmla="*/ 242506 w 638298"/>
                  <a:gd name="connsiteY55" fmla="*/ 608026 h 1052087"/>
                  <a:gd name="connsiteX56" fmla="*/ 268105 w 638298"/>
                  <a:gd name="connsiteY56" fmla="*/ 899371 h 1052087"/>
                  <a:gd name="connsiteX57" fmla="*/ 268105 w 638298"/>
                  <a:gd name="connsiteY57" fmla="*/ 810701 h 1052087"/>
                  <a:gd name="connsiteX58" fmla="*/ 356136 w 638298"/>
                  <a:gd name="connsiteY58" fmla="*/ 602579 h 1052087"/>
                  <a:gd name="connsiteX59" fmla="*/ 358690 w 638298"/>
                  <a:gd name="connsiteY59" fmla="*/ 603845 h 1052087"/>
                  <a:gd name="connsiteX60" fmla="*/ 506793 w 638298"/>
                  <a:gd name="connsiteY60" fmla="*/ 899371 h 1052087"/>
                  <a:gd name="connsiteX61" fmla="*/ 268105 w 638298"/>
                  <a:gd name="connsiteY61"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58603 w 638298"/>
                  <a:gd name="connsiteY32" fmla="*/ 576598 h 1052087"/>
                  <a:gd name="connsiteX33" fmla="*/ 216945 w 638298"/>
                  <a:gd name="connsiteY33" fmla="*/ 950040 h 1052087"/>
                  <a:gd name="connsiteX34" fmla="*/ 216945 w 638298"/>
                  <a:gd name="connsiteY34" fmla="*/ 1051859 h 1052087"/>
                  <a:gd name="connsiteX35" fmla="*/ 246170 w 638298"/>
                  <a:gd name="connsiteY35" fmla="*/ 1052087 h 1052087"/>
                  <a:gd name="connsiteX36" fmla="*/ 268015 w 638298"/>
                  <a:gd name="connsiteY36" fmla="*/ 1051910 h 1052087"/>
                  <a:gd name="connsiteX37" fmla="*/ 268015 w 638298"/>
                  <a:gd name="connsiteY37" fmla="*/ 950040 h 1052087"/>
                  <a:gd name="connsiteX38" fmla="*/ 510597 w 638298"/>
                  <a:gd name="connsiteY38" fmla="*/ 950040 h 1052087"/>
                  <a:gd name="connsiteX39" fmla="*/ 510597 w 638298"/>
                  <a:gd name="connsiteY39" fmla="*/ 1030540 h 1052087"/>
                  <a:gd name="connsiteX40" fmla="*/ 628058 w 638298"/>
                  <a:gd name="connsiteY40" fmla="*/ 989308 h 1052087"/>
                  <a:gd name="connsiteX41" fmla="*/ 638272 w 638298"/>
                  <a:gd name="connsiteY41" fmla="*/ 981708 h 1052087"/>
                  <a:gd name="connsiteX42" fmla="*/ 638298 w 638298"/>
                  <a:gd name="connsiteY42" fmla="*/ 759500 h 1052087"/>
                  <a:gd name="connsiteX43" fmla="*/ 216971 w 638298"/>
                  <a:gd name="connsiteY43" fmla="*/ 899371 h 1052087"/>
                  <a:gd name="connsiteX44" fmla="*/ 126220 w 638298"/>
                  <a:gd name="connsiteY44" fmla="*/ 603858 h 1052087"/>
                  <a:gd name="connsiteX45" fmla="*/ 128977 w 638298"/>
                  <a:gd name="connsiteY45" fmla="*/ 602490 h 1052087"/>
                  <a:gd name="connsiteX46" fmla="*/ 217035 w 638298"/>
                  <a:gd name="connsiteY46" fmla="*/ 810701 h 1052087"/>
                  <a:gd name="connsiteX47" fmla="*/ 216971 w 638298"/>
                  <a:gd name="connsiteY47" fmla="*/ 899371 h 1052087"/>
                  <a:gd name="connsiteX48" fmla="*/ 242506 w 638298"/>
                  <a:gd name="connsiteY48" fmla="*/ 608026 h 1052087"/>
                  <a:gd name="connsiteX49" fmla="*/ 142690 w 638298"/>
                  <a:gd name="connsiteY49" fmla="*/ 594092 h 1052087"/>
                  <a:gd name="connsiteX50" fmla="*/ 165824 w 638298"/>
                  <a:gd name="connsiteY50" fmla="*/ 545285 h 1052087"/>
                  <a:gd name="connsiteX51" fmla="*/ 319098 w 638298"/>
                  <a:gd name="connsiteY51" fmla="*/ 542422 h 1052087"/>
                  <a:gd name="connsiteX52" fmla="*/ 319098 w 638298"/>
                  <a:gd name="connsiteY52" fmla="*/ 545234 h 1052087"/>
                  <a:gd name="connsiteX53" fmla="*/ 342360 w 638298"/>
                  <a:gd name="connsiteY53" fmla="*/ 594180 h 1052087"/>
                  <a:gd name="connsiteX54" fmla="*/ 242506 w 638298"/>
                  <a:gd name="connsiteY54" fmla="*/ 608026 h 1052087"/>
                  <a:gd name="connsiteX55" fmla="*/ 268105 w 638298"/>
                  <a:gd name="connsiteY55" fmla="*/ 899371 h 1052087"/>
                  <a:gd name="connsiteX56" fmla="*/ 268105 w 638298"/>
                  <a:gd name="connsiteY56" fmla="*/ 810701 h 1052087"/>
                  <a:gd name="connsiteX57" fmla="*/ 356136 w 638298"/>
                  <a:gd name="connsiteY57" fmla="*/ 602579 h 1052087"/>
                  <a:gd name="connsiteX58" fmla="*/ 358690 w 638298"/>
                  <a:gd name="connsiteY58" fmla="*/ 603845 h 1052087"/>
                  <a:gd name="connsiteX59" fmla="*/ 506793 w 638298"/>
                  <a:gd name="connsiteY59" fmla="*/ 899371 h 1052087"/>
                  <a:gd name="connsiteX60" fmla="*/ 268105 w 638298"/>
                  <a:gd name="connsiteY60"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6971 w 638298"/>
                  <a:gd name="connsiteY42" fmla="*/ 89937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216971 w 638298"/>
                  <a:gd name="connsiteY46" fmla="*/ 899371 h 1052087"/>
                  <a:gd name="connsiteX47" fmla="*/ 242506 w 638298"/>
                  <a:gd name="connsiteY47" fmla="*/ 608026 h 1052087"/>
                  <a:gd name="connsiteX48" fmla="*/ 142690 w 638298"/>
                  <a:gd name="connsiteY48" fmla="*/ 594092 h 1052087"/>
                  <a:gd name="connsiteX49" fmla="*/ 165824 w 638298"/>
                  <a:gd name="connsiteY49" fmla="*/ 545285 h 1052087"/>
                  <a:gd name="connsiteX50" fmla="*/ 319098 w 638298"/>
                  <a:gd name="connsiteY50" fmla="*/ 542422 h 1052087"/>
                  <a:gd name="connsiteX51" fmla="*/ 319098 w 638298"/>
                  <a:gd name="connsiteY51" fmla="*/ 545234 h 1052087"/>
                  <a:gd name="connsiteX52" fmla="*/ 342360 w 638298"/>
                  <a:gd name="connsiteY52" fmla="*/ 594180 h 1052087"/>
                  <a:gd name="connsiteX53" fmla="*/ 242506 w 638298"/>
                  <a:gd name="connsiteY53" fmla="*/ 608026 h 1052087"/>
                  <a:gd name="connsiteX54" fmla="*/ 268105 w 638298"/>
                  <a:gd name="connsiteY54" fmla="*/ 899371 h 1052087"/>
                  <a:gd name="connsiteX55" fmla="*/ 268105 w 638298"/>
                  <a:gd name="connsiteY55" fmla="*/ 810701 h 1052087"/>
                  <a:gd name="connsiteX56" fmla="*/ 356136 w 638298"/>
                  <a:gd name="connsiteY56" fmla="*/ 602579 h 1052087"/>
                  <a:gd name="connsiteX57" fmla="*/ 358690 w 638298"/>
                  <a:gd name="connsiteY57" fmla="*/ 603845 h 1052087"/>
                  <a:gd name="connsiteX58" fmla="*/ 506793 w 638298"/>
                  <a:gd name="connsiteY58" fmla="*/ 899371 h 1052087"/>
                  <a:gd name="connsiteX59" fmla="*/ 268105 w 638298"/>
                  <a:gd name="connsiteY59"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242506 w 638298"/>
                  <a:gd name="connsiteY46" fmla="*/ 608026 h 1052087"/>
                  <a:gd name="connsiteX47" fmla="*/ 142690 w 638298"/>
                  <a:gd name="connsiteY47" fmla="*/ 594092 h 1052087"/>
                  <a:gd name="connsiteX48" fmla="*/ 165824 w 638298"/>
                  <a:gd name="connsiteY48" fmla="*/ 545285 h 1052087"/>
                  <a:gd name="connsiteX49" fmla="*/ 319098 w 638298"/>
                  <a:gd name="connsiteY49" fmla="*/ 542422 h 1052087"/>
                  <a:gd name="connsiteX50" fmla="*/ 319098 w 638298"/>
                  <a:gd name="connsiteY50" fmla="*/ 545234 h 1052087"/>
                  <a:gd name="connsiteX51" fmla="*/ 342360 w 638298"/>
                  <a:gd name="connsiteY51" fmla="*/ 594180 h 1052087"/>
                  <a:gd name="connsiteX52" fmla="*/ 242506 w 638298"/>
                  <a:gd name="connsiteY52" fmla="*/ 608026 h 1052087"/>
                  <a:gd name="connsiteX53" fmla="*/ 268105 w 638298"/>
                  <a:gd name="connsiteY53" fmla="*/ 899371 h 1052087"/>
                  <a:gd name="connsiteX54" fmla="*/ 268105 w 638298"/>
                  <a:gd name="connsiteY54" fmla="*/ 810701 h 1052087"/>
                  <a:gd name="connsiteX55" fmla="*/ 356136 w 638298"/>
                  <a:gd name="connsiteY55" fmla="*/ 602579 h 1052087"/>
                  <a:gd name="connsiteX56" fmla="*/ 358690 w 638298"/>
                  <a:gd name="connsiteY56" fmla="*/ 603845 h 1052087"/>
                  <a:gd name="connsiteX57" fmla="*/ 506793 w 638298"/>
                  <a:gd name="connsiteY57" fmla="*/ 899371 h 1052087"/>
                  <a:gd name="connsiteX58" fmla="*/ 268105 w 638298"/>
                  <a:gd name="connsiteY58"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242506 w 638298"/>
                  <a:gd name="connsiteY46" fmla="*/ 608026 h 1052087"/>
                  <a:gd name="connsiteX47" fmla="*/ 142690 w 638298"/>
                  <a:gd name="connsiteY47" fmla="*/ 594092 h 1052087"/>
                  <a:gd name="connsiteX48" fmla="*/ 165824 w 638298"/>
                  <a:gd name="connsiteY48" fmla="*/ 545285 h 1052087"/>
                  <a:gd name="connsiteX49" fmla="*/ 319098 w 638298"/>
                  <a:gd name="connsiteY49" fmla="*/ 542422 h 1052087"/>
                  <a:gd name="connsiteX50" fmla="*/ 319098 w 638298"/>
                  <a:gd name="connsiteY50" fmla="*/ 545234 h 1052087"/>
                  <a:gd name="connsiteX51" fmla="*/ 342360 w 638298"/>
                  <a:gd name="connsiteY51" fmla="*/ 594180 h 1052087"/>
                  <a:gd name="connsiteX52" fmla="*/ 242506 w 638298"/>
                  <a:gd name="connsiteY52" fmla="*/ 608026 h 1052087"/>
                  <a:gd name="connsiteX53" fmla="*/ 506793 w 638298"/>
                  <a:gd name="connsiteY53" fmla="*/ 899371 h 1052087"/>
                  <a:gd name="connsiteX54" fmla="*/ 268105 w 638298"/>
                  <a:gd name="connsiteY54" fmla="*/ 810701 h 1052087"/>
                  <a:gd name="connsiteX55" fmla="*/ 356136 w 638298"/>
                  <a:gd name="connsiteY55" fmla="*/ 602579 h 1052087"/>
                  <a:gd name="connsiteX56" fmla="*/ 358690 w 638298"/>
                  <a:gd name="connsiteY56" fmla="*/ 603845 h 1052087"/>
                  <a:gd name="connsiteX57" fmla="*/ 506793 w 638298"/>
                  <a:gd name="connsiteY57"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242506 w 638298"/>
                  <a:gd name="connsiteY46" fmla="*/ 608026 h 1052087"/>
                  <a:gd name="connsiteX47" fmla="*/ 142690 w 638298"/>
                  <a:gd name="connsiteY47" fmla="*/ 594092 h 1052087"/>
                  <a:gd name="connsiteX48" fmla="*/ 165824 w 638298"/>
                  <a:gd name="connsiteY48" fmla="*/ 545285 h 1052087"/>
                  <a:gd name="connsiteX49" fmla="*/ 319098 w 638298"/>
                  <a:gd name="connsiteY49" fmla="*/ 542422 h 1052087"/>
                  <a:gd name="connsiteX50" fmla="*/ 319098 w 638298"/>
                  <a:gd name="connsiteY50" fmla="*/ 545234 h 1052087"/>
                  <a:gd name="connsiteX51" fmla="*/ 342360 w 638298"/>
                  <a:gd name="connsiteY51" fmla="*/ 594180 h 1052087"/>
                  <a:gd name="connsiteX52" fmla="*/ 242506 w 638298"/>
                  <a:gd name="connsiteY52" fmla="*/ 608026 h 1052087"/>
                  <a:gd name="connsiteX53" fmla="*/ 506793 w 638298"/>
                  <a:gd name="connsiteY53" fmla="*/ 899371 h 1052087"/>
                  <a:gd name="connsiteX54" fmla="*/ 356136 w 638298"/>
                  <a:gd name="connsiteY54" fmla="*/ 602579 h 1052087"/>
                  <a:gd name="connsiteX55" fmla="*/ 358690 w 638298"/>
                  <a:gd name="connsiteY55" fmla="*/ 603845 h 1052087"/>
                  <a:gd name="connsiteX56" fmla="*/ 506793 w 638298"/>
                  <a:gd name="connsiteY56"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42360 w 638298"/>
                  <a:gd name="connsiteY46" fmla="*/ 594180 h 1052087"/>
                  <a:gd name="connsiteX47" fmla="*/ 142690 w 638298"/>
                  <a:gd name="connsiteY47" fmla="*/ 594092 h 1052087"/>
                  <a:gd name="connsiteX48" fmla="*/ 165824 w 638298"/>
                  <a:gd name="connsiteY48" fmla="*/ 545285 h 1052087"/>
                  <a:gd name="connsiteX49" fmla="*/ 319098 w 638298"/>
                  <a:gd name="connsiteY49" fmla="*/ 542422 h 1052087"/>
                  <a:gd name="connsiteX50" fmla="*/ 319098 w 638298"/>
                  <a:gd name="connsiteY50" fmla="*/ 545234 h 1052087"/>
                  <a:gd name="connsiteX51" fmla="*/ 342360 w 638298"/>
                  <a:gd name="connsiteY51" fmla="*/ 594180 h 1052087"/>
                  <a:gd name="connsiteX52" fmla="*/ 506793 w 638298"/>
                  <a:gd name="connsiteY52" fmla="*/ 899371 h 1052087"/>
                  <a:gd name="connsiteX53" fmla="*/ 356136 w 638298"/>
                  <a:gd name="connsiteY53" fmla="*/ 602579 h 1052087"/>
                  <a:gd name="connsiteX54" fmla="*/ 358690 w 638298"/>
                  <a:gd name="connsiteY54" fmla="*/ 603845 h 1052087"/>
                  <a:gd name="connsiteX55" fmla="*/ 506793 w 638298"/>
                  <a:gd name="connsiteY55"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42360 w 638298"/>
                  <a:gd name="connsiteY46" fmla="*/ 594180 h 1052087"/>
                  <a:gd name="connsiteX47" fmla="*/ 142690 w 638298"/>
                  <a:gd name="connsiteY47" fmla="*/ 594092 h 1052087"/>
                  <a:gd name="connsiteX48" fmla="*/ 319098 w 638298"/>
                  <a:gd name="connsiteY48" fmla="*/ 542422 h 1052087"/>
                  <a:gd name="connsiteX49" fmla="*/ 319098 w 638298"/>
                  <a:gd name="connsiteY49" fmla="*/ 545234 h 1052087"/>
                  <a:gd name="connsiteX50" fmla="*/ 342360 w 638298"/>
                  <a:gd name="connsiteY50" fmla="*/ 594180 h 1052087"/>
                  <a:gd name="connsiteX51" fmla="*/ 506793 w 638298"/>
                  <a:gd name="connsiteY51" fmla="*/ 899371 h 1052087"/>
                  <a:gd name="connsiteX52" fmla="*/ 356136 w 638298"/>
                  <a:gd name="connsiteY52" fmla="*/ 602579 h 1052087"/>
                  <a:gd name="connsiteX53" fmla="*/ 358690 w 638298"/>
                  <a:gd name="connsiteY53" fmla="*/ 603845 h 1052087"/>
                  <a:gd name="connsiteX54" fmla="*/ 506793 w 638298"/>
                  <a:gd name="connsiteY54"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42360 w 638298"/>
                  <a:gd name="connsiteY46" fmla="*/ 594180 h 1052087"/>
                  <a:gd name="connsiteX47" fmla="*/ 142690 w 638298"/>
                  <a:gd name="connsiteY47" fmla="*/ 594092 h 1052087"/>
                  <a:gd name="connsiteX48" fmla="*/ 319098 w 638298"/>
                  <a:gd name="connsiteY48" fmla="*/ 542422 h 1052087"/>
                  <a:gd name="connsiteX49" fmla="*/ 342360 w 638298"/>
                  <a:gd name="connsiteY49" fmla="*/ 594180 h 1052087"/>
                  <a:gd name="connsiteX50" fmla="*/ 506793 w 638298"/>
                  <a:gd name="connsiteY50" fmla="*/ 899371 h 1052087"/>
                  <a:gd name="connsiteX51" fmla="*/ 356136 w 638298"/>
                  <a:gd name="connsiteY51" fmla="*/ 602579 h 1052087"/>
                  <a:gd name="connsiteX52" fmla="*/ 358690 w 638298"/>
                  <a:gd name="connsiteY52" fmla="*/ 603845 h 1052087"/>
                  <a:gd name="connsiteX53" fmla="*/ 506793 w 638298"/>
                  <a:gd name="connsiteY53"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42360 w 638298"/>
                  <a:gd name="connsiteY46" fmla="*/ 594180 h 1052087"/>
                  <a:gd name="connsiteX47" fmla="*/ 142690 w 638298"/>
                  <a:gd name="connsiteY47" fmla="*/ 594092 h 1052087"/>
                  <a:gd name="connsiteX48" fmla="*/ 319098 w 638298"/>
                  <a:gd name="connsiteY48" fmla="*/ 542422 h 1052087"/>
                  <a:gd name="connsiteX49" fmla="*/ 342360 w 638298"/>
                  <a:gd name="connsiteY49" fmla="*/ 594180 h 1052087"/>
                  <a:gd name="connsiteX50" fmla="*/ 506793 w 638298"/>
                  <a:gd name="connsiteY50" fmla="*/ 899371 h 1052087"/>
                  <a:gd name="connsiteX51" fmla="*/ 356136 w 638298"/>
                  <a:gd name="connsiteY51" fmla="*/ 602579 h 1052087"/>
                  <a:gd name="connsiteX52" fmla="*/ 506793 w 638298"/>
                  <a:gd name="connsiteY52" fmla="*/ 89937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42360 w 638298"/>
                  <a:gd name="connsiteY46" fmla="*/ 594180 h 1052087"/>
                  <a:gd name="connsiteX47" fmla="*/ 142690 w 638298"/>
                  <a:gd name="connsiteY47" fmla="*/ 594092 h 1052087"/>
                  <a:gd name="connsiteX48" fmla="*/ 319098 w 638298"/>
                  <a:gd name="connsiteY48" fmla="*/ 542422 h 1052087"/>
                  <a:gd name="connsiteX49" fmla="*/ 342360 w 638298"/>
                  <a:gd name="connsiteY49" fmla="*/ 594180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46" fmla="*/ 319098 w 638298"/>
                  <a:gd name="connsiteY46" fmla="*/ 542422 h 1052087"/>
                  <a:gd name="connsiteX47" fmla="*/ 142690 w 638298"/>
                  <a:gd name="connsiteY47" fmla="*/ 594092 h 1052087"/>
                  <a:gd name="connsiteX48" fmla="*/ 319098 w 638298"/>
                  <a:gd name="connsiteY48" fmla="*/ 542422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128977 w 638298"/>
                  <a:gd name="connsiteY44" fmla="*/ 602490 h 1052087"/>
                  <a:gd name="connsiteX45" fmla="*/ 217035 w 638298"/>
                  <a:gd name="connsiteY45" fmla="*/ 81070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42" fmla="*/ 217035 w 638298"/>
                  <a:gd name="connsiteY42" fmla="*/ 810701 h 1052087"/>
                  <a:gd name="connsiteX43" fmla="*/ 126220 w 638298"/>
                  <a:gd name="connsiteY43" fmla="*/ 603858 h 1052087"/>
                  <a:gd name="connsiteX44" fmla="*/ 217035 w 638298"/>
                  <a:gd name="connsiteY44" fmla="*/ 810701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950040 h 1052087"/>
                  <a:gd name="connsiteX33" fmla="*/ 216945 w 638298"/>
                  <a:gd name="connsiteY33" fmla="*/ 1051859 h 1052087"/>
                  <a:gd name="connsiteX34" fmla="*/ 246170 w 638298"/>
                  <a:gd name="connsiteY34" fmla="*/ 1052087 h 1052087"/>
                  <a:gd name="connsiteX35" fmla="*/ 268015 w 638298"/>
                  <a:gd name="connsiteY35" fmla="*/ 1051910 h 1052087"/>
                  <a:gd name="connsiteX36" fmla="*/ 268015 w 638298"/>
                  <a:gd name="connsiteY36" fmla="*/ 950040 h 1052087"/>
                  <a:gd name="connsiteX37" fmla="*/ 510597 w 638298"/>
                  <a:gd name="connsiteY37" fmla="*/ 950040 h 1052087"/>
                  <a:gd name="connsiteX38" fmla="*/ 510597 w 638298"/>
                  <a:gd name="connsiteY38" fmla="*/ 1030540 h 1052087"/>
                  <a:gd name="connsiteX39" fmla="*/ 628058 w 638298"/>
                  <a:gd name="connsiteY39" fmla="*/ 989308 h 1052087"/>
                  <a:gd name="connsiteX40" fmla="*/ 638272 w 638298"/>
                  <a:gd name="connsiteY40" fmla="*/ 981708 h 1052087"/>
                  <a:gd name="connsiteX41" fmla="*/ 638298 w 638298"/>
                  <a:gd name="connsiteY41" fmla="*/ 759500 h 1052087"/>
                  <a:gd name="connsiteX0" fmla="*/ 638298 w 638298"/>
                  <a:gd name="connsiteY0" fmla="*/ 759500 h 1052087"/>
                  <a:gd name="connsiteX1" fmla="*/ 590981 w 638298"/>
                  <a:gd name="connsiteY1" fmla="*/ 664724 h 1052087"/>
                  <a:gd name="connsiteX2" fmla="*/ 494510 w 638298"/>
                  <a:gd name="connsiteY2" fmla="*/ 604909 h 1052087"/>
                  <a:gd name="connsiteX3" fmla="*/ 446875 w 638298"/>
                  <a:gd name="connsiteY3" fmla="*/ 274435 h 1052087"/>
                  <a:gd name="connsiteX4" fmla="*/ 446875 w 638298"/>
                  <a:gd name="connsiteY4" fmla="*/ 266011 h 1052087"/>
                  <a:gd name="connsiteX5" fmla="*/ 459642 w 638298"/>
                  <a:gd name="connsiteY5" fmla="*/ 266011 h 1052087"/>
                  <a:gd name="connsiteX6" fmla="*/ 485177 w 638298"/>
                  <a:gd name="connsiteY6" fmla="*/ 240677 h 1052087"/>
                  <a:gd name="connsiteX7" fmla="*/ 459642 w 638298"/>
                  <a:gd name="connsiteY7" fmla="*/ 215342 h 1052087"/>
                  <a:gd name="connsiteX8" fmla="*/ 446875 w 638298"/>
                  <a:gd name="connsiteY8" fmla="*/ 215342 h 1052087"/>
                  <a:gd name="connsiteX9" fmla="*/ 339628 w 638298"/>
                  <a:gd name="connsiteY9" fmla="*/ 49529 h 1052087"/>
                  <a:gd name="connsiteX10" fmla="*/ 319200 w 638298"/>
                  <a:gd name="connsiteY10" fmla="*/ 129712 h 1052087"/>
                  <a:gd name="connsiteX11" fmla="*/ 306433 w 638298"/>
                  <a:gd name="connsiteY11" fmla="*/ 139339 h 1052087"/>
                  <a:gd name="connsiteX12" fmla="*/ 303368 w 638298"/>
                  <a:gd name="connsiteY12" fmla="*/ 139339 h 1052087"/>
                  <a:gd name="connsiteX13" fmla="*/ 293485 w 638298"/>
                  <a:gd name="connsiteY13" fmla="*/ 124348 h 1052087"/>
                  <a:gd name="connsiteX14" fmla="*/ 293486 w 638298"/>
                  <a:gd name="connsiteY14" fmla="*/ 124341 h 1052087"/>
                  <a:gd name="connsiteX15" fmla="*/ 293665 w 638298"/>
                  <a:gd name="connsiteY15" fmla="*/ 123632 h 1052087"/>
                  <a:gd name="connsiteX16" fmla="*/ 317923 w 638298"/>
                  <a:gd name="connsiteY16" fmla="*/ 28755 h 1052087"/>
                  <a:gd name="connsiteX17" fmla="*/ 280885 w 638298"/>
                  <a:gd name="connsiteY17" fmla="*/ 0 h 1052087"/>
                  <a:gd name="connsiteX18" fmla="*/ 204280 w 638298"/>
                  <a:gd name="connsiteY18" fmla="*/ 0 h 1052087"/>
                  <a:gd name="connsiteX19" fmla="*/ 167254 w 638298"/>
                  <a:gd name="connsiteY19" fmla="*/ 28755 h 1052087"/>
                  <a:gd name="connsiteX20" fmla="*/ 191513 w 638298"/>
                  <a:gd name="connsiteY20" fmla="*/ 123632 h 1052087"/>
                  <a:gd name="connsiteX21" fmla="*/ 182575 w 638298"/>
                  <a:gd name="connsiteY21" fmla="*/ 139175 h 1052087"/>
                  <a:gd name="connsiteX22" fmla="*/ 181809 w 638298"/>
                  <a:gd name="connsiteY22" fmla="*/ 139339 h 1052087"/>
                  <a:gd name="connsiteX23" fmla="*/ 178745 w 638298"/>
                  <a:gd name="connsiteY23" fmla="*/ 139339 h 1052087"/>
                  <a:gd name="connsiteX24" fmla="*/ 165978 w 638298"/>
                  <a:gd name="connsiteY24" fmla="*/ 129712 h 1052087"/>
                  <a:gd name="connsiteX25" fmla="*/ 146188 w 638298"/>
                  <a:gd name="connsiteY25" fmla="*/ 49529 h 1052087"/>
                  <a:gd name="connsiteX26" fmla="*/ 38941 w 638298"/>
                  <a:gd name="connsiteY26" fmla="*/ 215342 h 1052087"/>
                  <a:gd name="connsiteX27" fmla="*/ 25535 w 638298"/>
                  <a:gd name="connsiteY27" fmla="*/ 215342 h 1052087"/>
                  <a:gd name="connsiteX28" fmla="*/ 0 w 638298"/>
                  <a:gd name="connsiteY28" fmla="*/ 240677 h 1052087"/>
                  <a:gd name="connsiteX29" fmla="*/ 25535 w 638298"/>
                  <a:gd name="connsiteY29" fmla="*/ 266011 h 1052087"/>
                  <a:gd name="connsiteX30" fmla="*/ 38303 w 638298"/>
                  <a:gd name="connsiteY30" fmla="*/ 266011 h 1052087"/>
                  <a:gd name="connsiteX31" fmla="*/ 38303 w 638298"/>
                  <a:gd name="connsiteY31" fmla="*/ 274460 h 1052087"/>
                  <a:gd name="connsiteX32" fmla="*/ 216945 w 638298"/>
                  <a:gd name="connsiteY32" fmla="*/ 1051859 h 1052087"/>
                  <a:gd name="connsiteX33" fmla="*/ 246170 w 638298"/>
                  <a:gd name="connsiteY33" fmla="*/ 1052087 h 1052087"/>
                  <a:gd name="connsiteX34" fmla="*/ 268015 w 638298"/>
                  <a:gd name="connsiteY34" fmla="*/ 1051910 h 1052087"/>
                  <a:gd name="connsiteX35" fmla="*/ 268015 w 638298"/>
                  <a:gd name="connsiteY35" fmla="*/ 950040 h 1052087"/>
                  <a:gd name="connsiteX36" fmla="*/ 510597 w 638298"/>
                  <a:gd name="connsiteY36" fmla="*/ 950040 h 1052087"/>
                  <a:gd name="connsiteX37" fmla="*/ 510597 w 638298"/>
                  <a:gd name="connsiteY37" fmla="*/ 1030540 h 1052087"/>
                  <a:gd name="connsiteX38" fmla="*/ 628058 w 638298"/>
                  <a:gd name="connsiteY38" fmla="*/ 989308 h 1052087"/>
                  <a:gd name="connsiteX39" fmla="*/ 638272 w 638298"/>
                  <a:gd name="connsiteY39" fmla="*/ 981708 h 1052087"/>
                  <a:gd name="connsiteX40" fmla="*/ 638298 w 638298"/>
                  <a:gd name="connsiteY40" fmla="*/ 759500 h 1052087"/>
                  <a:gd name="connsiteX0" fmla="*/ 638298 w 638298"/>
                  <a:gd name="connsiteY0" fmla="*/ 759500 h 1051910"/>
                  <a:gd name="connsiteX1" fmla="*/ 590981 w 638298"/>
                  <a:gd name="connsiteY1" fmla="*/ 664724 h 1051910"/>
                  <a:gd name="connsiteX2" fmla="*/ 494510 w 638298"/>
                  <a:gd name="connsiteY2" fmla="*/ 604909 h 1051910"/>
                  <a:gd name="connsiteX3" fmla="*/ 446875 w 638298"/>
                  <a:gd name="connsiteY3" fmla="*/ 274435 h 1051910"/>
                  <a:gd name="connsiteX4" fmla="*/ 446875 w 638298"/>
                  <a:gd name="connsiteY4" fmla="*/ 266011 h 1051910"/>
                  <a:gd name="connsiteX5" fmla="*/ 459642 w 638298"/>
                  <a:gd name="connsiteY5" fmla="*/ 266011 h 1051910"/>
                  <a:gd name="connsiteX6" fmla="*/ 485177 w 638298"/>
                  <a:gd name="connsiteY6" fmla="*/ 240677 h 1051910"/>
                  <a:gd name="connsiteX7" fmla="*/ 459642 w 638298"/>
                  <a:gd name="connsiteY7" fmla="*/ 215342 h 1051910"/>
                  <a:gd name="connsiteX8" fmla="*/ 446875 w 638298"/>
                  <a:gd name="connsiteY8" fmla="*/ 215342 h 1051910"/>
                  <a:gd name="connsiteX9" fmla="*/ 339628 w 638298"/>
                  <a:gd name="connsiteY9" fmla="*/ 49529 h 1051910"/>
                  <a:gd name="connsiteX10" fmla="*/ 319200 w 638298"/>
                  <a:gd name="connsiteY10" fmla="*/ 129712 h 1051910"/>
                  <a:gd name="connsiteX11" fmla="*/ 306433 w 638298"/>
                  <a:gd name="connsiteY11" fmla="*/ 139339 h 1051910"/>
                  <a:gd name="connsiteX12" fmla="*/ 303368 w 638298"/>
                  <a:gd name="connsiteY12" fmla="*/ 139339 h 1051910"/>
                  <a:gd name="connsiteX13" fmla="*/ 293485 w 638298"/>
                  <a:gd name="connsiteY13" fmla="*/ 124348 h 1051910"/>
                  <a:gd name="connsiteX14" fmla="*/ 293486 w 638298"/>
                  <a:gd name="connsiteY14" fmla="*/ 124341 h 1051910"/>
                  <a:gd name="connsiteX15" fmla="*/ 293665 w 638298"/>
                  <a:gd name="connsiteY15" fmla="*/ 123632 h 1051910"/>
                  <a:gd name="connsiteX16" fmla="*/ 317923 w 638298"/>
                  <a:gd name="connsiteY16" fmla="*/ 28755 h 1051910"/>
                  <a:gd name="connsiteX17" fmla="*/ 280885 w 638298"/>
                  <a:gd name="connsiteY17" fmla="*/ 0 h 1051910"/>
                  <a:gd name="connsiteX18" fmla="*/ 204280 w 638298"/>
                  <a:gd name="connsiteY18" fmla="*/ 0 h 1051910"/>
                  <a:gd name="connsiteX19" fmla="*/ 167254 w 638298"/>
                  <a:gd name="connsiteY19" fmla="*/ 28755 h 1051910"/>
                  <a:gd name="connsiteX20" fmla="*/ 191513 w 638298"/>
                  <a:gd name="connsiteY20" fmla="*/ 123632 h 1051910"/>
                  <a:gd name="connsiteX21" fmla="*/ 182575 w 638298"/>
                  <a:gd name="connsiteY21" fmla="*/ 139175 h 1051910"/>
                  <a:gd name="connsiteX22" fmla="*/ 181809 w 638298"/>
                  <a:gd name="connsiteY22" fmla="*/ 139339 h 1051910"/>
                  <a:gd name="connsiteX23" fmla="*/ 178745 w 638298"/>
                  <a:gd name="connsiteY23" fmla="*/ 139339 h 1051910"/>
                  <a:gd name="connsiteX24" fmla="*/ 165978 w 638298"/>
                  <a:gd name="connsiteY24" fmla="*/ 129712 h 1051910"/>
                  <a:gd name="connsiteX25" fmla="*/ 146188 w 638298"/>
                  <a:gd name="connsiteY25" fmla="*/ 49529 h 1051910"/>
                  <a:gd name="connsiteX26" fmla="*/ 38941 w 638298"/>
                  <a:gd name="connsiteY26" fmla="*/ 215342 h 1051910"/>
                  <a:gd name="connsiteX27" fmla="*/ 25535 w 638298"/>
                  <a:gd name="connsiteY27" fmla="*/ 215342 h 1051910"/>
                  <a:gd name="connsiteX28" fmla="*/ 0 w 638298"/>
                  <a:gd name="connsiteY28" fmla="*/ 240677 h 1051910"/>
                  <a:gd name="connsiteX29" fmla="*/ 25535 w 638298"/>
                  <a:gd name="connsiteY29" fmla="*/ 266011 h 1051910"/>
                  <a:gd name="connsiteX30" fmla="*/ 38303 w 638298"/>
                  <a:gd name="connsiteY30" fmla="*/ 266011 h 1051910"/>
                  <a:gd name="connsiteX31" fmla="*/ 38303 w 638298"/>
                  <a:gd name="connsiteY31" fmla="*/ 274460 h 1051910"/>
                  <a:gd name="connsiteX32" fmla="*/ 216945 w 638298"/>
                  <a:gd name="connsiteY32" fmla="*/ 1051859 h 1051910"/>
                  <a:gd name="connsiteX33" fmla="*/ 268015 w 638298"/>
                  <a:gd name="connsiteY33" fmla="*/ 1051910 h 1051910"/>
                  <a:gd name="connsiteX34" fmla="*/ 268015 w 638298"/>
                  <a:gd name="connsiteY34" fmla="*/ 950040 h 1051910"/>
                  <a:gd name="connsiteX35" fmla="*/ 510597 w 638298"/>
                  <a:gd name="connsiteY35" fmla="*/ 950040 h 1051910"/>
                  <a:gd name="connsiteX36" fmla="*/ 510597 w 638298"/>
                  <a:gd name="connsiteY36" fmla="*/ 1030540 h 1051910"/>
                  <a:gd name="connsiteX37" fmla="*/ 628058 w 638298"/>
                  <a:gd name="connsiteY37" fmla="*/ 989308 h 1051910"/>
                  <a:gd name="connsiteX38" fmla="*/ 638272 w 638298"/>
                  <a:gd name="connsiteY38" fmla="*/ 981708 h 1051910"/>
                  <a:gd name="connsiteX39" fmla="*/ 638298 w 638298"/>
                  <a:gd name="connsiteY39" fmla="*/ 759500 h 1051910"/>
                  <a:gd name="connsiteX0" fmla="*/ 638298 w 638298"/>
                  <a:gd name="connsiteY0" fmla="*/ 759500 h 1051859"/>
                  <a:gd name="connsiteX1" fmla="*/ 590981 w 638298"/>
                  <a:gd name="connsiteY1" fmla="*/ 664724 h 1051859"/>
                  <a:gd name="connsiteX2" fmla="*/ 494510 w 638298"/>
                  <a:gd name="connsiteY2" fmla="*/ 604909 h 1051859"/>
                  <a:gd name="connsiteX3" fmla="*/ 446875 w 638298"/>
                  <a:gd name="connsiteY3" fmla="*/ 274435 h 1051859"/>
                  <a:gd name="connsiteX4" fmla="*/ 446875 w 638298"/>
                  <a:gd name="connsiteY4" fmla="*/ 266011 h 1051859"/>
                  <a:gd name="connsiteX5" fmla="*/ 459642 w 638298"/>
                  <a:gd name="connsiteY5" fmla="*/ 266011 h 1051859"/>
                  <a:gd name="connsiteX6" fmla="*/ 485177 w 638298"/>
                  <a:gd name="connsiteY6" fmla="*/ 240677 h 1051859"/>
                  <a:gd name="connsiteX7" fmla="*/ 459642 w 638298"/>
                  <a:gd name="connsiteY7" fmla="*/ 215342 h 1051859"/>
                  <a:gd name="connsiteX8" fmla="*/ 446875 w 638298"/>
                  <a:gd name="connsiteY8" fmla="*/ 215342 h 1051859"/>
                  <a:gd name="connsiteX9" fmla="*/ 339628 w 638298"/>
                  <a:gd name="connsiteY9" fmla="*/ 49529 h 1051859"/>
                  <a:gd name="connsiteX10" fmla="*/ 319200 w 638298"/>
                  <a:gd name="connsiteY10" fmla="*/ 129712 h 1051859"/>
                  <a:gd name="connsiteX11" fmla="*/ 306433 w 638298"/>
                  <a:gd name="connsiteY11" fmla="*/ 139339 h 1051859"/>
                  <a:gd name="connsiteX12" fmla="*/ 303368 w 638298"/>
                  <a:gd name="connsiteY12" fmla="*/ 139339 h 1051859"/>
                  <a:gd name="connsiteX13" fmla="*/ 293485 w 638298"/>
                  <a:gd name="connsiteY13" fmla="*/ 124348 h 1051859"/>
                  <a:gd name="connsiteX14" fmla="*/ 293486 w 638298"/>
                  <a:gd name="connsiteY14" fmla="*/ 124341 h 1051859"/>
                  <a:gd name="connsiteX15" fmla="*/ 293665 w 638298"/>
                  <a:gd name="connsiteY15" fmla="*/ 123632 h 1051859"/>
                  <a:gd name="connsiteX16" fmla="*/ 317923 w 638298"/>
                  <a:gd name="connsiteY16" fmla="*/ 28755 h 1051859"/>
                  <a:gd name="connsiteX17" fmla="*/ 280885 w 638298"/>
                  <a:gd name="connsiteY17" fmla="*/ 0 h 1051859"/>
                  <a:gd name="connsiteX18" fmla="*/ 204280 w 638298"/>
                  <a:gd name="connsiteY18" fmla="*/ 0 h 1051859"/>
                  <a:gd name="connsiteX19" fmla="*/ 167254 w 638298"/>
                  <a:gd name="connsiteY19" fmla="*/ 28755 h 1051859"/>
                  <a:gd name="connsiteX20" fmla="*/ 191513 w 638298"/>
                  <a:gd name="connsiteY20" fmla="*/ 123632 h 1051859"/>
                  <a:gd name="connsiteX21" fmla="*/ 182575 w 638298"/>
                  <a:gd name="connsiteY21" fmla="*/ 139175 h 1051859"/>
                  <a:gd name="connsiteX22" fmla="*/ 181809 w 638298"/>
                  <a:gd name="connsiteY22" fmla="*/ 139339 h 1051859"/>
                  <a:gd name="connsiteX23" fmla="*/ 178745 w 638298"/>
                  <a:gd name="connsiteY23" fmla="*/ 139339 h 1051859"/>
                  <a:gd name="connsiteX24" fmla="*/ 165978 w 638298"/>
                  <a:gd name="connsiteY24" fmla="*/ 129712 h 1051859"/>
                  <a:gd name="connsiteX25" fmla="*/ 146188 w 638298"/>
                  <a:gd name="connsiteY25" fmla="*/ 49529 h 1051859"/>
                  <a:gd name="connsiteX26" fmla="*/ 38941 w 638298"/>
                  <a:gd name="connsiteY26" fmla="*/ 215342 h 1051859"/>
                  <a:gd name="connsiteX27" fmla="*/ 25535 w 638298"/>
                  <a:gd name="connsiteY27" fmla="*/ 215342 h 1051859"/>
                  <a:gd name="connsiteX28" fmla="*/ 0 w 638298"/>
                  <a:gd name="connsiteY28" fmla="*/ 240677 h 1051859"/>
                  <a:gd name="connsiteX29" fmla="*/ 25535 w 638298"/>
                  <a:gd name="connsiteY29" fmla="*/ 266011 h 1051859"/>
                  <a:gd name="connsiteX30" fmla="*/ 38303 w 638298"/>
                  <a:gd name="connsiteY30" fmla="*/ 266011 h 1051859"/>
                  <a:gd name="connsiteX31" fmla="*/ 38303 w 638298"/>
                  <a:gd name="connsiteY31" fmla="*/ 274460 h 1051859"/>
                  <a:gd name="connsiteX32" fmla="*/ 216945 w 638298"/>
                  <a:gd name="connsiteY32" fmla="*/ 1051859 h 1051859"/>
                  <a:gd name="connsiteX33" fmla="*/ 268015 w 638298"/>
                  <a:gd name="connsiteY33" fmla="*/ 950040 h 1051859"/>
                  <a:gd name="connsiteX34" fmla="*/ 510597 w 638298"/>
                  <a:gd name="connsiteY34" fmla="*/ 950040 h 1051859"/>
                  <a:gd name="connsiteX35" fmla="*/ 510597 w 638298"/>
                  <a:gd name="connsiteY35" fmla="*/ 1030540 h 1051859"/>
                  <a:gd name="connsiteX36" fmla="*/ 628058 w 638298"/>
                  <a:gd name="connsiteY36" fmla="*/ 989308 h 1051859"/>
                  <a:gd name="connsiteX37" fmla="*/ 638272 w 638298"/>
                  <a:gd name="connsiteY37" fmla="*/ 981708 h 1051859"/>
                  <a:gd name="connsiteX38" fmla="*/ 638298 w 638298"/>
                  <a:gd name="connsiteY38" fmla="*/ 759500 h 1051859"/>
                  <a:gd name="connsiteX0" fmla="*/ 638298 w 638298"/>
                  <a:gd name="connsiteY0" fmla="*/ 759500 h 1030540"/>
                  <a:gd name="connsiteX1" fmla="*/ 590981 w 638298"/>
                  <a:gd name="connsiteY1" fmla="*/ 664724 h 1030540"/>
                  <a:gd name="connsiteX2" fmla="*/ 494510 w 638298"/>
                  <a:gd name="connsiteY2" fmla="*/ 604909 h 1030540"/>
                  <a:gd name="connsiteX3" fmla="*/ 446875 w 638298"/>
                  <a:gd name="connsiteY3" fmla="*/ 274435 h 1030540"/>
                  <a:gd name="connsiteX4" fmla="*/ 446875 w 638298"/>
                  <a:gd name="connsiteY4" fmla="*/ 266011 h 1030540"/>
                  <a:gd name="connsiteX5" fmla="*/ 459642 w 638298"/>
                  <a:gd name="connsiteY5" fmla="*/ 266011 h 1030540"/>
                  <a:gd name="connsiteX6" fmla="*/ 485177 w 638298"/>
                  <a:gd name="connsiteY6" fmla="*/ 240677 h 1030540"/>
                  <a:gd name="connsiteX7" fmla="*/ 459642 w 638298"/>
                  <a:gd name="connsiteY7" fmla="*/ 215342 h 1030540"/>
                  <a:gd name="connsiteX8" fmla="*/ 446875 w 638298"/>
                  <a:gd name="connsiteY8" fmla="*/ 215342 h 1030540"/>
                  <a:gd name="connsiteX9" fmla="*/ 339628 w 638298"/>
                  <a:gd name="connsiteY9" fmla="*/ 49529 h 1030540"/>
                  <a:gd name="connsiteX10" fmla="*/ 319200 w 638298"/>
                  <a:gd name="connsiteY10" fmla="*/ 129712 h 1030540"/>
                  <a:gd name="connsiteX11" fmla="*/ 306433 w 638298"/>
                  <a:gd name="connsiteY11" fmla="*/ 139339 h 1030540"/>
                  <a:gd name="connsiteX12" fmla="*/ 303368 w 638298"/>
                  <a:gd name="connsiteY12" fmla="*/ 139339 h 1030540"/>
                  <a:gd name="connsiteX13" fmla="*/ 293485 w 638298"/>
                  <a:gd name="connsiteY13" fmla="*/ 124348 h 1030540"/>
                  <a:gd name="connsiteX14" fmla="*/ 293486 w 638298"/>
                  <a:gd name="connsiteY14" fmla="*/ 124341 h 1030540"/>
                  <a:gd name="connsiteX15" fmla="*/ 293665 w 638298"/>
                  <a:gd name="connsiteY15" fmla="*/ 123632 h 1030540"/>
                  <a:gd name="connsiteX16" fmla="*/ 317923 w 638298"/>
                  <a:gd name="connsiteY16" fmla="*/ 28755 h 1030540"/>
                  <a:gd name="connsiteX17" fmla="*/ 280885 w 638298"/>
                  <a:gd name="connsiteY17" fmla="*/ 0 h 1030540"/>
                  <a:gd name="connsiteX18" fmla="*/ 204280 w 638298"/>
                  <a:gd name="connsiteY18" fmla="*/ 0 h 1030540"/>
                  <a:gd name="connsiteX19" fmla="*/ 167254 w 638298"/>
                  <a:gd name="connsiteY19" fmla="*/ 28755 h 1030540"/>
                  <a:gd name="connsiteX20" fmla="*/ 191513 w 638298"/>
                  <a:gd name="connsiteY20" fmla="*/ 123632 h 1030540"/>
                  <a:gd name="connsiteX21" fmla="*/ 182575 w 638298"/>
                  <a:gd name="connsiteY21" fmla="*/ 139175 h 1030540"/>
                  <a:gd name="connsiteX22" fmla="*/ 181809 w 638298"/>
                  <a:gd name="connsiteY22" fmla="*/ 139339 h 1030540"/>
                  <a:gd name="connsiteX23" fmla="*/ 178745 w 638298"/>
                  <a:gd name="connsiteY23" fmla="*/ 139339 h 1030540"/>
                  <a:gd name="connsiteX24" fmla="*/ 165978 w 638298"/>
                  <a:gd name="connsiteY24" fmla="*/ 129712 h 1030540"/>
                  <a:gd name="connsiteX25" fmla="*/ 146188 w 638298"/>
                  <a:gd name="connsiteY25" fmla="*/ 49529 h 1030540"/>
                  <a:gd name="connsiteX26" fmla="*/ 38941 w 638298"/>
                  <a:gd name="connsiteY26" fmla="*/ 215342 h 1030540"/>
                  <a:gd name="connsiteX27" fmla="*/ 25535 w 638298"/>
                  <a:gd name="connsiteY27" fmla="*/ 215342 h 1030540"/>
                  <a:gd name="connsiteX28" fmla="*/ 0 w 638298"/>
                  <a:gd name="connsiteY28" fmla="*/ 240677 h 1030540"/>
                  <a:gd name="connsiteX29" fmla="*/ 25535 w 638298"/>
                  <a:gd name="connsiteY29" fmla="*/ 266011 h 1030540"/>
                  <a:gd name="connsiteX30" fmla="*/ 38303 w 638298"/>
                  <a:gd name="connsiteY30" fmla="*/ 266011 h 1030540"/>
                  <a:gd name="connsiteX31" fmla="*/ 38303 w 638298"/>
                  <a:gd name="connsiteY31" fmla="*/ 274460 h 1030540"/>
                  <a:gd name="connsiteX32" fmla="*/ 268015 w 638298"/>
                  <a:gd name="connsiteY32" fmla="*/ 950040 h 1030540"/>
                  <a:gd name="connsiteX33" fmla="*/ 510597 w 638298"/>
                  <a:gd name="connsiteY33" fmla="*/ 950040 h 1030540"/>
                  <a:gd name="connsiteX34" fmla="*/ 510597 w 638298"/>
                  <a:gd name="connsiteY34" fmla="*/ 1030540 h 1030540"/>
                  <a:gd name="connsiteX35" fmla="*/ 628058 w 638298"/>
                  <a:gd name="connsiteY35" fmla="*/ 989308 h 1030540"/>
                  <a:gd name="connsiteX36" fmla="*/ 638272 w 638298"/>
                  <a:gd name="connsiteY36" fmla="*/ 981708 h 1030540"/>
                  <a:gd name="connsiteX37" fmla="*/ 638298 w 638298"/>
                  <a:gd name="connsiteY37" fmla="*/ 759500 h 1030540"/>
                  <a:gd name="connsiteX0" fmla="*/ 638298 w 638298"/>
                  <a:gd name="connsiteY0" fmla="*/ 759500 h 1030540"/>
                  <a:gd name="connsiteX1" fmla="*/ 590981 w 638298"/>
                  <a:gd name="connsiteY1" fmla="*/ 664724 h 1030540"/>
                  <a:gd name="connsiteX2" fmla="*/ 494510 w 638298"/>
                  <a:gd name="connsiteY2" fmla="*/ 604909 h 1030540"/>
                  <a:gd name="connsiteX3" fmla="*/ 446875 w 638298"/>
                  <a:gd name="connsiteY3" fmla="*/ 274435 h 1030540"/>
                  <a:gd name="connsiteX4" fmla="*/ 446875 w 638298"/>
                  <a:gd name="connsiteY4" fmla="*/ 266011 h 1030540"/>
                  <a:gd name="connsiteX5" fmla="*/ 459642 w 638298"/>
                  <a:gd name="connsiteY5" fmla="*/ 266011 h 1030540"/>
                  <a:gd name="connsiteX6" fmla="*/ 485177 w 638298"/>
                  <a:gd name="connsiteY6" fmla="*/ 240677 h 1030540"/>
                  <a:gd name="connsiteX7" fmla="*/ 459642 w 638298"/>
                  <a:gd name="connsiteY7" fmla="*/ 215342 h 1030540"/>
                  <a:gd name="connsiteX8" fmla="*/ 446875 w 638298"/>
                  <a:gd name="connsiteY8" fmla="*/ 215342 h 1030540"/>
                  <a:gd name="connsiteX9" fmla="*/ 339628 w 638298"/>
                  <a:gd name="connsiteY9" fmla="*/ 49529 h 1030540"/>
                  <a:gd name="connsiteX10" fmla="*/ 319200 w 638298"/>
                  <a:gd name="connsiteY10" fmla="*/ 129712 h 1030540"/>
                  <a:gd name="connsiteX11" fmla="*/ 306433 w 638298"/>
                  <a:gd name="connsiteY11" fmla="*/ 139339 h 1030540"/>
                  <a:gd name="connsiteX12" fmla="*/ 303368 w 638298"/>
                  <a:gd name="connsiteY12" fmla="*/ 139339 h 1030540"/>
                  <a:gd name="connsiteX13" fmla="*/ 293485 w 638298"/>
                  <a:gd name="connsiteY13" fmla="*/ 124348 h 1030540"/>
                  <a:gd name="connsiteX14" fmla="*/ 293486 w 638298"/>
                  <a:gd name="connsiteY14" fmla="*/ 124341 h 1030540"/>
                  <a:gd name="connsiteX15" fmla="*/ 293665 w 638298"/>
                  <a:gd name="connsiteY15" fmla="*/ 123632 h 1030540"/>
                  <a:gd name="connsiteX16" fmla="*/ 317923 w 638298"/>
                  <a:gd name="connsiteY16" fmla="*/ 28755 h 1030540"/>
                  <a:gd name="connsiteX17" fmla="*/ 280885 w 638298"/>
                  <a:gd name="connsiteY17" fmla="*/ 0 h 1030540"/>
                  <a:gd name="connsiteX18" fmla="*/ 204280 w 638298"/>
                  <a:gd name="connsiteY18" fmla="*/ 0 h 1030540"/>
                  <a:gd name="connsiteX19" fmla="*/ 167254 w 638298"/>
                  <a:gd name="connsiteY19" fmla="*/ 28755 h 1030540"/>
                  <a:gd name="connsiteX20" fmla="*/ 191513 w 638298"/>
                  <a:gd name="connsiteY20" fmla="*/ 123632 h 1030540"/>
                  <a:gd name="connsiteX21" fmla="*/ 182575 w 638298"/>
                  <a:gd name="connsiteY21" fmla="*/ 139175 h 1030540"/>
                  <a:gd name="connsiteX22" fmla="*/ 181809 w 638298"/>
                  <a:gd name="connsiteY22" fmla="*/ 139339 h 1030540"/>
                  <a:gd name="connsiteX23" fmla="*/ 178745 w 638298"/>
                  <a:gd name="connsiteY23" fmla="*/ 139339 h 1030540"/>
                  <a:gd name="connsiteX24" fmla="*/ 165978 w 638298"/>
                  <a:gd name="connsiteY24" fmla="*/ 129712 h 1030540"/>
                  <a:gd name="connsiteX25" fmla="*/ 146188 w 638298"/>
                  <a:gd name="connsiteY25" fmla="*/ 49529 h 1030540"/>
                  <a:gd name="connsiteX26" fmla="*/ 38941 w 638298"/>
                  <a:gd name="connsiteY26" fmla="*/ 215342 h 1030540"/>
                  <a:gd name="connsiteX27" fmla="*/ 25535 w 638298"/>
                  <a:gd name="connsiteY27" fmla="*/ 215342 h 1030540"/>
                  <a:gd name="connsiteX28" fmla="*/ 0 w 638298"/>
                  <a:gd name="connsiteY28" fmla="*/ 240677 h 1030540"/>
                  <a:gd name="connsiteX29" fmla="*/ 25535 w 638298"/>
                  <a:gd name="connsiteY29" fmla="*/ 266011 h 1030540"/>
                  <a:gd name="connsiteX30" fmla="*/ 38303 w 638298"/>
                  <a:gd name="connsiteY30" fmla="*/ 266011 h 1030540"/>
                  <a:gd name="connsiteX31" fmla="*/ 38303 w 638298"/>
                  <a:gd name="connsiteY31" fmla="*/ 274460 h 1030540"/>
                  <a:gd name="connsiteX32" fmla="*/ 510597 w 638298"/>
                  <a:gd name="connsiteY32" fmla="*/ 950040 h 1030540"/>
                  <a:gd name="connsiteX33" fmla="*/ 510597 w 638298"/>
                  <a:gd name="connsiteY33" fmla="*/ 1030540 h 1030540"/>
                  <a:gd name="connsiteX34" fmla="*/ 628058 w 638298"/>
                  <a:gd name="connsiteY34" fmla="*/ 989308 h 1030540"/>
                  <a:gd name="connsiteX35" fmla="*/ 638272 w 638298"/>
                  <a:gd name="connsiteY35" fmla="*/ 981708 h 1030540"/>
                  <a:gd name="connsiteX36" fmla="*/ 638298 w 638298"/>
                  <a:gd name="connsiteY36" fmla="*/ 759500 h 1030540"/>
                  <a:gd name="connsiteX0" fmla="*/ 638298 w 638298"/>
                  <a:gd name="connsiteY0" fmla="*/ 759500 h 1030540"/>
                  <a:gd name="connsiteX1" fmla="*/ 590981 w 638298"/>
                  <a:gd name="connsiteY1" fmla="*/ 664724 h 1030540"/>
                  <a:gd name="connsiteX2" fmla="*/ 494510 w 638298"/>
                  <a:gd name="connsiteY2" fmla="*/ 604909 h 1030540"/>
                  <a:gd name="connsiteX3" fmla="*/ 446875 w 638298"/>
                  <a:gd name="connsiteY3" fmla="*/ 274435 h 1030540"/>
                  <a:gd name="connsiteX4" fmla="*/ 446875 w 638298"/>
                  <a:gd name="connsiteY4" fmla="*/ 266011 h 1030540"/>
                  <a:gd name="connsiteX5" fmla="*/ 459642 w 638298"/>
                  <a:gd name="connsiteY5" fmla="*/ 266011 h 1030540"/>
                  <a:gd name="connsiteX6" fmla="*/ 485177 w 638298"/>
                  <a:gd name="connsiteY6" fmla="*/ 240677 h 1030540"/>
                  <a:gd name="connsiteX7" fmla="*/ 459642 w 638298"/>
                  <a:gd name="connsiteY7" fmla="*/ 215342 h 1030540"/>
                  <a:gd name="connsiteX8" fmla="*/ 446875 w 638298"/>
                  <a:gd name="connsiteY8" fmla="*/ 215342 h 1030540"/>
                  <a:gd name="connsiteX9" fmla="*/ 339628 w 638298"/>
                  <a:gd name="connsiteY9" fmla="*/ 49529 h 1030540"/>
                  <a:gd name="connsiteX10" fmla="*/ 319200 w 638298"/>
                  <a:gd name="connsiteY10" fmla="*/ 129712 h 1030540"/>
                  <a:gd name="connsiteX11" fmla="*/ 306433 w 638298"/>
                  <a:gd name="connsiteY11" fmla="*/ 139339 h 1030540"/>
                  <a:gd name="connsiteX12" fmla="*/ 303368 w 638298"/>
                  <a:gd name="connsiteY12" fmla="*/ 139339 h 1030540"/>
                  <a:gd name="connsiteX13" fmla="*/ 293485 w 638298"/>
                  <a:gd name="connsiteY13" fmla="*/ 124348 h 1030540"/>
                  <a:gd name="connsiteX14" fmla="*/ 293486 w 638298"/>
                  <a:gd name="connsiteY14" fmla="*/ 124341 h 1030540"/>
                  <a:gd name="connsiteX15" fmla="*/ 293665 w 638298"/>
                  <a:gd name="connsiteY15" fmla="*/ 123632 h 1030540"/>
                  <a:gd name="connsiteX16" fmla="*/ 317923 w 638298"/>
                  <a:gd name="connsiteY16" fmla="*/ 28755 h 1030540"/>
                  <a:gd name="connsiteX17" fmla="*/ 280885 w 638298"/>
                  <a:gd name="connsiteY17" fmla="*/ 0 h 1030540"/>
                  <a:gd name="connsiteX18" fmla="*/ 204280 w 638298"/>
                  <a:gd name="connsiteY18" fmla="*/ 0 h 1030540"/>
                  <a:gd name="connsiteX19" fmla="*/ 167254 w 638298"/>
                  <a:gd name="connsiteY19" fmla="*/ 28755 h 1030540"/>
                  <a:gd name="connsiteX20" fmla="*/ 191513 w 638298"/>
                  <a:gd name="connsiteY20" fmla="*/ 123632 h 1030540"/>
                  <a:gd name="connsiteX21" fmla="*/ 182575 w 638298"/>
                  <a:gd name="connsiteY21" fmla="*/ 139175 h 1030540"/>
                  <a:gd name="connsiteX22" fmla="*/ 181809 w 638298"/>
                  <a:gd name="connsiteY22" fmla="*/ 139339 h 1030540"/>
                  <a:gd name="connsiteX23" fmla="*/ 178745 w 638298"/>
                  <a:gd name="connsiteY23" fmla="*/ 139339 h 1030540"/>
                  <a:gd name="connsiteX24" fmla="*/ 165978 w 638298"/>
                  <a:gd name="connsiteY24" fmla="*/ 129712 h 1030540"/>
                  <a:gd name="connsiteX25" fmla="*/ 146188 w 638298"/>
                  <a:gd name="connsiteY25" fmla="*/ 49529 h 1030540"/>
                  <a:gd name="connsiteX26" fmla="*/ 38941 w 638298"/>
                  <a:gd name="connsiteY26" fmla="*/ 215342 h 1030540"/>
                  <a:gd name="connsiteX27" fmla="*/ 25535 w 638298"/>
                  <a:gd name="connsiteY27" fmla="*/ 215342 h 1030540"/>
                  <a:gd name="connsiteX28" fmla="*/ 0 w 638298"/>
                  <a:gd name="connsiteY28" fmla="*/ 240677 h 1030540"/>
                  <a:gd name="connsiteX29" fmla="*/ 25535 w 638298"/>
                  <a:gd name="connsiteY29" fmla="*/ 266011 h 1030540"/>
                  <a:gd name="connsiteX30" fmla="*/ 38303 w 638298"/>
                  <a:gd name="connsiteY30" fmla="*/ 266011 h 1030540"/>
                  <a:gd name="connsiteX31" fmla="*/ 38303 w 638298"/>
                  <a:gd name="connsiteY31" fmla="*/ 274460 h 1030540"/>
                  <a:gd name="connsiteX32" fmla="*/ 510597 w 638298"/>
                  <a:gd name="connsiteY32" fmla="*/ 950040 h 1030540"/>
                  <a:gd name="connsiteX33" fmla="*/ 510597 w 638298"/>
                  <a:gd name="connsiteY33" fmla="*/ 1030540 h 1030540"/>
                  <a:gd name="connsiteX34" fmla="*/ 628058 w 638298"/>
                  <a:gd name="connsiteY34" fmla="*/ 989308 h 1030540"/>
                  <a:gd name="connsiteX35" fmla="*/ 638298 w 638298"/>
                  <a:gd name="connsiteY35" fmla="*/ 759500 h 1030540"/>
                  <a:gd name="connsiteX0" fmla="*/ 638298 w 638298"/>
                  <a:gd name="connsiteY0" fmla="*/ 759500 h 989308"/>
                  <a:gd name="connsiteX1" fmla="*/ 590981 w 638298"/>
                  <a:gd name="connsiteY1" fmla="*/ 664724 h 989308"/>
                  <a:gd name="connsiteX2" fmla="*/ 494510 w 638298"/>
                  <a:gd name="connsiteY2" fmla="*/ 604909 h 989308"/>
                  <a:gd name="connsiteX3" fmla="*/ 446875 w 638298"/>
                  <a:gd name="connsiteY3" fmla="*/ 274435 h 989308"/>
                  <a:gd name="connsiteX4" fmla="*/ 446875 w 638298"/>
                  <a:gd name="connsiteY4" fmla="*/ 266011 h 989308"/>
                  <a:gd name="connsiteX5" fmla="*/ 459642 w 638298"/>
                  <a:gd name="connsiteY5" fmla="*/ 266011 h 989308"/>
                  <a:gd name="connsiteX6" fmla="*/ 485177 w 638298"/>
                  <a:gd name="connsiteY6" fmla="*/ 240677 h 989308"/>
                  <a:gd name="connsiteX7" fmla="*/ 459642 w 638298"/>
                  <a:gd name="connsiteY7" fmla="*/ 215342 h 989308"/>
                  <a:gd name="connsiteX8" fmla="*/ 446875 w 638298"/>
                  <a:gd name="connsiteY8" fmla="*/ 215342 h 989308"/>
                  <a:gd name="connsiteX9" fmla="*/ 339628 w 638298"/>
                  <a:gd name="connsiteY9" fmla="*/ 49529 h 989308"/>
                  <a:gd name="connsiteX10" fmla="*/ 319200 w 638298"/>
                  <a:gd name="connsiteY10" fmla="*/ 129712 h 989308"/>
                  <a:gd name="connsiteX11" fmla="*/ 306433 w 638298"/>
                  <a:gd name="connsiteY11" fmla="*/ 139339 h 989308"/>
                  <a:gd name="connsiteX12" fmla="*/ 303368 w 638298"/>
                  <a:gd name="connsiteY12" fmla="*/ 139339 h 989308"/>
                  <a:gd name="connsiteX13" fmla="*/ 293485 w 638298"/>
                  <a:gd name="connsiteY13" fmla="*/ 124348 h 989308"/>
                  <a:gd name="connsiteX14" fmla="*/ 293486 w 638298"/>
                  <a:gd name="connsiteY14" fmla="*/ 124341 h 989308"/>
                  <a:gd name="connsiteX15" fmla="*/ 293665 w 638298"/>
                  <a:gd name="connsiteY15" fmla="*/ 123632 h 989308"/>
                  <a:gd name="connsiteX16" fmla="*/ 317923 w 638298"/>
                  <a:gd name="connsiteY16" fmla="*/ 28755 h 989308"/>
                  <a:gd name="connsiteX17" fmla="*/ 280885 w 638298"/>
                  <a:gd name="connsiteY17" fmla="*/ 0 h 989308"/>
                  <a:gd name="connsiteX18" fmla="*/ 204280 w 638298"/>
                  <a:gd name="connsiteY18" fmla="*/ 0 h 989308"/>
                  <a:gd name="connsiteX19" fmla="*/ 167254 w 638298"/>
                  <a:gd name="connsiteY19" fmla="*/ 28755 h 989308"/>
                  <a:gd name="connsiteX20" fmla="*/ 191513 w 638298"/>
                  <a:gd name="connsiteY20" fmla="*/ 123632 h 989308"/>
                  <a:gd name="connsiteX21" fmla="*/ 182575 w 638298"/>
                  <a:gd name="connsiteY21" fmla="*/ 139175 h 989308"/>
                  <a:gd name="connsiteX22" fmla="*/ 181809 w 638298"/>
                  <a:gd name="connsiteY22" fmla="*/ 139339 h 989308"/>
                  <a:gd name="connsiteX23" fmla="*/ 178745 w 638298"/>
                  <a:gd name="connsiteY23" fmla="*/ 139339 h 989308"/>
                  <a:gd name="connsiteX24" fmla="*/ 165978 w 638298"/>
                  <a:gd name="connsiteY24" fmla="*/ 129712 h 989308"/>
                  <a:gd name="connsiteX25" fmla="*/ 146188 w 638298"/>
                  <a:gd name="connsiteY25" fmla="*/ 49529 h 989308"/>
                  <a:gd name="connsiteX26" fmla="*/ 38941 w 638298"/>
                  <a:gd name="connsiteY26" fmla="*/ 215342 h 989308"/>
                  <a:gd name="connsiteX27" fmla="*/ 25535 w 638298"/>
                  <a:gd name="connsiteY27" fmla="*/ 215342 h 989308"/>
                  <a:gd name="connsiteX28" fmla="*/ 0 w 638298"/>
                  <a:gd name="connsiteY28" fmla="*/ 240677 h 989308"/>
                  <a:gd name="connsiteX29" fmla="*/ 25535 w 638298"/>
                  <a:gd name="connsiteY29" fmla="*/ 266011 h 989308"/>
                  <a:gd name="connsiteX30" fmla="*/ 38303 w 638298"/>
                  <a:gd name="connsiteY30" fmla="*/ 266011 h 989308"/>
                  <a:gd name="connsiteX31" fmla="*/ 38303 w 638298"/>
                  <a:gd name="connsiteY31" fmla="*/ 274460 h 989308"/>
                  <a:gd name="connsiteX32" fmla="*/ 510597 w 638298"/>
                  <a:gd name="connsiteY32" fmla="*/ 950040 h 989308"/>
                  <a:gd name="connsiteX33" fmla="*/ 628058 w 638298"/>
                  <a:gd name="connsiteY33" fmla="*/ 989308 h 989308"/>
                  <a:gd name="connsiteX34" fmla="*/ 638298 w 638298"/>
                  <a:gd name="connsiteY34" fmla="*/ 759500 h 989308"/>
                  <a:gd name="connsiteX0" fmla="*/ 638298 w 638298"/>
                  <a:gd name="connsiteY0" fmla="*/ 759500 h 950040"/>
                  <a:gd name="connsiteX1" fmla="*/ 590981 w 638298"/>
                  <a:gd name="connsiteY1" fmla="*/ 664724 h 950040"/>
                  <a:gd name="connsiteX2" fmla="*/ 494510 w 638298"/>
                  <a:gd name="connsiteY2" fmla="*/ 604909 h 950040"/>
                  <a:gd name="connsiteX3" fmla="*/ 446875 w 638298"/>
                  <a:gd name="connsiteY3" fmla="*/ 274435 h 950040"/>
                  <a:gd name="connsiteX4" fmla="*/ 446875 w 638298"/>
                  <a:gd name="connsiteY4" fmla="*/ 266011 h 950040"/>
                  <a:gd name="connsiteX5" fmla="*/ 459642 w 638298"/>
                  <a:gd name="connsiteY5" fmla="*/ 266011 h 950040"/>
                  <a:gd name="connsiteX6" fmla="*/ 485177 w 638298"/>
                  <a:gd name="connsiteY6" fmla="*/ 240677 h 950040"/>
                  <a:gd name="connsiteX7" fmla="*/ 459642 w 638298"/>
                  <a:gd name="connsiteY7" fmla="*/ 215342 h 950040"/>
                  <a:gd name="connsiteX8" fmla="*/ 446875 w 638298"/>
                  <a:gd name="connsiteY8" fmla="*/ 215342 h 950040"/>
                  <a:gd name="connsiteX9" fmla="*/ 339628 w 638298"/>
                  <a:gd name="connsiteY9" fmla="*/ 49529 h 950040"/>
                  <a:gd name="connsiteX10" fmla="*/ 319200 w 638298"/>
                  <a:gd name="connsiteY10" fmla="*/ 129712 h 950040"/>
                  <a:gd name="connsiteX11" fmla="*/ 306433 w 638298"/>
                  <a:gd name="connsiteY11" fmla="*/ 139339 h 950040"/>
                  <a:gd name="connsiteX12" fmla="*/ 303368 w 638298"/>
                  <a:gd name="connsiteY12" fmla="*/ 139339 h 950040"/>
                  <a:gd name="connsiteX13" fmla="*/ 293485 w 638298"/>
                  <a:gd name="connsiteY13" fmla="*/ 124348 h 950040"/>
                  <a:gd name="connsiteX14" fmla="*/ 293486 w 638298"/>
                  <a:gd name="connsiteY14" fmla="*/ 124341 h 950040"/>
                  <a:gd name="connsiteX15" fmla="*/ 293665 w 638298"/>
                  <a:gd name="connsiteY15" fmla="*/ 123632 h 950040"/>
                  <a:gd name="connsiteX16" fmla="*/ 317923 w 638298"/>
                  <a:gd name="connsiteY16" fmla="*/ 28755 h 950040"/>
                  <a:gd name="connsiteX17" fmla="*/ 280885 w 638298"/>
                  <a:gd name="connsiteY17" fmla="*/ 0 h 950040"/>
                  <a:gd name="connsiteX18" fmla="*/ 204280 w 638298"/>
                  <a:gd name="connsiteY18" fmla="*/ 0 h 950040"/>
                  <a:gd name="connsiteX19" fmla="*/ 167254 w 638298"/>
                  <a:gd name="connsiteY19" fmla="*/ 28755 h 950040"/>
                  <a:gd name="connsiteX20" fmla="*/ 191513 w 638298"/>
                  <a:gd name="connsiteY20" fmla="*/ 123632 h 950040"/>
                  <a:gd name="connsiteX21" fmla="*/ 182575 w 638298"/>
                  <a:gd name="connsiteY21" fmla="*/ 139175 h 950040"/>
                  <a:gd name="connsiteX22" fmla="*/ 181809 w 638298"/>
                  <a:gd name="connsiteY22" fmla="*/ 139339 h 950040"/>
                  <a:gd name="connsiteX23" fmla="*/ 178745 w 638298"/>
                  <a:gd name="connsiteY23" fmla="*/ 139339 h 950040"/>
                  <a:gd name="connsiteX24" fmla="*/ 165978 w 638298"/>
                  <a:gd name="connsiteY24" fmla="*/ 129712 h 950040"/>
                  <a:gd name="connsiteX25" fmla="*/ 146188 w 638298"/>
                  <a:gd name="connsiteY25" fmla="*/ 49529 h 950040"/>
                  <a:gd name="connsiteX26" fmla="*/ 38941 w 638298"/>
                  <a:gd name="connsiteY26" fmla="*/ 215342 h 950040"/>
                  <a:gd name="connsiteX27" fmla="*/ 25535 w 638298"/>
                  <a:gd name="connsiteY27" fmla="*/ 215342 h 950040"/>
                  <a:gd name="connsiteX28" fmla="*/ 0 w 638298"/>
                  <a:gd name="connsiteY28" fmla="*/ 240677 h 950040"/>
                  <a:gd name="connsiteX29" fmla="*/ 25535 w 638298"/>
                  <a:gd name="connsiteY29" fmla="*/ 266011 h 950040"/>
                  <a:gd name="connsiteX30" fmla="*/ 38303 w 638298"/>
                  <a:gd name="connsiteY30" fmla="*/ 266011 h 950040"/>
                  <a:gd name="connsiteX31" fmla="*/ 38303 w 638298"/>
                  <a:gd name="connsiteY31" fmla="*/ 274460 h 950040"/>
                  <a:gd name="connsiteX32" fmla="*/ 510597 w 638298"/>
                  <a:gd name="connsiteY32" fmla="*/ 950040 h 950040"/>
                  <a:gd name="connsiteX33" fmla="*/ 638298 w 638298"/>
                  <a:gd name="connsiteY33" fmla="*/ 759500 h 950040"/>
                  <a:gd name="connsiteX0" fmla="*/ 638298 w 638298"/>
                  <a:gd name="connsiteY0" fmla="*/ 759500 h 759500"/>
                  <a:gd name="connsiteX1" fmla="*/ 590981 w 638298"/>
                  <a:gd name="connsiteY1" fmla="*/ 664724 h 759500"/>
                  <a:gd name="connsiteX2" fmla="*/ 494510 w 638298"/>
                  <a:gd name="connsiteY2" fmla="*/ 604909 h 759500"/>
                  <a:gd name="connsiteX3" fmla="*/ 446875 w 638298"/>
                  <a:gd name="connsiteY3" fmla="*/ 274435 h 759500"/>
                  <a:gd name="connsiteX4" fmla="*/ 446875 w 638298"/>
                  <a:gd name="connsiteY4" fmla="*/ 266011 h 759500"/>
                  <a:gd name="connsiteX5" fmla="*/ 459642 w 638298"/>
                  <a:gd name="connsiteY5" fmla="*/ 266011 h 759500"/>
                  <a:gd name="connsiteX6" fmla="*/ 485177 w 638298"/>
                  <a:gd name="connsiteY6" fmla="*/ 240677 h 759500"/>
                  <a:gd name="connsiteX7" fmla="*/ 459642 w 638298"/>
                  <a:gd name="connsiteY7" fmla="*/ 215342 h 759500"/>
                  <a:gd name="connsiteX8" fmla="*/ 446875 w 638298"/>
                  <a:gd name="connsiteY8" fmla="*/ 215342 h 759500"/>
                  <a:gd name="connsiteX9" fmla="*/ 339628 w 638298"/>
                  <a:gd name="connsiteY9" fmla="*/ 49529 h 759500"/>
                  <a:gd name="connsiteX10" fmla="*/ 319200 w 638298"/>
                  <a:gd name="connsiteY10" fmla="*/ 129712 h 759500"/>
                  <a:gd name="connsiteX11" fmla="*/ 306433 w 638298"/>
                  <a:gd name="connsiteY11" fmla="*/ 139339 h 759500"/>
                  <a:gd name="connsiteX12" fmla="*/ 303368 w 638298"/>
                  <a:gd name="connsiteY12" fmla="*/ 139339 h 759500"/>
                  <a:gd name="connsiteX13" fmla="*/ 293485 w 638298"/>
                  <a:gd name="connsiteY13" fmla="*/ 124348 h 759500"/>
                  <a:gd name="connsiteX14" fmla="*/ 293486 w 638298"/>
                  <a:gd name="connsiteY14" fmla="*/ 124341 h 759500"/>
                  <a:gd name="connsiteX15" fmla="*/ 293665 w 638298"/>
                  <a:gd name="connsiteY15" fmla="*/ 123632 h 759500"/>
                  <a:gd name="connsiteX16" fmla="*/ 317923 w 638298"/>
                  <a:gd name="connsiteY16" fmla="*/ 28755 h 759500"/>
                  <a:gd name="connsiteX17" fmla="*/ 280885 w 638298"/>
                  <a:gd name="connsiteY17" fmla="*/ 0 h 759500"/>
                  <a:gd name="connsiteX18" fmla="*/ 204280 w 638298"/>
                  <a:gd name="connsiteY18" fmla="*/ 0 h 759500"/>
                  <a:gd name="connsiteX19" fmla="*/ 167254 w 638298"/>
                  <a:gd name="connsiteY19" fmla="*/ 28755 h 759500"/>
                  <a:gd name="connsiteX20" fmla="*/ 191513 w 638298"/>
                  <a:gd name="connsiteY20" fmla="*/ 123632 h 759500"/>
                  <a:gd name="connsiteX21" fmla="*/ 182575 w 638298"/>
                  <a:gd name="connsiteY21" fmla="*/ 139175 h 759500"/>
                  <a:gd name="connsiteX22" fmla="*/ 181809 w 638298"/>
                  <a:gd name="connsiteY22" fmla="*/ 139339 h 759500"/>
                  <a:gd name="connsiteX23" fmla="*/ 178745 w 638298"/>
                  <a:gd name="connsiteY23" fmla="*/ 139339 h 759500"/>
                  <a:gd name="connsiteX24" fmla="*/ 165978 w 638298"/>
                  <a:gd name="connsiteY24" fmla="*/ 129712 h 759500"/>
                  <a:gd name="connsiteX25" fmla="*/ 146188 w 638298"/>
                  <a:gd name="connsiteY25" fmla="*/ 49529 h 759500"/>
                  <a:gd name="connsiteX26" fmla="*/ 38941 w 638298"/>
                  <a:gd name="connsiteY26" fmla="*/ 215342 h 759500"/>
                  <a:gd name="connsiteX27" fmla="*/ 25535 w 638298"/>
                  <a:gd name="connsiteY27" fmla="*/ 215342 h 759500"/>
                  <a:gd name="connsiteX28" fmla="*/ 0 w 638298"/>
                  <a:gd name="connsiteY28" fmla="*/ 240677 h 759500"/>
                  <a:gd name="connsiteX29" fmla="*/ 25535 w 638298"/>
                  <a:gd name="connsiteY29" fmla="*/ 266011 h 759500"/>
                  <a:gd name="connsiteX30" fmla="*/ 38303 w 638298"/>
                  <a:gd name="connsiteY30" fmla="*/ 266011 h 759500"/>
                  <a:gd name="connsiteX31" fmla="*/ 38303 w 638298"/>
                  <a:gd name="connsiteY31" fmla="*/ 274460 h 759500"/>
                  <a:gd name="connsiteX32" fmla="*/ 638298 w 638298"/>
                  <a:gd name="connsiteY32" fmla="*/ 759500 h 759500"/>
                  <a:gd name="connsiteX0" fmla="*/ 638298 w 638298"/>
                  <a:gd name="connsiteY0" fmla="*/ 759500 h 759500"/>
                  <a:gd name="connsiteX1" fmla="*/ 590981 w 638298"/>
                  <a:gd name="connsiteY1" fmla="*/ 664724 h 759500"/>
                  <a:gd name="connsiteX2" fmla="*/ 446875 w 638298"/>
                  <a:gd name="connsiteY2" fmla="*/ 274435 h 759500"/>
                  <a:gd name="connsiteX3" fmla="*/ 446875 w 638298"/>
                  <a:gd name="connsiteY3" fmla="*/ 266011 h 759500"/>
                  <a:gd name="connsiteX4" fmla="*/ 459642 w 638298"/>
                  <a:gd name="connsiteY4" fmla="*/ 266011 h 759500"/>
                  <a:gd name="connsiteX5" fmla="*/ 485177 w 638298"/>
                  <a:gd name="connsiteY5" fmla="*/ 240677 h 759500"/>
                  <a:gd name="connsiteX6" fmla="*/ 459642 w 638298"/>
                  <a:gd name="connsiteY6" fmla="*/ 215342 h 759500"/>
                  <a:gd name="connsiteX7" fmla="*/ 446875 w 638298"/>
                  <a:gd name="connsiteY7" fmla="*/ 215342 h 759500"/>
                  <a:gd name="connsiteX8" fmla="*/ 339628 w 638298"/>
                  <a:gd name="connsiteY8" fmla="*/ 49529 h 759500"/>
                  <a:gd name="connsiteX9" fmla="*/ 319200 w 638298"/>
                  <a:gd name="connsiteY9" fmla="*/ 129712 h 759500"/>
                  <a:gd name="connsiteX10" fmla="*/ 306433 w 638298"/>
                  <a:gd name="connsiteY10" fmla="*/ 139339 h 759500"/>
                  <a:gd name="connsiteX11" fmla="*/ 303368 w 638298"/>
                  <a:gd name="connsiteY11" fmla="*/ 139339 h 759500"/>
                  <a:gd name="connsiteX12" fmla="*/ 293485 w 638298"/>
                  <a:gd name="connsiteY12" fmla="*/ 124348 h 759500"/>
                  <a:gd name="connsiteX13" fmla="*/ 293486 w 638298"/>
                  <a:gd name="connsiteY13" fmla="*/ 124341 h 759500"/>
                  <a:gd name="connsiteX14" fmla="*/ 293665 w 638298"/>
                  <a:gd name="connsiteY14" fmla="*/ 123632 h 759500"/>
                  <a:gd name="connsiteX15" fmla="*/ 317923 w 638298"/>
                  <a:gd name="connsiteY15" fmla="*/ 28755 h 759500"/>
                  <a:gd name="connsiteX16" fmla="*/ 280885 w 638298"/>
                  <a:gd name="connsiteY16" fmla="*/ 0 h 759500"/>
                  <a:gd name="connsiteX17" fmla="*/ 204280 w 638298"/>
                  <a:gd name="connsiteY17" fmla="*/ 0 h 759500"/>
                  <a:gd name="connsiteX18" fmla="*/ 167254 w 638298"/>
                  <a:gd name="connsiteY18" fmla="*/ 28755 h 759500"/>
                  <a:gd name="connsiteX19" fmla="*/ 191513 w 638298"/>
                  <a:gd name="connsiteY19" fmla="*/ 123632 h 759500"/>
                  <a:gd name="connsiteX20" fmla="*/ 182575 w 638298"/>
                  <a:gd name="connsiteY20" fmla="*/ 139175 h 759500"/>
                  <a:gd name="connsiteX21" fmla="*/ 181809 w 638298"/>
                  <a:gd name="connsiteY21" fmla="*/ 139339 h 759500"/>
                  <a:gd name="connsiteX22" fmla="*/ 178745 w 638298"/>
                  <a:gd name="connsiteY22" fmla="*/ 139339 h 759500"/>
                  <a:gd name="connsiteX23" fmla="*/ 165978 w 638298"/>
                  <a:gd name="connsiteY23" fmla="*/ 129712 h 759500"/>
                  <a:gd name="connsiteX24" fmla="*/ 146188 w 638298"/>
                  <a:gd name="connsiteY24" fmla="*/ 49529 h 759500"/>
                  <a:gd name="connsiteX25" fmla="*/ 38941 w 638298"/>
                  <a:gd name="connsiteY25" fmla="*/ 215342 h 759500"/>
                  <a:gd name="connsiteX26" fmla="*/ 25535 w 638298"/>
                  <a:gd name="connsiteY26" fmla="*/ 215342 h 759500"/>
                  <a:gd name="connsiteX27" fmla="*/ 0 w 638298"/>
                  <a:gd name="connsiteY27" fmla="*/ 240677 h 759500"/>
                  <a:gd name="connsiteX28" fmla="*/ 25535 w 638298"/>
                  <a:gd name="connsiteY28" fmla="*/ 266011 h 759500"/>
                  <a:gd name="connsiteX29" fmla="*/ 38303 w 638298"/>
                  <a:gd name="connsiteY29" fmla="*/ 266011 h 759500"/>
                  <a:gd name="connsiteX30" fmla="*/ 38303 w 638298"/>
                  <a:gd name="connsiteY30" fmla="*/ 274460 h 759500"/>
                  <a:gd name="connsiteX31" fmla="*/ 638298 w 638298"/>
                  <a:gd name="connsiteY31" fmla="*/ 759500 h 759500"/>
                  <a:gd name="connsiteX0" fmla="*/ 638298 w 650943"/>
                  <a:gd name="connsiteY0" fmla="*/ 759500 h 759500"/>
                  <a:gd name="connsiteX1" fmla="*/ 446875 w 650943"/>
                  <a:gd name="connsiteY1" fmla="*/ 274435 h 759500"/>
                  <a:gd name="connsiteX2" fmla="*/ 446875 w 650943"/>
                  <a:gd name="connsiteY2" fmla="*/ 266011 h 759500"/>
                  <a:gd name="connsiteX3" fmla="*/ 459642 w 650943"/>
                  <a:gd name="connsiteY3" fmla="*/ 266011 h 759500"/>
                  <a:gd name="connsiteX4" fmla="*/ 485177 w 650943"/>
                  <a:gd name="connsiteY4" fmla="*/ 240677 h 759500"/>
                  <a:gd name="connsiteX5" fmla="*/ 459642 w 650943"/>
                  <a:gd name="connsiteY5" fmla="*/ 215342 h 759500"/>
                  <a:gd name="connsiteX6" fmla="*/ 446875 w 650943"/>
                  <a:gd name="connsiteY6" fmla="*/ 215342 h 759500"/>
                  <a:gd name="connsiteX7" fmla="*/ 339628 w 650943"/>
                  <a:gd name="connsiteY7" fmla="*/ 49529 h 759500"/>
                  <a:gd name="connsiteX8" fmla="*/ 319200 w 650943"/>
                  <a:gd name="connsiteY8" fmla="*/ 129712 h 759500"/>
                  <a:gd name="connsiteX9" fmla="*/ 306433 w 650943"/>
                  <a:gd name="connsiteY9" fmla="*/ 139339 h 759500"/>
                  <a:gd name="connsiteX10" fmla="*/ 303368 w 650943"/>
                  <a:gd name="connsiteY10" fmla="*/ 139339 h 759500"/>
                  <a:gd name="connsiteX11" fmla="*/ 293485 w 650943"/>
                  <a:gd name="connsiteY11" fmla="*/ 124348 h 759500"/>
                  <a:gd name="connsiteX12" fmla="*/ 293486 w 650943"/>
                  <a:gd name="connsiteY12" fmla="*/ 124341 h 759500"/>
                  <a:gd name="connsiteX13" fmla="*/ 293665 w 650943"/>
                  <a:gd name="connsiteY13" fmla="*/ 123632 h 759500"/>
                  <a:gd name="connsiteX14" fmla="*/ 317923 w 650943"/>
                  <a:gd name="connsiteY14" fmla="*/ 28755 h 759500"/>
                  <a:gd name="connsiteX15" fmla="*/ 280885 w 650943"/>
                  <a:gd name="connsiteY15" fmla="*/ 0 h 759500"/>
                  <a:gd name="connsiteX16" fmla="*/ 204280 w 650943"/>
                  <a:gd name="connsiteY16" fmla="*/ 0 h 759500"/>
                  <a:gd name="connsiteX17" fmla="*/ 167254 w 650943"/>
                  <a:gd name="connsiteY17" fmla="*/ 28755 h 759500"/>
                  <a:gd name="connsiteX18" fmla="*/ 191513 w 650943"/>
                  <a:gd name="connsiteY18" fmla="*/ 123632 h 759500"/>
                  <a:gd name="connsiteX19" fmla="*/ 182575 w 650943"/>
                  <a:gd name="connsiteY19" fmla="*/ 139175 h 759500"/>
                  <a:gd name="connsiteX20" fmla="*/ 181809 w 650943"/>
                  <a:gd name="connsiteY20" fmla="*/ 139339 h 759500"/>
                  <a:gd name="connsiteX21" fmla="*/ 178745 w 650943"/>
                  <a:gd name="connsiteY21" fmla="*/ 139339 h 759500"/>
                  <a:gd name="connsiteX22" fmla="*/ 165978 w 650943"/>
                  <a:gd name="connsiteY22" fmla="*/ 129712 h 759500"/>
                  <a:gd name="connsiteX23" fmla="*/ 146188 w 650943"/>
                  <a:gd name="connsiteY23" fmla="*/ 49529 h 759500"/>
                  <a:gd name="connsiteX24" fmla="*/ 38941 w 650943"/>
                  <a:gd name="connsiteY24" fmla="*/ 215342 h 759500"/>
                  <a:gd name="connsiteX25" fmla="*/ 25535 w 650943"/>
                  <a:gd name="connsiteY25" fmla="*/ 215342 h 759500"/>
                  <a:gd name="connsiteX26" fmla="*/ 0 w 650943"/>
                  <a:gd name="connsiteY26" fmla="*/ 240677 h 759500"/>
                  <a:gd name="connsiteX27" fmla="*/ 25535 w 650943"/>
                  <a:gd name="connsiteY27" fmla="*/ 266011 h 759500"/>
                  <a:gd name="connsiteX28" fmla="*/ 38303 w 650943"/>
                  <a:gd name="connsiteY28" fmla="*/ 266011 h 759500"/>
                  <a:gd name="connsiteX29" fmla="*/ 38303 w 650943"/>
                  <a:gd name="connsiteY29" fmla="*/ 274460 h 759500"/>
                  <a:gd name="connsiteX30" fmla="*/ 638298 w 650943"/>
                  <a:gd name="connsiteY30" fmla="*/ 759500 h 759500"/>
                  <a:gd name="connsiteX0" fmla="*/ 38303 w 485177"/>
                  <a:gd name="connsiteY0" fmla="*/ 274460 h 275502"/>
                  <a:gd name="connsiteX1" fmla="*/ 446875 w 485177"/>
                  <a:gd name="connsiteY1" fmla="*/ 274435 h 275502"/>
                  <a:gd name="connsiteX2" fmla="*/ 446875 w 485177"/>
                  <a:gd name="connsiteY2" fmla="*/ 266011 h 275502"/>
                  <a:gd name="connsiteX3" fmla="*/ 459642 w 485177"/>
                  <a:gd name="connsiteY3" fmla="*/ 266011 h 275502"/>
                  <a:gd name="connsiteX4" fmla="*/ 485177 w 485177"/>
                  <a:gd name="connsiteY4" fmla="*/ 240677 h 275502"/>
                  <a:gd name="connsiteX5" fmla="*/ 459642 w 485177"/>
                  <a:gd name="connsiteY5" fmla="*/ 215342 h 275502"/>
                  <a:gd name="connsiteX6" fmla="*/ 446875 w 485177"/>
                  <a:gd name="connsiteY6" fmla="*/ 215342 h 275502"/>
                  <a:gd name="connsiteX7" fmla="*/ 339628 w 485177"/>
                  <a:gd name="connsiteY7" fmla="*/ 49529 h 275502"/>
                  <a:gd name="connsiteX8" fmla="*/ 319200 w 485177"/>
                  <a:gd name="connsiteY8" fmla="*/ 129712 h 275502"/>
                  <a:gd name="connsiteX9" fmla="*/ 306433 w 485177"/>
                  <a:gd name="connsiteY9" fmla="*/ 139339 h 275502"/>
                  <a:gd name="connsiteX10" fmla="*/ 303368 w 485177"/>
                  <a:gd name="connsiteY10" fmla="*/ 139339 h 275502"/>
                  <a:gd name="connsiteX11" fmla="*/ 293485 w 485177"/>
                  <a:gd name="connsiteY11" fmla="*/ 124348 h 275502"/>
                  <a:gd name="connsiteX12" fmla="*/ 293486 w 485177"/>
                  <a:gd name="connsiteY12" fmla="*/ 124341 h 275502"/>
                  <a:gd name="connsiteX13" fmla="*/ 293665 w 485177"/>
                  <a:gd name="connsiteY13" fmla="*/ 123632 h 275502"/>
                  <a:gd name="connsiteX14" fmla="*/ 317923 w 485177"/>
                  <a:gd name="connsiteY14" fmla="*/ 28755 h 275502"/>
                  <a:gd name="connsiteX15" fmla="*/ 280885 w 485177"/>
                  <a:gd name="connsiteY15" fmla="*/ 0 h 275502"/>
                  <a:gd name="connsiteX16" fmla="*/ 204280 w 485177"/>
                  <a:gd name="connsiteY16" fmla="*/ 0 h 275502"/>
                  <a:gd name="connsiteX17" fmla="*/ 167254 w 485177"/>
                  <a:gd name="connsiteY17" fmla="*/ 28755 h 275502"/>
                  <a:gd name="connsiteX18" fmla="*/ 191513 w 485177"/>
                  <a:gd name="connsiteY18" fmla="*/ 123632 h 275502"/>
                  <a:gd name="connsiteX19" fmla="*/ 182575 w 485177"/>
                  <a:gd name="connsiteY19" fmla="*/ 139175 h 275502"/>
                  <a:gd name="connsiteX20" fmla="*/ 181809 w 485177"/>
                  <a:gd name="connsiteY20" fmla="*/ 139339 h 275502"/>
                  <a:gd name="connsiteX21" fmla="*/ 178745 w 485177"/>
                  <a:gd name="connsiteY21" fmla="*/ 139339 h 275502"/>
                  <a:gd name="connsiteX22" fmla="*/ 165978 w 485177"/>
                  <a:gd name="connsiteY22" fmla="*/ 129712 h 275502"/>
                  <a:gd name="connsiteX23" fmla="*/ 146188 w 485177"/>
                  <a:gd name="connsiteY23" fmla="*/ 49529 h 275502"/>
                  <a:gd name="connsiteX24" fmla="*/ 38941 w 485177"/>
                  <a:gd name="connsiteY24" fmla="*/ 215342 h 275502"/>
                  <a:gd name="connsiteX25" fmla="*/ 25535 w 485177"/>
                  <a:gd name="connsiteY25" fmla="*/ 215342 h 275502"/>
                  <a:gd name="connsiteX26" fmla="*/ 0 w 485177"/>
                  <a:gd name="connsiteY26" fmla="*/ 240677 h 275502"/>
                  <a:gd name="connsiteX27" fmla="*/ 25535 w 485177"/>
                  <a:gd name="connsiteY27" fmla="*/ 266011 h 275502"/>
                  <a:gd name="connsiteX28" fmla="*/ 38303 w 485177"/>
                  <a:gd name="connsiteY28" fmla="*/ 266011 h 275502"/>
                  <a:gd name="connsiteX29" fmla="*/ 38303 w 485177"/>
                  <a:gd name="connsiteY29" fmla="*/ 274460 h 27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5177" h="275502">
                    <a:moveTo>
                      <a:pt x="38303" y="274460"/>
                    </a:moveTo>
                    <a:cubicBezTo>
                      <a:pt x="106398" y="275864"/>
                      <a:pt x="378780" y="275843"/>
                      <a:pt x="446875" y="274435"/>
                    </a:cubicBezTo>
                    <a:lnTo>
                      <a:pt x="446875" y="266011"/>
                    </a:lnTo>
                    <a:lnTo>
                      <a:pt x="459642" y="266011"/>
                    </a:lnTo>
                    <a:cubicBezTo>
                      <a:pt x="473745" y="266011"/>
                      <a:pt x="485177" y="254669"/>
                      <a:pt x="485177" y="240677"/>
                    </a:cubicBezTo>
                    <a:cubicBezTo>
                      <a:pt x="485177" y="226685"/>
                      <a:pt x="473745" y="215342"/>
                      <a:pt x="459642" y="215342"/>
                    </a:cubicBezTo>
                    <a:lnTo>
                      <a:pt x="446875" y="215342"/>
                    </a:lnTo>
                    <a:cubicBezTo>
                      <a:pt x="442429" y="145390"/>
                      <a:pt x="401871" y="82683"/>
                      <a:pt x="339628" y="49529"/>
                    </a:cubicBezTo>
                    <a:lnTo>
                      <a:pt x="319200" y="129712"/>
                    </a:lnTo>
                    <a:cubicBezTo>
                      <a:pt x="317760" y="135504"/>
                      <a:pt x="312442" y="139513"/>
                      <a:pt x="306433" y="139339"/>
                    </a:cubicBezTo>
                    <a:lnTo>
                      <a:pt x="303368" y="139339"/>
                    </a:lnTo>
                    <a:cubicBezTo>
                      <a:pt x="296466" y="137907"/>
                      <a:pt x="292041" y="131194"/>
                      <a:pt x="293485" y="124348"/>
                    </a:cubicBezTo>
                    <a:cubicBezTo>
                      <a:pt x="293485" y="124345"/>
                      <a:pt x="293486" y="124344"/>
                      <a:pt x="293486" y="124341"/>
                    </a:cubicBezTo>
                    <a:cubicBezTo>
                      <a:pt x="293486" y="124101"/>
                      <a:pt x="293601" y="123873"/>
                      <a:pt x="293665" y="123632"/>
                    </a:cubicBezTo>
                    <a:lnTo>
                      <a:pt x="317923" y="28755"/>
                    </a:lnTo>
                    <a:cubicBezTo>
                      <a:pt x="313660" y="11893"/>
                      <a:pt x="298407" y="51"/>
                      <a:pt x="280885" y="0"/>
                    </a:cubicBezTo>
                    <a:lnTo>
                      <a:pt x="204280" y="0"/>
                    </a:lnTo>
                    <a:cubicBezTo>
                      <a:pt x="186763" y="57"/>
                      <a:pt x="171517" y="11897"/>
                      <a:pt x="167254" y="28755"/>
                    </a:cubicBezTo>
                    <a:lnTo>
                      <a:pt x="191513" y="123632"/>
                    </a:lnTo>
                    <a:cubicBezTo>
                      <a:pt x="193363" y="130371"/>
                      <a:pt x="189364" y="137324"/>
                      <a:pt x="182575" y="139175"/>
                    </a:cubicBezTo>
                    <a:lnTo>
                      <a:pt x="181809" y="139339"/>
                    </a:lnTo>
                    <a:lnTo>
                      <a:pt x="178745" y="139339"/>
                    </a:lnTo>
                    <a:cubicBezTo>
                      <a:pt x="172735" y="139513"/>
                      <a:pt x="167418" y="135504"/>
                      <a:pt x="165978" y="129712"/>
                    </a:cubicBezTo>
                    <a:lnTo>
                      <a:pt x="146188" y="49529"/>
                    </a:lnTo>
                    <a:cubicBezTo>
                      <a:pt x="83945" y="82683"/>
                      <a:pt x="43387" y="145390"/>
                      <a:pt x="38941" y="215342"/>
                    </a:cubicBezTo>
                    <a:lnTo>
                      <a:pt x="25535" y="215342"/>
                    </a:lnTo>
                    <a:cubicBezTo>
                      <a:pt x="11432" y="215342"/>
                      <a:pt x="0" y="226685"/>
                      <a:pt x="0" y="240677"/>
                    </a:cubicBezTo>
                    <a:cubicBezTo>
                      <a:pt x="0" y="254669"/>
                      <a:pt x="11432" y="266011"/>
                      <a:pt x="25535" y="266011"/>
                    </a:cubicBezTo>
                    <a:lnTo>
                      <a:pt x="38303" y="266011"/>
                    </a:lnTo>
                    <a:lnTo>
                      <a:pt x="38303" y="274460"/>
                    </a:lnTo>
                    <a:close/>
                  </a:path>
                </a:pathLst>
              </a:custGeom>
              <a:solidFill>
                <a:srgbClr val="FD8469"/>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5" name="Kuva 104" descr="Aurinkolasit tasaisella täytöllä">
                <a:extLst>
                  <a:ext uri="{FF2B5EF4-FFF2-40B4-BE49-F238E27FC236}">
                    <a16:creationId xmlns:a16="http://schemas.microsoft.com/office/drawing/2014/main" id="{87EF9068-BBFB-32A2-6A55-5F8D94951C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60908" y="1540301"/>
                <a:ext cx="336028" cy="336028"/>
              </a:xfrm>
              <a:prstGeom prst="rect">
                <a:avLst/>
              </a:prstGeom>
            </p:spPr>
          </p:pic>
          <p:sp>
            <p:nvSpPr>
              <p:cNvPr id="106" name="Vapaamuotoinen: Muoto 105">
                <a:extLst>
                  <a:ext uri="{FF2B5EF4-FFF2-40B4-BE49-F238E27FC236}">
                    <a16:creationId xmlns:a16="http://schemas.microsoft.com/office/drawing/2014/main" id="{8EAB61FA-8815-821A-50EE-2E15DFD7BC04}"/>
                  </a:ext>
                </a:extLst>
              </p:cNvPr>
              <p:cNvSpPr/>
              <p:nvPr/>
            </p:nvSpPr>
            <p:spPr>
              <a:xfrm>
                <a:off x="9357190" y="2028040"/>
                <a:ext cx="267270" cy="340579"/>
              </a:xfrm>
              <a:custGeom>
                <a:avLst/>
                <a:gdLst>
                  <a:gd name="connsiteX0" fmla="*/ 267270 w 267270"/>
                  <a:gd name="connsiteY0" fmla="*/ 285887 h 340579"/>
                  <a:gd name="connsiteX1" fmla="*/ 263929 w 267270"/>
                  <a:gd name="connsiteY1" fmla="*/ 279258 h 340579"/>
                  <a:gd name="connsiteX2" fmla="*/ 192101 w 267270"/>
                  <a:gd name="connsiteY2" fmla="*/ 24860 h 340579"/>
                  <a:gd name="connsiteX3" fmla="*/ 160362 w 267270"/>
                  <a:gd name="connsiteY3" fmla="*/ 829 h 340579"/>
                  <a:gd name="connsiteX4" fmla="*/ 75170 w 267270"/>
                  <a:gd name="connsiteY4" fmla="*/ 0 h 340579"/>
                  <a:gd name="connsiteX5" fmla="*/ 43431 w 267270"/>
                  <a:gd name="connsiteY5" fmla="*/ 21545 h 340579"/>
                  <a:gd name="connsiteX6" fmla="*/ 835 w 267270"/>
                  <a:gd name="connsiteY6" fmla="*/ 131757 h 340579"/>
                  <a:gd name="connsiteX7" fmla="*/ 0 w 267270"/>
                  <a:gd name="connsiteY7" fmla="*/ 338922 h 340579"/>
                  <a:gd name="connsiteX8" fmla="*/ 267270 w 267270"/>
                  <a:gd name="connsiteY8" fmla="*/ 340579 h 340579"/>
                  <a:gd name="connsiteX9" fmla="*/ 267270 w 267270"/>
                  <a:gd name="connsiteY9" fmla="*/ 285887 h 3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270" h="340579">
                    <a:moveTo>
                      <a:pt x="267270" y="285887"/>
                    </a:moveTo>
                    <a:cubicBezTo>
                      <a:pt x="267270" y="283402"/>
                      <a:pt x="266435" y="280916"/>
                      <a:pt x="263929" y="279258"/>
                    </a:cubicBezTo>
                    <a:cubicBezTo>
                      <a:pt x="188760" y="211308"/>
                      <a:pt x="192101" y="24860"/>
                      <a:pt x="192101" y="24860"/>
                    </a:cubicBezTo>
                    <a:cubicBezTo>
                      <a:pt x="187924" y="10773"/>
                      <a:pt x="174561" y="829"/>
                      <a:pt x="160362" y="829"/>
                    </a:cubicBezTo>
                    <a:lnTo>
                      <a:pt x="75170" y="0"/>
                    </a:lnTo>
                    <a:cubicBezTo>
                      <a:pt x="60971" y="0"/>
                      <a:pt x="48443" y="8287"/>
                      <a:pt x="43431" y="21545"/>
                    </a:cubicBezTo>
                    <a:lnTo>
                      <a:pt x="835" y="131757"/>
                    </a:lnTo>
                    <a:lnTo>
                      <a:pt x="0" y="338922"/>
                    </a:lnTo>
                    <a:lnTo>
                      <a:pt x="267270" y="340579"/>
                    </a:lnTo>
                    <a:lnTo>
                      <a:pt x="267270" y="285887"/>
                    </a:lnTo>
                    <a:close/>
                  </a:path>
                </a:pathLst>
              </a:custGeom>
              <a:solidFill>
                <a:srgbClr val="FFFF00"/>
              </a:solidFill>
              <a:ln w="8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 name="Vapaamuotoinen: Muoto 106">
                <a:extLst>
                  <a:ext uri="{FF2B5EF4-FFF2-40B4-BE49-F238E27FC236}">
                    <a16:creationId xmlns:a16="http://schemas.microsoft.com/office/drawing/2014/main" id="{47B9E24B-4A5D-BF3F-AE90-C63AFD0D7587}"/>
                  </a:ext>
                </a:extLst>
              </p:cNvPr>
              <p:cNvSpPr/>
              <p:nvPr/>
            </p:nvSpPr>
            <p:spPr>
              <a:xfrm>
                <a:off x="9022267" y="2401347"/>
                <a:ext cx="601358" cy="66292"/>
              </a:xfrm>
              <a:custGeom>
                <a:avLst/>
                <a:gdLst>
                  <a:gd name="connsiteX0" fmla="*/ 350792 w 601358"/>
                  <a:gd name="connsiteY0" fmla="*/ 0 h 66292"/>
                  <a:gd name="connsiteX1" fmla="*/ 250566 w 601358"/>
                  <a:gd name="connsiteY1" fmla="*/ 0 h 66292"/>
                  <a:gd name="connsiteX2" fmla="*/ 250566 w 601358"/>
                  <a:gd name="connsiteY2" fmla="*/ 16573 h 66292"/>
                  <a:gd name="connsiteX3" fmla="*/ 0 w 601358"/>
                  <a:gd name="connsiteY3" fmla="*/ 14087 h 66292"/>
                  <a:gd name="connsiteX4" fmla="*/ 0 w 601358"/>
                  <a:gd name="connsiteY4" fmla="*/ 47234 h 66292"/>
                  <a:gd name="connsiteX5" fmla="*/ 250566 w 601358"/>
                  <a:gd name="connsiteY5" fmla="*/ 49720 h 66292"/>
                  <a:gd name="connsiteX6" fmla="*/ 250566 w 601358"/>
                  <a:gd name="connsiteY6" fmla="*/ 66293 h 66292"/>
                  <a:gd name="connsiteX7" fmla="*/ 350792 w 601358"/>
                  <a:gd name="connsiteY7" fmla="*/ 66293 h 66292"/>
                  <a:gd name="connsiteX8" fmla="*/ 350792 w 601358"/>
                  <a:gd name="connsiteY8" fmla="*/ 49720 h 66292"/>
                  <a:gd name="connsiteX9" fmla="*/ 601358 w 601358"/>
                  <a:gd name="connsiteY9" fmla="*/ 52206 h 66292"/>
                  <a:gd name="connsiteX10" fmla="*/ 601358 w 601358"/>
                  <a:gd name="connsiteY10" fmla="*/ 19059 h 66292"/>
                  <a:gd name="connsiteX11" fmla="*/ 350792 w 601358"/>
                  <a:gd name="connsiteY11" fmla="*/ 16573 h 6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358" h="66292">
                    <a:moveTo>
                      <a:pt x="350792" y="0"/>
                    </a:moveTo>
                    <a:lnTo>
                      <a:pt x="250566" y="0"/>
                    </a:lnTo>
                    <a:lnTo>
                      <a:pt x="250566" y="16573"/>
                    </a:lnTo>
                    <a:lnTo>
                      <a:pt x="0" y="14087"/>
                    </a:lnTo>
                    <a:lnTo>
                      <a:pt x="0" y="47234"/>
                    </a:lnTo>
                    <a:lnTo>
                      <a:pt x="250566" y="49720"/>
                    </a:lnTo>
                    <a:lnTo>
                      <a:pt x="250566" y="66293"/>
                    </a:lnTo>
                    <a:lnTo>
                      <a:pt x="350792" y="66293"/>
                    </a:lnTo>
                    <a:lnTo>
                      <a:pt x="350792" y="49720"/>
                    </a:lnTo>
                    <a:lnTo>
                      <a:pt x="601358" y="52206"/>
                    </a:lnTo>
                    <a:lnTo>
                      <a:pt x="601358" y="19059"/>
                    </a:lnTo>
                    <a:lnTo>
                      <a:pt x="350792" y="16573"/>
                    </a:lnTo>
                    <a:close/>
                  </a:path>
                </a:pathLst>
              </a:custGeom>
              <a:solidFill>
                <a:srgbClr val="FFFF00"/>
              </a:solidFill>
              <a:ln w="8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8" name="Vapaamuotoinen: Muoto 107">
                <a:extLst>
                  <a:ext uri="{FF2B5EF4-FFF2-40B4-BE49-F238E27FC236}">
                    <a16:creationId xmlns:a16="http://schemas.microsoft.com/office/drawing/2014/main" id="{39518054-9369-B1E7-DE2B-787AE050BA8F}"/>
                  </a:ext>
                </a:extLst>
              </p:cNvPr>
              <p:cNvSpPr/>
              <p:nvPr/>
            </p:nvSpPr>
            <p:spPr>
              <a:xfrm>
                <a:off x="9022267" y="2032098"/>
                <a:ext cx="268940" cy="340579"/>
              </a:xfrm>
              <a:custGeom>
                <a:avLst/>
                <a:gdLst>
                  <a:gd name="connsiteX0" fmla="*/ 268941 w 268940"/>
                  <a:gd name="connsiteY0" fmla="*/ 133414 h 340579"/>
                  <a:gd name="connsiteX1" fmla="*/ 228015 w 268940"/>
                  <a:gd name="connsiteY1" fmla="*/ 22374 h 340579"/>
                  <a:gd name="connsiteX2" fmla="*/ 196277 w 268940"/>
                  <a:gd name="connsiteY2" fmla="*/ 829 h 340579"/>
                  <a:gd name="connsiteX3" fmla="*/ 111084 w 268940"/>
                  <a:gd name="connsiteY3" fmla="*/ 0 h 340579"/>
                  <a:gd name="connsiteX4" fmla="*/ 78511 w 268940"/>
                  <a:gd name="connsiteY4" fmla="*/ 23202 h 340579"/>
                  <a:gd name="connsiteX5" fmla="*/ 3341 w 268940"/>
                  <a:gd name="connsiteY5" fmla="*/ 276772 h 340579"/>
                  <a:gd name="connsiteX6" fmla="*/ 0 w 268940"/>
                  <a:gd name="connsiteY6" fmla="*/ 283402 h 340579"/>
                  <a:gd name="connsiteX7" fmla="*/ 0 w 268940"/>
                  <a:gd name="connsiteY7" fmla="*/ 338922 h 340579"/>
                  <a:gd name="connsiteX8" fmla="*/ 268106 w 268940"/>
                  <a:gd name="connsiteY8" fmla="*/ 340579 h 340579"/>
                  <a:gd name="connsiteX9" fmla="*/ 268941 w 268940"/>
                  <a:gd name="connsiteY9" fmla="*/ 133414 h 3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40" h="340579">
                    <a:moveTo>
                      <a:pt x="268941" y="133414"/>
                    </a:moveTo>
                    <a:lnTo>
                      <a:pt x="228015" y="22374"/>
                    </a:lnTo>
                    <a:cubicBezTo>
                      <a:pt x="223004" y="9115"/>
                      <a:pt x="210475" y="829"/>
                      <a:pt x="196277" y="829"/>
                    </a:cubicBezTo>
                    <a:lnTo>
                      <a:pt x="111084" y="0"/>
                    </a:lnTo>
                    <a:cubicBezTo>
                      <a:pt x="96050" y="0"/>
                      <a:pt x="83522" y="9115"/>
                      <a:pt x="78511" y="23202"/>
                    </a:cubicBezTo>
                    <a:cubicBezTo>
                      <a:pt x="78511" y="23202"/>
                      <a:pt x="79346" y="210479"/>
                      <a:pt x="3341" y="276772"/>
                    </a:cubicBezTo>
                    <a:cubicBezTo>
                      <a:pt x="1670" y="278430"/>
                      <a:pt x="835" y="280916"/>
                      <a:pt x="0" y="283402"/>
                    </a:cubicBezTo>
                    <a:lnTo>
                      <a:pt x="0" y="338922"/>
                    </a:lnTo>
                    <a:lnTo>
                      <a:pt x="268106" y="340579"/>
                    </a:lnTo>
                    <a:lnTo>
                      <a:pt x="268941" y="133414"/>
                    </a:lnTo>
                    <a:close/>
                  </a:path>
                </a:pathLst>
              </a:custGeom>
              <a:solidFill>
                <a:srgbClr val="FFFF00"/>
              </a:solidFill>
              <a:ln w="8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9" name="Kuva 108" descr="Viikset tasaisella täytöllä">
                <a:extLst>
                  <a:ext uri="{FF2B5EF4-FFF2-40B4-BE49-F238E27FC236}">
                    <a16:creationId xmlns:a16="http://schemas.microsoft.com/office/drawing/2014/main" id="{DD1E8526-303A-1554-4D6F-0119853D46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3036" y="1686127"/>
                <a:ext cx="231772" cy="231772"/>
              </a:xfrm>
              <a:prstGeom prst="rect">
                <a:avLst/>
              </a:prstGeom>
            </p:spPr>
          </p:pic>
          <p:sp>
            <p:nvSpPr>
              <p:cNvPr id="110" name="Tekstiruutu 109">
                <a:extLst>
                  <a:ext uri="{FF2B5EF4-FFF2-40B4-BE49-F238E27FC236}">
                    <a16:creationId xmlns:a16="http://schemas.microsoft.com/office/drawing/2014/main" id="{8835ED30-C1E2-36F3-53BE-3DC127AE2094}"/>
                  </a:ext>
                </a:extLst>
              </p:cNvPr>
              <p:cNvSpPr txBox="1"/>
              <p:nvPr/>
            </p:nvSpPr>
            <p:spPr>
              <a:xfrm>
                <a:off x="7224421" y="2335685"/>
                <a:ext cx="2381344" cy="8111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Hankinta</a:t>
                </a:r>
              </a:p>
            </p:txBody>
          </p:sp>
        </p:grpSp>
      </p:grpSp>
      <p:grpSp>
        <p:nvGrpSpPr>
          <p:cNvPr id="82" name="Ryhmä 81">
            <a:extLst>
              <a:ext uri="{FF2B5EF4-FFF2-40B4-BE49-F238E27FC236}">
                <a16:creationId xmlns:a16="http://schemas.microsoft.com/office/drawing/2014/main" id="{4FCE4E7D-F2BC-5F3F-E2F1-57C918723B28}"/>
              </a:ext>
            </a:extLst>
          </p:cNvPr>
          <p:cNvGrpSpPr/>
          <p:nvPr/>
        </p:nvGrpSpPr>
        <p:grpSpPr>
          <a:xfrm>
            <a:off x="7814521" y="5079062"/>
            <a:ext cx="948993" cy="934209"/>
            <a:chOff x="9144000" y="1152143"/>
            <a:chExt cx="707136" cy="763471"/>
          </a:xfrm>
        </p:grpSpPr>
        <p:sp>
          <p:nvSpPr>
            <p:cNvPr id="83" name="Suorakulmio 82">
              <a:extLst>
                <a:ext uri="{FF2B5EF4-FFF2-40B4-BE49-F238E27FC236}">
                  <a16:creationId xmlns:a16="http://schemas.microsoft.com/office/drawing/2014/main" id="{6842F4B2-1C91-7439-5F36-F564CB062DA5}"/>
                </a:ext>
              </a:extLst>
            </p:cNvPr>
            <p:cNvSpPr/>
            <p:nvPr/>
          </p:nvSpPr>
          <p:spPr>
            <a:xfrm>
              <a:off x="9225280" y="1275080"/>
              <a:ext cx="543560" cy="401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7" name="Kuva 86" descr="Näyttö tasaisella täytöllä">
              <a:extLst>
                <a:ext uri="{FF2B5EF4-FFF2-40B4-BE49-F238E27FC236}">
                  <a16:creationId xmlns:a16="http://schemas.microsoft.com/office/drawing/2014/main" id="{92269D91-0A51-EC48-4084-8E045D30F3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4000" y="1152143"/>
              <a:ext cx="707136" cy="763471"/>
            </a:xfrm>
            <a:prstGeom prst="rect">
              <a:avLst/>
            </a:prstGeom>
          </p:spPr>
        </p:pic>
      </p:grpSp>
      <p:pic>
        <p:nvPicPr>
          <p:cNvPr id="94" name="Kuva 93" descr="Asiakirja tasaisella täytöllä">
            <a:extLst>
              <a:ext uri="{FF2B5EF4-FFF2-40B4-BE49-F238E27FC236}">
                <a16:creationId xmlns:a16="http://schemas.microsoft.com/office/drawing/2014/main" id="{1CA6F84F-712E-65B0-E5C8-9EB7A005C4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98353" y="5300930"/>
            <a:ext cx="369332" cy="369332"/>
          </a:xfrm>
          <a:prstGeom prst="rect">
            <a:avLst/>
          </a:prstGeom>
        </p:spPr>
      </p:pic>
      <p:grpSp>
        <p:nvGrpSpPr>
          <p:cNvPr id="111" name="Ryhmä 110">
            <a:extLst>
              <a:ext uri="{FF2B5EF4-FFF2-40B4-BE49-F238E27FC236}">
                <a16:creationId xmlns:a16="http://schemas.microsoft.com/office/drawing/2014/main" id="{54314393-44EE-F2C7-A0FB-189EDC67B90E}"/>
              </a:ext>
            </a:extLst>
          </p:cNvPr>
          <p:cNvGrpSpPr/>
          <p:nvPr/>
        </p:nvGrpSpPr>
        <p:grpSpPr>
          <a:xfrm>
            <a:off x="7568361" y="5484939"/>
            <a:ext cx="547918" cy="528332"/>
            <a:chOff x="5581543" y="5425441"/>
            <a:chExt cx="1260000" cy="1265885"/>
          </a:xfrm>
        </p:grpSpPr>
        <p:sp>
          <p:nvSpPr>
            <p:cNvPr id="112" name="Ellipsi 111">
              <a:extLst>
                <a:ext uri="{FF2B5EF4-FFF2-40B4-BE49-F238E27FC236}">
                  <a16:creationId xmlns:a16="http://schemas.microsoft.com/office/drawing/2014/main" id="{B551836C-AC29-A4FC-80A7-7190DC5CB6D3}"/>
                </a:ext>
              </a:extLst>
            </p:cNvPr>
            <p:cNvSpPr/>
            <p:nvPr/>
          </p:nvSpPr>
          <p:spPr>
            <a:xfrm>
              <a:off x="5581543" y="5425441"/>
              <a:ext cx="1260000" cy="1260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3" name="Ellipsi 112">
              <a:extLst>
                <a:ext uri="{FF2B5EF4-FFF2-40B4-BE49-F238E27FC236}">
                  <a16:creationId xmlns:a16="http://schemas.microsoft.com/office/drawing/2014/main" id="{0F359547-E221-3693-1E23-880D3FA5764B}"/>
                </a:ext>
              </a:extLst>
            </p:cNvPr>
            <p:cNvSpPr/>
            <p:nvPr/>
          </p:nvSpPr>
          <p:spPr>
            <a:xfrm>
              <a:off x="6027393" y="5998701"/>
              <a:ext cx="360680" cy="686740"/>
            </a:xfrm>
            <a:prstGeom prst="ellipse">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4" name="Ellipsi 113">
              <a:extLst>
                <a:ext uri="{FF2B5EF4-FFF2-40B4-BE49-F238E27FC236}">
                  <a16:creationId xmlns:a16="http://schemas.microsoft.com/office/drawing/2014/main" id="{EF75A708-1995-218E-D3E6-1573C3A988FC}"/>
                </a:ext>
              </a:extLst>
            </p:cNvPr>
            <p:cNvSpPr/>
            <p:nvPr/>
          </p:nvSpPr>
          <p:spPr>
            <a:xfrm>
              <a:off x="6064613" y="6018960"/>
              <a:ext cx="323460" cy="156481"/>
            </a:xfrm>
            <a:prstGeom prst="ellipse">
              <a:avLst/>
            </a:prstGeom>
            <a:solidFill>
              <a:srgbClr val="FFC637"/>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5" name="Ellipsi 114">
              <a:extLst>
                <a:ext uri="{FF2B5EF4-FFF2-40B4-BE49-F238E27FC236}">
                  <a16:creationId xmlns:a16="http://schemas.microsoft.com/office/drawing/2014/main" id="{82AD5BEB-642B-BD4A-D558-8896A236CA45}"/>
                </a:ext>
              </a:extLst>
            </p:cNvPr>
            <p:cNvSpPr/>
            <p:nvPr/>
          </p:nvSpPr>
          <p:spPr>
            <a:xfrm>
              <a:off x="6024107" y="5561822"/>
              <a:ext cx="399526" cy="489246"/>
            </a:xfrm>
            <a:prstGeom prst="ellipse">
              <a:avLst/>
            </a:prstGeom>
            <a:solidFill>
              <a:srgbClr val="FFD05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6" name="Ellipsi 115">
              <a:extLst>
                <a:ext uri="{FF2B5EF4-FFF2-40B4-BE49-F238E27FC236}">
                  <a16:creationId xmlns:a16="http://schemas.microsoft.com/office/drawing/2014/main" id="{3BC0BB38-5B2D-CE76-214A-CFA5CAEDF2B6}"/>
                </a:ext>
              </a:extLst>
            </p:cNvPr>
            <p:cNvSpPr/>
            <p:nvPr/>
          </p:nvSpPr>
          <p:spPr>
            <a:xfrm>
              <a:off x="6302070" y="6156181"/>
              <a:ext cx="299363" cy="400124"/>
            </a:xfrm>
            <a:prstGeom prst="ellipse">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7" name="Kuva 26" descr="Toimisto työntekijä nainen tasaisella täytöllä">
              <a:extLst>
                <a:ext uri="{FF2B5EF4-FFF2-40B4-BE49-F238E27FC236}">
                  <a16:creationId xmlns:a16="http://schemas.microsoft.com/office/drawing/2014/main" id="{87CE804E-A1EC-2B3A-531F-92014BF2957D}"/>
                </a:ext>
              </a:extLst>
            </p:cNvPr>
            <p:cNvSpPr/>
            <p:nvPr/>
          </p:nvSpPr>
          <p:spPr>
            <a:xfrm>
              <a:off x="5810632" y="5522718"/>
              <a:ext cx="838647" cy="1168608"/>
            </a:xfrm>
            <a:custGeom>
              <a:avLst/>
              <a:gdLst>
                <a:gd name="connsiteX0" fmla="*/ 838498 w 838646"/>
                <a:gd name="connsiteY0" fmla="*/ 757761 h 1069547"/>
                <a:gd name="connsiteX1" fmla="*/ 788450 w 838646"/>
                <a:gd name="connsiteY1" fmla="*/ 656555 h 1069547"/>
                <a:gd name="connsiteX2" fmla="*/ 606761 w 838646"/>
                <a:gd name="connsiteY2" fmla="*/ 559475 h 1069547"/>
                <a:gd name="connsiteX3" fmla="*/ 689868 w 838646"/>
                <a:gd name="connsiteY3" fmla="*/ 538779 h 1069547"/>
                <a:gd name="connsiteX4" fmla="*/ 640320 w 838646"/>
                <a:gd name="connsiteY4" fmla="*/ 445581 h 1069547"/>
                <a:gd name="connsiteX5" fmla="*/ 674705 w 838646"/>
                <a:gd name="connsiteY5" fmla="*/ 198045 h 1069547"/>
                <a:gd name="connsiteX6" fmla="*/ 620328 w 838646"/>
                <a:gd name="connsiteY6" fmla="*/ 81960 h 1069547"/>
                <a:gd name="connsiteX7" fmla="*/ 552479 w 838646"/>
                <a:gd name="connsiteY7" fmla="*/ 81054 h 1069547"/>
                <a:gd name="connsiteX8" fmla="*/ 446228 w 838646"/>
                <a:gd name="connsiteY8" fmla="*/ 9228 h 1069547"/>
                <a:gd name="connsiteX9" fmla="*/ 246711 w 838646"/>
                <a:gd name="connsiteY9" fmla="*/ 34725 h 1069547"/>
                <a:gd name="connsiteX10" fmla="*/ 170489 w 838646"/>
                <a:gd name="connsiteY10" fmla="*/ 227019 h 1069547"/>
                <a:gd name="connsiteX11" fmla="*/ 177820 w 838646"/>
                <a:gd name="connsiteY11" fmla="*/ 488460 h 1069547"/>
                <a:gd name="connsiteX12" fmla="*/ 148792 w 838646"/>
                <a:gd name="connsiteY12" fmla="*/ 561017 h 1069547"/>
                <a:gd name="connsiteX13" fmla="*/ 223621 w 838646"/>
                <a:gd name="connsiteY13" fmla="*/ 562626 h 1069547"/>
                <a:gd name="connsiteX14" fmla="*/ 50116 w 838646"/>
                <a:gd name="connsiteY14" fmla="*/ 656555 h 1069547"/>
                <a:gd name="connsiteX15" fmla="*/ 0 w 838646"/>
                <a:gd name="connsiteY15" fmla="*/ 758302 h 1069547"/>
                <a:gd name="connsiteX16" fmla="*/ 108 w 838646"/>
                <a:gd name="connsiteY16" fmla="*/ 995963 h 1069547"/>
                <a:gd name="connsiteX17" fmla="*/ 12147 w 838646"/>
                <a:gd name="connsiteY17" fmla="*/ 1003998 h 1069547"/>
                <a:gd name="connsiteX18" fmla="*/ 350622 w 838646"/>
                <a:gd name="connsiteY18" fmla="*/ 1068101 h 1069547"/>
                <a:gd name="connsiteX19" fmla="*/ 385358 w 838646"/>
                <a:gd name="connsiteY19" fmla="*/ 1069413 h 1069547"/>
                <a:gd name="connsiteX20" fmla="*/ 296665 w 838646"/>
                <a:gd name="connsiteY20" fmla="*/ 659558 h 1069547"/>
                <a:gd name="connsiteX21" fmla="*/ 419296 w 838646"/>
                <a:gd name="connsiteY21" fmla="*/ 677142 h 1069547"/>
                <a:gd name="connsiteX22" fmla="*/ 541874 w 838646"/>
                <a:gd name="connsiteY22" fmla="*/ 659558 h 1069547"/>
                <a:gd name="connsiteX23" fmla="*/ 453086 w 838646"/>
                <a:gd name="connsiteY23" fmla="*/ 1069548 h 1069547"/>
                <a:gd name="connsiteX24" fmla="*/ 487673 w 838646"/>
                <a:gd name="connsiteY24" fmla="*/ 1068479 h 1069547"/>
                <a:gd name="connsiteX25" fmla="*/ 827826 w 838646"/>
                <a:gd name="connsiteY25" fmla="*/ 1003159 h 1069547"/>
                <a:gd name="connsiteX26" fmla="*/ 838647 w 838646"/>
                <a:gd name="connsiteY26" fmla="*/ 995044 h 1069547"/>
                <a:gd name="connsiteX27" fmla="*/ 256978 w 838646"/>
                <a:gd name="connsiteY27" fmla="*/ 325452 h 1069547"/>
                <a:gd name="connsiteX28" fmla="*/ 256978 w 838646"/>
                <a:gd name="connsiteY28" fmla="*/ 257021 h 1069547"/>
                <a:gd name="connsiteX29" fmla="*/ 276645 w 838646"/>
                <a:gd name="connsiteY29" fmla="*/ 254654 h 1069547"/>
                <a:gd name="connsiteX30" fmla="*/ 408151 w 838646"/>
                <a:gd name="connsiteY30" fmla="*/ 217658 h 1069547"/>
                <a:gd name="connsiteX31" fmla="*/ 521178 w 838646"/>
                <a:gd name="connsiteY31" fmla="*/ 147063 h 1069547"/>
                <a:gd name="connsiteX32" fmla="*/ 539676 w 838646"/>
                <a:gd name="connsiteY32" fmla="*/ 147235 h 1069547"/>
                <a:gd name="connsiteX33" fmla="*/ 543267 w 838646"/>
                <a:gd name="connsiteY33" fmla="*/ 154395 h 1069547"/>
                <a:gd name="connsiteX34" fmla="*/ 565235 w 838646"/>
                <a:gd name="connsiteY34" fmla="*/ 242101 h 1069547"/>
                <a:gd name="connsiteX35" fmla="*/ 581629 w 838646"/>
                <a:gd name="connsiteY35" fmla="*/ 268870 h 1069547"/>
                <a:gd name="connsiteX36" fmla="*/ 581629 w 838646"/>
                <a:gd name="connsiteY36" fmla="*/ 325452 h 1069547"/>
                <a:gd name="connsiteX37" fmla="*/ 419310 w 838646"/>
                <a:gd name="connsiteY37" fmla="*/ 487770 h 1069547"/>
                <a:gd name="connsiteX38" fmla="*/ 419310 w 838646"/>
                <a:gd name="connsiteY38" fmla="*/ 487770 h 1069547"/>
                <a:gd name="connsiteX39" fmla="*/ 256978 w 838646"/>
                <a:gd name="connsiteY39" fmla="*/ 325452 h 1069547"/>
                <a:gd name="connsiteX40" fmla="*/ 419296 w 838646"/>
                <a:gd name="connsiteY40" fmla="*/ 623036 h 1069547"/>
                <a:gd name="connsiteX41" fmla="*/ 284355 w 838646"/>
                <a:gd name="connsiteY41" fmla="*/ 596348 h 1069547"/>
                <a:gd name="connsiteX42" fmla="*/ 296083 w 838646"/>
                <a:gd name="connsiteY42" fmla="*/ 591533 h 1069547"/>
                <a:gd name="connsiteX43" fmla="*/ 338015 w 838646"/>
                <a:gd name="connsiteY43" fmla="*/ 528986 h 1069547"/>
                <a:gd name="connsiteX44" fmla="*/ 338015 w 838646"/>
                <a:gd name="connsiteY44" fmla="*/ 525942 h 1069547"/>
                <a:gd name="connsiteX45" fmla="*/ 500415 w 838646"/>
                <a:gd name="connsiteY45" fmla="*/ 525942 h 1069547"/>
                <a:gd name="connsiteX46" fmla="*/ 500415 w 838646"/>
                <a:gd name="connsiteY46" fmla="*/ 528945 h 1069547"/>
                <a:gd name="connsiteX47" fmla="*/ 542348 w 838646"/>
                <a:gd name="connsiteY47" fmla="*/ 591519 h 1069547"/>
                <a:gd name="connsiteX48" fmla="*/ 554129 w 838646"/>
                <a:gd name="connsiteY48" fmla="*/ 596362 h 1069547"/>
                <a:gd name="connsiteX49" fmla="*/ 419296 w 838646"/>
                <a:gd name="connsiteY49" fmla="*/ 623036 h 1069547"/>
                <a:gd name="connsiteX0" fmla="*/ 838498 w 838647"/>
                <a:gd name="connsiteY0" fmla="*/ 757761 h 1144301"/>
                <a:gd name="connsiteX1" fmla="*/ 788450 w 838647"/>
                <a:gd name="connsiteY1" fmla="*/ 656555 h 1144301"/>
                <a:gd name="connsiteX2" fmla="*/ 606761 w 838647"/>
                <a:gd name="connsiteY2" fmla="*/ 559475 h 1144301"/>
                <a:gd name="connsiteX3" fmla="*/ 689868 w 838647"/>
                <a:gd name="connsiteY3" fmla="*/ 538779 h 1144301"/>
                <a:gd name="connsiteX4" fmla="*/ 640320 w 838647"/>
                <a:gd name="connsiteY4" fmla="*/ 445581 h 1144301"/>
                <a:gd name="connsiteX5" fmla="*/ 674705 w 838647"/>
                <a:gd name="connsiteY5" fmla="*/ 198045 h 1144301"/>
                <a:gd name="connsiteX6" fmla="*/ 620328 w 838647"/>
                <a:gd name="connsiteY6" fmla="*/ 81960 h 1144301"/>
                <a:gd name="connsiteX7" fmla="*/ 552479 w 838647"/>
                <a:gd name="connsiteY7" fmla="*/ 81054 h 1144301"/>
                <a:gd name="connsiteX8" fmla="*/ 446228 w 838647"/>
                <a:gd name="connsiteY8" fmla="*/ 9228 h 1144301"/>
                <a:gd name="connsiteX9" fmla="*/ 246711 w 838647"/>
                <a:gd name="connsiteY9" fmla="*/ 34725 h 1144301"/>
                <a:gd name="connsiteX10" fmla="*/ 170489 w 838647"/>
                <a:gd name="connsiteY10" fmla="*/ 227019 h 1144301"/>
                <a:gd name="connsiteX11" fmla="*/ 177820 w 838647"/>
                <a:gd name="connsiteY11" fmla="*/ 488460 h 1144301"/>
                <a:gd name="connsiteX12" fmla="*/ 148792 w 838647"/>
                <a:gd name="connsiteY12" fmla="*/ 561017 h 1144301"/>
                <a:gd name="connsiteX13" fmla="*/ 223621 w 838647"/>
                <a:gd name="connsiteY13" fmla="*/ 562626 h 1144301"/>
                <a:gd name="connsiteX14" fmla="*/ 50116 w 838647"/>
                <a:gd name="connsiteY14" fmla="*/ 656555 h 1144301"/>
                <a:gd name="connsiteX15" fmla="*/ 0 w 838647"/>
                <a:gd name="connsiteY15" fmla="*/ 758302 h 1144301"/>
                <a:gd name="connsiteX16" fmla="*/ 108 w 838647"/>
                <a:gd name="connsiteY16" fmla="*/ 995963 h 1144301"/>
                <a:gd name="connsiteX17" fmla="*/ 12147 w 838647"/>
                <a:gd name="connsiteY17" fmla="*/ 1003998 h 1144301"/>
                <a:gd name="connsiteX18" fmla="*/ 285852 w 838647"/>
                <a:gd name="connsiteY18" fmla="*/ 1144301 h 1144301"/>
                <a:gd name="connsiteX19" fmla="*/ 385358 w 838647"/>
                <a:gd name="connsiteY19" fmla="*/ 1069413 h 1144301"/>
                <a:gd name="connsiteX20" fmla="*/ 296665 w 838647"/>
                <a:gd name="connsiteY20" fmla="*/ 659558 h 1144301"/>
                <a:gd name="connsiteX21" fmla="*/ 419296 w 838647"/>
                <a:gd name="connsiteY21" fmla="*/ 677142 h 1144301"/>
                <a:gd name="connsiteX22" fmla="*/ 541874 w 838647"/>
                <a:gd name="connsiteY22" fmla="*/ 659558 h 1144301"/>
                <a:gd name="connsiteX23" fmla="*/ 453086 w 838647"/>
                <a:gd name="connsiteY23" fmla="*/ 1069548 h 1144301"/>
                <a:gd name="connsiteX24" fmla="*/ 487673 w 838647"/>
                <a:gd name="connsiteY24" fmla="*/ 1068479 h 1144301"/>
                <a:gd name="connsiteX25" fmla="*/ 827826 w 838647"/>
                <a:gd name="connsiteY25" fmla="*/ 1003159 h 1144301"/>
                <a:gd name="connsiteX26" fmla="*/ 838647 w 838647"/>
                <a:gd name="connsiteY26" fmla="*/ 995044 h 1144301"/>
                <a:gd name="connsiteX27" fmla="*/ 838498 w 838647"/>
                <a:gd name="connsiteY27" fmla="*/ 757761 h 1144301"/>
                <a:gd name="connsiteX28" fmla="*/ 256978 w 838647"/>
                <a:gd name="connsiteY28" fmla="*/ 325452 h 1144301"/>
                <a:gd name="connsiteX29" fmla="*/ 256978 w 838647"/>
                <a:gd name="connsiteY29" fmla="*/ 257021 h 1144301"/>
                <a:gd name="connsiteX30" fmla="*/ 276645 w 838647"/>
                <a:gd name="connsiteY30" fmla="*/ 254654 h 1144301"/>
                <a:gd name="connsiteX31" fmla="*/ 408151 w 838647"/>
                <a:gd name="connsiteY31" fmla="*/ 217658 h 1144301"/>
                <a:gd name="connsiteX32" fmla="*/ 521178 w 838647"/>
                <a:gd name="connsiteY32" fmla="*/ 147063 h 1144301"/>
                <a:gd name="connsiteX33" fmla="*/ 539676 w 838647"/>
                <a:gd name="connsiteY33" fmla="*/ 147235 h 1144301"/>
                <a:gd name="connsiteX34" fmla="*/ 543267 w 838647"/>
                <a:gd name="connsiteY34" fmla="*/ 154395 h 1144301"/>
                <a:gd name="connsiteX35" fmla="*/ 565235 w 838647"/>
                <a:gd name="connsiteY35" fmla="*/ 242101 h 1144301"/>
                <a:gd name="connsiteX36" fmla="*/ 581629 w 838647"/>
                <a:gd name="connsiteY36" fmla="*/ 268870 h 1144301"/>
                <a:gd name="connsiteX37" fmla="*/ 581629 w 838647"/>
                <a:gd name="connsiteY37" fmla="*/ 325452 h 1144301"/>
                <a:gd name="connsiteX38" fmla="*/ 419310 w 838647"/>
                <a:gd name="connsiteY38" fmla="*/ 487770 h 1144301"/>
                <a:gd name="connsiteX39" fmla="*/ 419310 w 838647"/>
                <a:gd name="connsiteY39" fmla="*/ 487770 h 1144301"/>
                <a:gd name="connsiteX40" fmla="*/ 256978 w 838647"/>
                <a:gd name="connsiteY40" fmla="*/ 325452 h 1144301"/>
                <a:gd name="connsiteX41" fmla="*/ 419296 w 838647"/>
                <a:gd name="connsiteY41" fmla="*/ 623036 h 1144301"/>
                <a:gd name="connsiteX42" fmla="*/ 284355 w 838647"/>
                <a:gd name="connsiteY42" fmla="*/ 596348 h 1144301"/>
                <a:gd name="connsiteX43" fmla="*/ 296083 w 838647"/>
                <a:gd name="connsiteY43" fmla="*/ 591533 h 1144301"/>
                <a:gd name="connsiteX44" fmla="*/ 338015 w 838647"/>
                <a:gd name="connsiteY44" fmla="*/ 528986 h 1144301"/>
                <a:gd name="connsiteX45" fmla="*/ 338015 w 838647"/>
                <a:gd name="connsiteY45" fmla="*/ 525942 h 1144301"/>
                <a:gd name="connsiteX46" fmla="*/ 500415 w 838647"/>
                <a:gd name="connsiteY46" fmla="*/ 525942 h 1144301"/>
                <a:gd name="connsiteX47" fmla="*/ 500415 w 838647"/>
                <a:gd name="connsiteY47" fmla="*/ 528945 h 1144301"/>
                <a:gd name="connsiteX48" fmla="*/ 542348 w 838647"/>
                <a:gd name="connsiteY48" fmla="*/ 591519 h 1144301"/>
                <a:gd name="connsiteX49" fmla="*/ 554129 w 838647"/>
                <a:gd name="connsiteY49" fmla="*/ 596362 h 1144301"/>
                <a:gd name="connsiteX50" fmla="*/ 419296 w 838647"/>
                <a:gd name="connsiteY50" fmla="*/ 623036 h 1144301"/>
                <a:gd name="connsiteX0" fmla="*/ 838498 w 838647"/>
                <a:gd name="connsiteY0" fmla="*/ 757761 h 1157043"/>
                <a:gd name="connsiteX1" fmla="*/ 788450 w 838647"/>
                <a:gd name="connsiteY1" fmla="*/ 656555 h 1157043"/>
                <a:gd name="connsiteX2" fmla="*/ 606761 w 838647"/>
                <a:gd name="connsiteY2" fmla="*/ 559475 h 1157043"/>
                <a:gd name="connsiteX3" fmla="*/ 689868 w 838647"/>
                <a:gd name="connsiteY3" fmla="*/ 538779 h 1157043"/>
                <a:gd name="connsiteX4" fmla="*/ 640320 w 838647"/>
                <a:gd name="connsiteY4" fmla="*/ 445581 h 1157043"/>
                <a:gd name="connsiteX5" fmla="*/ 674705 w 838647"/>
                <a:gd name="connsiteY5" fmla="*/ 198045 h 1157043"/>
                <a:gd name="connsiteX6" fmla="*/ 620328 w 838647"/>
                <a:gd name="connsiteY6" fmla="*/ 81960 h 1157043"/>
                <a:gd name="connsiteX7" fmla="*/ 552479 w 838647"/>
                <a:gd name="connsiteY7" fmla="*/ 81054 h 1157043"/>
                <a:gd name="connsiteX8" fmla="*/ 446228 w 838647"/>
                <a:gd name="connsiteY8" fmla="*/ 9228 h 1157043"/>
                <a:gd name="connsiteX9" fmla="*/ 246711 w 838647"/>
                <a:gd name="connsiteY9" fmla="*/ 34725 h 1157043"/>
                <a:gd name="connsiteX10" fmla="*/ 170489 w 838647"/>
                <a:gd name="connsiteY10" fmla="*/ 227019 h 1157043"/>
                <a:gd name="connsiteX11" fmla="*/ 177820 w 838647"/>
                <a:gd name="connsiteY11" fmla="*/ 488460 h 1157043"/>
                <a:gd name="connsiteX12" fmla="*/ 148792 w 838647"/>
                <a:gd name="connsiteY12" fmla="*/ 561017 h 1157043"/>
                <a:gd name="connsiteX13" fmla="*/ 223621 w 838647"/>
                <a:gd name="connsiteY13" fmla="*/ 562626 h 1157043"/>
                <a:gd name="connsiteX14" fmla="*/ 50116 w 838647"/>
                <a:gd name="connsiteY14" fmla="*/ 656555 h 1157043"/>
                <a:gd name="connsiteX15" fmla="*/ 0 w 838647"/>
                <a:gd name="connsiteY15" fmla="*/ 758302 h 1157043"/>
                <a:gd name="connsiteX16" fmla="*/ 108 w 838647"/>
                <a:gd name="connsiteY16" fmla="*/ 995963 h 1157043"/>
                <a:gd name="connsiteX17" fmla="*/ 12147 w 838647"/>
                <a:gd name="connsiteY17" fmla="*/ 1003998 h 1157043"/>
                <a:gd name="connsiteX18" fmla="*/ 285852 w 838647"/>
                <a:gd name="connsiteY18" fmla="*/ 1144301 h 1157043"/>
                <a:gd name="connsiteX19" fmla="*/ 400598 w 838647"/>
                <a:gd name="connsiteY19" fmla="*/ 1157043 h 1157043"/>
                <a:gd name="connsiteX20" fmla="*/ 296665 w 838647"/>
                <a:gd name="connsiteY20" fmla="*/ 659558 h 1157043"/>
                <a:gd name="connsiteX21" fmla="*/ 419296 w 838647"/>
                <a:gd name="connsiteY21" fmla="*/ 677142 h 1157043"/>
                <a:gd name="connsiteX22" fmla="*/ 541874 w 838647"/>
                <a:gd name="connsiteY22" fmla="*/ 659558 h 1157043"/>
                <a:gd name="connsiteX23" fmla="*/ 453086 w 838647"/>
                <a:gd name="connsiteY23" fmla="*/ 1069548 h 1157043"/>
                <a:gd name="connsiteX24" fmla="*/ 487673 w 838647"/>
                <a:gd name="connsiteY24" fmla="*/ 1068479 h 1157043"/>
                <a:gd name="connsiteX25" fmla="*/ 827826 w 838647"/>
                <a:gd name="connsiteY25" fmla="*/ 1003159 h 1157043"/>
                <a:gd name="connsiteX26" fmla="*/ 838647 w 838647"/>
                <a:gd name="connsiteY26" fmla="*/ 995044 h 1157043"/>
                <a:gd name="connsiteX27" fmla="*/ 838498 w 838647"/>
                <a:gd name="connsiteY27" fmla="*/ 757761 h 1157043"/>
                <a:gd name="connsiteX28" fmla="*/ 256978 w 838647"/>
                <a:gd name="connsiteY28" fmla="*/ 325452 h 1157043"/>
                <a:gd name="connsiteX29" fmla="*/ 256978 w 838647"/>
                <a:gd name="connsiteY29" fmla="*/ 257021 h 1157043"/>
                <a:gd name="connsiteX30" fmla="*/ 276645 w 838647"/>
                <a:gd name="connsiteY30" fmla="*/ 254654 h 1157043"/>
                <a:gd name="connsiteX31" fmla="*/ 408151 w 838647"/>
                <a:gd name="connsiteY31" fmla="*/ 217658 h 1157043"/>
                <a:gd name="connsiteX32" fmla="*/ 521178 w 838647"/>
                <a:gd name="connsiteY32" fmla="*/ 147063 h 1157043"/>
                <a:gd name="connsiteX33" fmla="*/ 539676 w 838647"/>
                <a:gd name="connsiteY33" fmla="*/ 147235 h 1157043"/>
                <a:gd name="connsiteX34" fmla="*/ 543267 w 838647"/>
                <a:gd name="connsiteY34" fmla="*/ 154395 h 1157043"/>
                <a:gd name="connsiteX35" fmla="*/ 565235 w 838647"/>
                <a:gd name="connsiteY35" fmla="*/ 242101 h 1157043"/>
                <a:gd name="connsiteX36" fmla="*/ 581629 w 838647"/>
                <a:gd name="connsiteY36" fmla="*/ 268870 h 1157043"/>
                <a:gd name="connsiteX37" fmla="*/ 581629 w 838647"/>
                <a:gd name="connsiteY37" fmla="*/ 325452 h 1157043"/>
                <a:gd name="connsiteX38" fmla="*/ 419310 w 838647"/>
                <a:gd name="connsiteY38" fmla="*/ 487770 h 1157043"/>
                <a:gd name="connsiteX39" fmla="*/ 419310 w 838647"/>
                <a:gd name="connsiteY39" fmla="*/ 487770 h 1157043"/>
                <a:gd name="connsiteX40" fmla="*/ 256978 w 838647"/>
                <a:gd name="connsiteY40" fmla="*/ 325452 h 1157043"/>
                <a:gd name="connsiteX41" fmla="*/ 419296 w 838647"/>
                <a:gd name="connsiteY41" fmla="*/ 623036 h 1157043"/>
                <a:gd name="connsiteX42" fmla="*/ 284355 w 838647"/>
                <a:gd name="connsiteY42" fmla="*/ 596348 h 1157043"/>
                <a:gd name="connsiteX43" fmla="*/ 296083 w 838647"/>
                <a:gd name="connsiteY43" fmla="*/ 591533 h 1157043"/>
                <a:gd name="connsiteX44" fmla="*/ 338015 w 838647"/>
                <a:gd name="connsiteY44" fmla="*/ 528986 h 1157043"/>
                <a:gd name="connsiteX45" fmla="*/ 338015 w 838647"/>
                <a:gd name="connsiteY45" fmla="*/ 525942 h 1157043"/>
                <a:gd name="connsiteX46" fmla="*/ 500415 w 838647"/>
                <a:gd name="connsiteY46" fmla="*/ 525942 h 1157043"/>
                <a:gd name="connsiteX47" fmla="*/ 500415 w 838647"/>
                <a:gd name="connsiteY47" fmla="*/ 528945 h 1157043"/>
                <a:gd name="connsiteX48" fmla="*/ 542348 w 838647"/>
                <a:gd name="connsiteY48" fmla="*/ 591519 h 1157043"/>
                <a:gd name="connsiteX49" fmla="*/ 554129 w 838647"/>
                <a:gd name="connsiteY49" fmla="*/ 596362 h 1157043"/>
                <a:gd name="connsiteX50" fmla="*/ 419296 w 838647"/>
                <a:gd name="connsiteY50" fmla="*/ 623036 h 1157043"/>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995963 h 1172418"/>
                <a:gd name="connsiteX17" fmla="*/ 12147 w 838647"/>
                <a:gd name="connsiteY17" fmla="*/ 100399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07366 w 838647"/>
                <a:gd name="connsiteY23" fmla="*/ 1172418 h 1172418"/>
                <a:gd name="connsiteX24" fmla="*/ 487673 w 838647"/>
                <a:gd name="connsiteY24" fmla="*/ 106847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995963 h 1172418"/>
                <a:gd name="connsiteX17" fmla="*/ 12147 w 838647"/>
                <a:gd name="connsiteY17" fmla="*/ 100399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487673 w 838647"/>
                <a:gd name="connsiteY24" fmla="*/ 106847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995963 h 1172418"/>
                <a:gd name="connsiteX17" fmla="*/ 12147 w 838647"/>
                <a:gd name="connsiteY17" fmla="*/ 100399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995963 h 1172418"/>
                <a:gd name="connsiteX17" fmla="*/ 115017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15017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24542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24542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24542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75303 w 838647"/>
                <a:gd name="connsiteY24" fmla="*/ 112943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24542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50538 w 838647"/>
                <a:gd name="connsiteY24" fmla="*/ 114086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72418"/>
                <a:gd name="connsiteX1" fmla="*/ 788450 w 838647"/>
                <a:gd name="connsiteY1" fmla="*/ 656555 h 1172418"/>
                <a:gd name="connsiteX2" fmla="*/ 606761 w 838647"/>
                <a:gd name="connsiteY2" fmla="*/ 559475 h 1172418"/>
                <a:gd name="connsiteX3" fmla="*/ 689868 w 838647"/>
                <a:gd name="connsiteY3" fmla="*/ 538779 h 1172418"/>
                <a:gd name="connsiteX4" fmla="*/ 640320 w 838647"/>
                <a:gd name="connsiteY4" fmla="*/ 445581 h 1172418"/>
                <a:gd name="connsiteX5" fmla="*/ 674705 w 838647"/>
                <a:gd name="connsiteY5" fmla="*/ 198045 h 1172418"/>
                <a:gd name="connsiteX6" fmla="*/ 620328 w 838647"/>
                <a:gd name="connsiteY6" fmla="*/ 81960 h 1172418"/>
                <a:gd name="connsiteX7" fmla="*/ 552479 w 838647"/>
                <a:gd name="connsiteY7" fmla="*/ 81054 h 1172418"/>
                <a:gd name="connsiteX8" fmla="*/ 446228 w 838647"/>
                <a:gd name="connsiteY8" fmla="*/ 9228 h 1172418"/>
                <a:gd name="connsiteX9" fmla="*/ 246711 w 838647"/>
                <a:gd name="connsiteY9" fmla="*/ 34725 h 1172418"/>
                <a:gd name="connsiteX10" fmla="*/ 170489 w 838647"/>
                <a:gd name="connsiteY10" fmla="*/ 227019 h 1172418"/>
                <a:gd name="connsiteX11" fmla="*/ 177820 w 838647"/>
                <a:gd name="connsiteY11" fmla="*/ 488460 h 1172418"/>
                <a:gd name="connsiteX12" fmla="*/ 148792 w 838647"/>
                <a:gd name="connsiteY12" fmla="*/ 561017 h 1172418"/>
                <a:gd name="connsiteX13" fmla="*/ 223621 w 838647"/>
                <a:gd name="connsiteY13" fmla="*/ 562626 h 1172418"/>
                <a:gd name="connsiteX14" fmla="*/ 50116 w 838647"/>
                <a:gd name="connsiteY14" fmla="*/ 656555 h 1172418"/>
                <a:gd name="connsiteX15" fmla="*/ 0 w 838647"/>
                <a:gd name="connsiteY15" fmla="*/ 758302 h 1172418"/>
                <a:gd name="connsiteX16" fmla="*/ 108 w 838647"/>
                <a:gd name="connsiteY16" fmla="*/ 1022633 h 1172418"/>
                <a:gd name="connsiteX17" fmla="*/ 124542 w 838647"/>
                <a:gd name="connsiteY17" fmla="*/ 1084008 h 1172418"/>
                <a:gd name="connsiteX18" fmla="*/ 285852 w 838647"/>
                <a:gd name="connsiteY18" fmla="*/ 1144301 h 1172418"/>
                <a:gd name="connsiteX19" fmla="*/ 400598 w 838647"/>
                <a:gd name="connsiteY19" fmla="*/ 1157043 h 1172418"/>
                <a:gd name="connsiteX20" fmla="*/ 296665 w 838647"/>
                <a:gd name="connsiteY20" fmla="*/ 659558 h 1172418"/>
                <a:gd name="connsiteX21" fmla="*/ 419296 w 838647"/>
                <a:gd name="connsiteY21" fmla="*/ 677142 h 1172418"/>
                <a:gd name="connsiteX22" fmla="*/ 541874 w 838647"/>
                <a:gd name="connsiteY22" fmla="*/ 659558 h 1172418"/>
                <a:gd name="connsiteX23" fmla="*/ 411176 w 838647"/>
                <a:gd name="connsiteY23" fmla="*/ 1172418 h 1172418"/>
                <a:gd name="connsiteX24" fmla="*/ 550538 w 838647"/>
                <a:gd name="connsiteY24" fmla="*/ 1140869 h 1172418"/>
                <a:gd name="connsiteX25" fmla="*/ 827826 w 838647"/>
                <a:gd name="connsiteY25" fmla="*/ 1003159 h 1172418"/>
                <a:gd name="connsiteX26" fmla="*/ 838647 w 838647"/>
                <a:gd name="connsiteY26" fmla="*/ 995044 h 1172418"/>
                <a:gd name="connsiteX27" fmla="*/ 838498 w 838647"/>
                <a:gd name="connsiteY27" fmla="*/ 757761 h 1172418"/>
                <a:gd name="connsiteX28" fmla="*/ 256978 w 838647"/>
                <a:gd name="connsiteY28" fmla="*/ 325452 h 1172418"/>
                <a:gd name="connsiteX29" fmla="*/ 256978 w 838647"/>
                <a:gd name="connsiteY29" fmla="*/ 257021 h 1172418"/>
                <a:gd name="connsiteX30" fmla="*/ 276645 w 838647"/>
                <a:gd name="connsiteY30" fmla="*/ 254654 h 1172418"/>
                <a:gd name="connsiteX31" fmla="*/ 408151 w 838647"/>
                <a:gd name="connsiteY31" fmla="*/ 217658 h 1172418"/>
                <a:gd name="connsiteX32" fmla="*/ 521178 w 838647"/>
                <a:gd name="connsiteY32" fmla="*/ 147063 h 1172418"/>
                <a:gd name="connsiteX33" fmla="*/ 539676 w 838647"/>
                <a:gd name="connsiteY33" fmla="*/ 147235 h 1172418"/>
                <a:gd name="connsiteX34" fmla="*/ 543267 w 838647"/>
                <a:gd name="connsiteY34" fmla="*/ 154395 h 1172418"/>
                <a:gd name="connsiteX35" fmla="*/ 565235 w 838647"/>
                <a:gd name="connsiteY35" fmla="*/ 242101 h 1172418"/>
                <a:gd name="connsiteX36" fmla="*/ 581629 w 838647"/>
                <a:gd name="connsiteY36" fmla="*/ 268870 h 1172418"/>
                <a:gd name="connsiteX37" fmla="*/ 581629 w 838647"/>
                <a:gd name="connsiteY37" fmla="*/ 325452 h 1172418"/>
                <a:gd name="connsiteX38" fmla="*/ 419310 w 838647"/>
                <a:gd name="connsiteY38" fmla="*/ 487770 h 1172418"/>
                <a:gd name="connsiteX39" fmla="*/ 419310 w 838647"/>
                <a:gd name="connsiteY39" fmla="*/ 487770 h 1172418"/>
                <a:gd name="connsiteX40" fmla="*/ 256978 w 838647"/>
                <a:gd name="connsiteY40" fmla="*/ 325452 h 1172418"/>
                <a:gd name="connsiteX41" fmla="*/ 419296 w 838647"/>
                <a:gd name="connsiteY41" fmla="*/ 623036 h 1172418"/>
                <a:gd name="connsiteX42" fmla="*/ 284355 w 838647"/>
                <a:gd name="connsiteY42" fmla="*/ 596348 h 1172418"/>
                <a:gd name="connsiteX43" fmla="*/ 296083 w 838647"/>
                <a:gd name="connsiteY43" fmla="*/ 591533 h 1172418"/>
                <a:gd name="connsiteX44" fmla="*/ 338015 w 838647"/>
                <a:gd name="connsiteY44" fmla="*/ 528986 h 1172418"/>
                <a:gd name="connsiteX45" fmla="*/ 338015 w 838647"/>
                <a:gd name="connsiteY45" fmla="*/ 525942 h 1172418"/>
                <a:gd name="connsiteX46" fmla="*/ 500415 w 838647"/>
                <a:gd name="connsiteY46" fmla="*/ 525942 h 1172418"/>
                <a:gd name="connsiteX47" fmla="*/ 500415 w 838647"/>
                <a:gd name="connsiteY47" fmla="*/ 528945 h 1172418"/>
                <a:gd name="connsiteX48" fmla="*/ 542348 w 838647"/>
                <a:gd name="connsiteY48" fmla="*/ 591519 h 1172418"/>
                <a:gd name="connsiteX49" fmla="*/ 554129 w 838647"/>
                <a:gd name="connsiteY49" fmla="*/ 596362 h 1172418"/>
                <a:gd name="connsiteX50" fmla="*/ 419296 w 838647"/>
                <a:gd name="connsiteY50" fmla="*/ 623036 h 117241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0598 w 838647"/>
                <a:gd name="connsiteY19" fmla="*/ 115704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4986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0598 w 838647"/>
                <a:gd name="connsiteY19" fmla="*/ 115704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0598 w 838647"/>
                <a:gd name="connsiteY19" fmla="*/ 115704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0598 w 838647"/>
                <a:gd name="connsiteY19" fmla="*/ 115704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0598 w 838647"/>
                <a:gd name="connsiteY19" fmla="*/ 115704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85852 w 838647"/>
                <a:gd name="connsiteY18" fmla="*/ 1144301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4542 w 838647"/>
                <a:gd name="connsiteY17" fmla="*/ 108400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2637 w 838647"/>
                <a:gd name="connsiteY17" fmla="*/ 108781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2637 w 838647"/>
                <a:gd name="connsiteY17" fmla="*/ 108781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2637 w 838647"/>
                <a:gd name="connsiteY17" fmla="*/ 108781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0016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1921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 name="connsiteX0" fmla="*/ 838498 w 838647"/>
                <a:gd name="connsiteY0" fmla="*/ 757761 h 1168608"/>
                <a:gd name="connsiteX1" fmla="*/ 788450 w 838647"/>
                <a:gd name="connsiteY1" fmla="*/ 656555 h 1168608"/>
                <a:gd name="connsiteX2" fmla="*/ 606761 w 838647"/>
                <a:gd name="connsiteY2" fmla="*/ 559475 h 1168608"/>
                <a:gd name="connsiteX3" fmla="*/ 689868 w 838647"/>
                <a:gd name="connsiteY3" fmla="*/ 538779 h 1168608"/>
                <a:gd name="connsiteX4" fmla="*/ 640320 w 838647"/>
                <a:gd name="connsiteY4" fmla="*/ 445581 h 1168608"/>
                <a:gd name="connsiteX5" fmla="*/ 674705 w 838647"/>
                <a:gd name="connsiteY5" fmla="*/ 198045 h 1168608"/>
                <a:gd name="connsiteX6" fmla="*/ 620328 w 838647"/>
                <a:gd name="connsiteY6" fmla="*/ 81960 h 1168608"/>
                <a:gd name="connsiteX7" fmla="*/ 552479 w 838647"/>
                <a:gd name="connsiteY7" fmla="*/ 81054 h 1168608"/>
                <a:gd name="connsiteX8" fmla="*/ 446228 w 838647"/>
                <a:gd name="connsiteY8" fmla="*/ 9228 h 1168608"/>
                <a:gd name="connsiteX9" fmla="*/ 246711 w 838647"/>
                <a:gd name="connsiteY9" fmla="*/ 34725 h 1168608"/>
                <a:gd name="connsiteX10" fmla="*/ 170489 w 838647"/>
                <a:gd name="connsiteY10" fmla="*/ 227019 h 1168608"/>
                <a:gd name="connsiteX11" fmla="*/ 177820 w 838647"/>
                <a:gd name="connsiteY11" fmla="*/ 488460 h 1168608"/>
                <a:gd name="connsiteX12" fmla="*/ 148792 w 838647"/>
                <a:gd name="connsiteY12" fmla="*/ 561017 h 1168608"/>
                <a:gd name="connsiteX13" fmla="*/ 223621 w 838647"/>
                <a:gd name="connsiteY13" fmla="*/ 562626 h 1168608"/>
                <a:gd name="connsiteX14" fmla="*/ 50116 w 838647"/>
                <a:gd name="connsiteY14" fmla="*/ 656555 h 1168608"/>
                <a:gd name="connsiteX15" fmla="*/ 0 w 838647"/>
                <a:gd name="connsiteY15" fmla="*/ 758302 h 1168608"/>
                <a:gd name="connsiteX16" fmla="*/ 108 w 838647"/>
                <a:gd name="connsiteY16" fmla="*/ 1022633 h 1168608"/>
                <a:gd name="connsiteX17" fmla="*/ 120732 w 838647"/>
                <a:gd name="connsiteY17" fmla="*/ 1095438 h 1168608"/>
                <a:gd name="connsiteX18" fmla="*/ 295377 w 838647"/>
                <a:gd name="connsiteY18" fmla="*/ 1151921 h 1168608"/>
                <a:gd name="connsiteX19" fmla="*/ 402503 w 838647"/>
                <a:gd name="connsiteY19" fmla="*/ 1164663 h 1168608"/>
                <a:gd name="connsiteX20" fmla="*/ 296665 w 838647"/>
                <a:gd name="connsiteY20" fmla="*/ 659558 h 1168608"/>
                <a:gd name="connsiteX21" fmla="*/ 419296 w 838647"/>
                <a:gd name="connsiteY21" fmla="*/ 677142 h 1168608"/>
                <a:gd name="connsiteX22" fmla="*/ 541874 w 838647"/>
                <a:gd name="connsiteY22" fmla="*/ 659558 h 1168608"/>
                <a:gd name="connsiteX23" fmla="*/ 416891 w 838647"/>
                <a:gd name="connsiteY23" fmla="*/ 1168608 h 1168608"/>
                <a:gd name="connsiteX24" fmla="*/ 550538 w 838647"/>
                <a:gd name="connsiteY24" fmla="*/ 1140869 h 1168608"/>
                <a:gd name="connsiteX25" fmla="*/ 827826 w 838647"/>
                <a:gd name="connsiteY25" fmla="*/ 1003159 h 1168608"/>
                <a:gd name="connsiteX26" fmla="*/ 838647 w 838647"/>
                <a:gd name="connsiteY26" fmla="*/ 995044 h 1168608"/>
                <a:gd name="connsiteX27" fmla="*/ 838498 w 838647"/>
                <a:gd name="connsiteY27" fmla="*/ 757761 h 1168608"/>
                <a:gd name="connsiteX28" fmla="*/ 256978 w 838647"/>
                <a:gd name="connsiteY28" fmla="*/ 325452 h 1168608"/>
                <a:gd name="connsiteX29" fmla="*/ 256978 w 838647"/>
                <a:gd name="connsiteY29" fmla="*/ 257021 h 1168608"/>
                <a:gd name="connsiteX30" fmla="*/ 276645 w 838647"/>
                <a:gd name="connsiteY30" fmla="*/ 254654 h 1168608"/>
                <a:gd name="connsiteX31" fmla="*/ 408151 w 838647"/>
                <a:gd name="connsiteY31" fmla="*/ 217658 h 1168608"/>
                <a:gd name="connsiteX32" fmla="*/ 521178 w 838647"/>
                <a:gd name="connsiteY32" fmla="*/ 147063 h 1168608"/>
                <a:gd name="connsiteX33" fmla="*/ 539676 w 838647"/>
                <a:gd name="connsiteY33" fmla="*/ 147235 h 1168608"/>
                <a:gd name="connsiteX34" fmla="*/ 543267 w 838647"/>
                <a:gd name="connsiteY34" fmla="*/ 154395 h 1168608"/>
                <a:gd name="connsiteX35" fmla="*/ 565235 w 838647"/>
                <a:gd name="connsiteY35" fmla="*/ 242101 h 1168608"/>
                <a:gd name="connsiteX36" fmla="*/ 581629 w 838647"/>
                <a:gd name="connsiteY36" fmla="*/ 268870 h 1168608"/>
                <a:gd name="connsiteX37" fmla="*/ 581629 w 838647"/>
                <a:gd name="connsiteY37" fmla="*/ 325452 h 1168608"/>
                <a:gd name="connsiteX38" fmla="*/ 419310 w 838647"/>
                <a:gd name="connsiteY38" fmla="*/ 487770 h 1168608"/>
                <a:gd name="connsiteX39" fmla="*/ 419310 w 838647"/>
                <a:gd name="connsiteY39" fmla="*/ 487770 h 1168608"/>
                <a:gd name="connsiteX40" fmla="*/ 256978 w 838647"/>
                <a:gd name="connsiteY40" fmla="*/ 325452 h 1168608"/>
                <a:gd name="connsiteX41" fmla="*/ 419296 w 838647"/>
                <a:gd name="connsiteY41" fmla="*/ 623036 h 1168608"/>
                <a:gd name="connsiteX42" fmla="*/ 284355 w 838647"/>
                <a:gd name="connsiteY42" fmla="*/ 596348 h 1168608"/>
                <a:gd name="connsiteX43" fmla="*/ 296083 w 838647"/>
                <a:gd name="connsiteY43" fmla="*/ 591533 h 1168608"/>
                <a:gd name="connsiteX44" fmla="*/ 338015 w 838647"/>
                <a:gd name="connsiteY44" fmla="*/ 528986 h 1168608"/>
                <a:gd name="connsiteX45" fmla="*/ 338015 w 838647"/>
                <a:gd name="connsiteY45" fmla="*/ 525942 h 1168608"/>
                <a:gd name="connsiteX46" fmla="*/ 500415 w 838647"/>
                <a:gd name="connsiteY46" fmla="*/ 525942 h 1168608"/>
                <a:gd name="connsiteX47" fmla="*/ 500415 w 838647"/>
                <a:gd name="connsiteY47" fmla="*/ 528945 h 1168608"/>
                <a:gd name="connsiteX48" fmla="*/ 542348 w 838647"/>
                <a:gd name="connsiteY48" fmla="*/ 591519 h 1168608"/>
                <a:gd name="connsiteX49" fmla="*/ 554129 w 838647"/>
                <a:gd name="connsiteY49" fmla="*/ 596362 h 1168608"/>
                <a:gd name="connsiteX50" fmla="*/ 419296 w 838647"/>
                <a:gd name="connsiteY50" fmla="*/ 623036 h 1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8647" h="1168608">
                  <a:moveTo>
                    <a:pt x="838498" y="757761"/>
                  </a:moveTo>
                  <a:cubicBezTo>
                    <a:pt x="837014" y="718431"/>
                    <a:pt x="818803" y="681607"/>
                    <a:pt x="788450" y="656555"/>
                  </a:cubicBezTo>
                  <a:cubicBezTo>
                    <a:pt x="746044" y="620561"/>
                    <a:pt x="687920" y="589585"/>
                    <a:pt x="606761" y="559475"/>
                  </a:cubicBezTo>
                  <a:cubicBezTo>
                    <a:pt x="635274" y="556374"/>
                    <a:pt x="663232" y="549412"/>
                    <a:pt x="689868" y="538779"/>
                  </a:cubicBezTo>
                  <a:cubicBezTo>
                    <a:pt x="689868" y="538779"/>
                    <a:pt x="659285" y="520478"/>
                    <a:pt x="640320" y="445581"/>
                  </a:cubicBezTo>
                  <a:cubicBezTo>
                    <a:pt x="628295" y="398522"/>
                    <a:pt x="674313" y="280868"/>
                    <a:pt x="674705" y="198045"/>
                  </a:cubicBezTo>
                  <a:cubicBezTo>
                    <a:pt x="674705" y="131765"/>
                    <a:pt x="655876" y="102101"/>
                    <a:pt x="620328" y="81960"/>
                  </a:cubicBezTo>
                  <a:cubicBezTo>
                    <a:pt x="599795" y="70327"/>
                    <a:pt x="552479" y="81054"/>
                    <a:pt x="552479" y="81054"/>
                  </a:cubicBezTo>
                  <a:cubicBezTo>
                    <a:pt x="552479" y="81054"/>
                    <a:pt x="528023" y="34725"/>
                    <a:pt x="446228" y="9228"/>
                  </a:cubicBezTo>
                  <a:cubicBezTo>
                    <a:pt x="378974" y="-9086"/>
                    <a:pt x="307198" y="87"/>
                    <a:pt x="246711" y="34725"/>
                  </a:cubicBezTo>
                  <a:cubicBezTo>
                    <a:pt x="196122" y="67405"/>
                    <a:pt x="171666" y="103345"/>
                    <a:pt x="170489" y="227019"/>
                  </a:cubicBezTo>
                  <a:cubicBezTo>
                    <a:pt x="169447" y="340344"/>
                    <a:pt x="185003" y="441009"/>
                    <a:pt x="177820" y="488460"/>
                  </a:cubicBezTo>
                  <a:cubicBezTo>
                    <a:pt x="174503" y="514729"/>
                    <a:pt x="164509" y="539708"/>
                    <a:pt x="148792" y="561017"/>
                  </a:cubicBezTo>
                  <a:cubicBezTo>
                    <a:pt x="173678" y="563100"/>
                    <a:pt x="198669" y="563637"/>
                    <a:pt x="223621" y="562626"/>
                  </a:cubicBezTo>
                  <a:cubicBezTo>
                    <a:pt x="146804" y="591763"/>
                    <a:pt x="91061" y="621819"/>
                    <a:pt x="50116" y="656555"/>
                  </a:cubicBezTo>
                  <a:cubicBezTo>
                    <a:pt x="19608" y="681726"/>
                    <a:pt x="1361" y="718773"/>
                    <a:pt x="0" y="758302"/>
                  </a:cubicBezTo>
                  <a:lnTo>
                    <a:pt x="108" y="1022633"/>
                  </a:lnTo>
                  <a:cubicBezTo>
                    <a:pt x="41586" y="1043091"/>
                    <a:pt x="56394" y="1067360"/>
                    <a:pt x="120732" y="1095438"/>
                  </a:cubicBezTo>
                  <a:cubicBezTo>
                    <a:pt x="187508" y="1127895"/>
                    <a:pt x="193632" y="1139650"/>
                    <a:pt x="295377" y="1151921"/>
                  </a:cubicBezTo>
                  <a:cubicBezTo>
                    <a:pt x="387601" y="1175853"/>
                    <a:pt x="335044" y="1157876"/>
                    <a:pt x="402503" y="1164663"/>
                  </a:cubicBezTo>
                  <a:lnTo>
                    <a:pt x="296665" y="659558"/>
                  </a:lnTo>
                  <a:cubicBezTo>
                    <a:pt x="336408" y="671625"/>
                    <a:pt x="377763" y="677555"/>
                    <a:pt x="419296" y="677142"/>
                  </a:cubicBezTo>
                  <a:cubicBezTo>
                    <a:pt x="460812" y="677553"/>
                    <a:pt x="502148" y="671623"/>
                    <a:pt x="541874" y="659558"/>
                  </a:cubicBezTo>
                  <a:lnTo>
                    <a:pt x="416891" y="1168608"/>
                  </a:lnTo>
                  <a:cubicBezTo>
                    <a:pt x="480490" y="1158092"/>
                    <a:pt x="511704" y="1153290"/>
                    <a:pt x="550538" y="1140869"/>
                  </a:cubicBezTo>
                  <a:cubicBezTo>
                    <a:pt x="629885" y="1138434"/>
                    <a:pt x="758962" y="1054817"/>
                    <a:pt x="827826" y="1003159"/>
                  </a:cubicBezTo>
                  <a:lnTo>
                    <a:pt x="838647" y="995044"/>
                  </a:lnTo>
                  <a:cubicBezTo>
                    <a:pt x="838597" y="915950"/>
                    <a:pt x="838548" y="836855"/>
                    <a:pt x="838498" y="757761"/>
                  </a:cubicBezTo>
                  <a:close/>
                  <a:moveTo>
                    <a:pt x="256978" y="325452"/>
                  </a:moveTo>
                  <a:lnTo>
                    <a:pt x="256978" y="257021"/>
                  </a:lnTo>
                  <a:cubicBezTo>
                    <a:pt x="263575" y="256623"/>
                    <a:pt x="270142" y="255833"/>
                    <a:pt x="276645" y="254654"/>
                  </a:cubicBezTo>
                  <a:cubicBezTo>
                    <a:pt x="322024" y="248676"/>
                    <a:pt x="366310" y="236217"/>
                    <a:pt x="408151" y="217658"/>
                  </a:cubicBezTo>
                  <a:cubicBezTo>
                    <a:pt x="455182" y="194014"/>
                    <a:pt x="482154" y="182408"/>
                    <a:pt x="521178" y="147063"/>
                  </a:cubicBezTo>
                  <a:cubicBezTo>
                    <a:pt x="526333" y="142003"/>
                    <a:pt x="534616" y="142080"/>
                    <a:pt x="539676" y="147235"/>
                  </a:cubicBezTo>
                  <a:cubicBezTo>
                    <a:pt x="541593" y="149187"/>
                    <a:pt x="542848" y="151691"/>
                    <a:pt x="543267" y="154395"/>
                  </a:cubicBezTo>
                  <a:cubicBezTo>
                    <a:pt x="546378" y="175888"/>
                    <a:pt x="554467" y="223218"/>
                    <a:pt x="565235" y="242101"/>
                  </a:cubicBezTo>
                  <a:cubicBezTo>
                    <a:pt x="570089" y="251384"/>
                    <a:pt x="575566" y="260328"/>
                    <a:pt x="581629" y="268870"/>
                  </a:cubicBezTo>
                  <a:lnTo>
                    <a:pt x="581629" y="325452"/>
                  </a:lnTo>
                  <a:cubicBezTo>
                    <a:pt x="581531" y="415057"/>
                    <a:pt x="508915" y="487673"/>
                    <a:pt x="419310" y="487770"/>
                  </a:cubicBezTo>
                  <a:lnTo>
                    <a:pt x="419310" y="487770"/>
                  </a:lnTo>
                  <a:cubicBezTo>
                    <a:pt x="329699" y="487681"/>
                    <a:pt x="257075" y="415062"/>
                    <a:pt x="256978" y="325452"/>
                  </a:cubicBezTo>
                  <a:close/>
                  <a:moveTo>
                    <a:pt x="419296" y="623036"/>
                  </a:moveTo>
                  <a:cubicBezTo>
                    <a:pt x="372883" y="624379"/>
                    <a:pt x="326763" y="615258"/>
                    <a:pt x="284355" y="596348"/>
                  </a:cubicBezTo>
                  <a:lnTo>
                    <a:pt x="296083" y="591533"/>
                  </a:lnTo>
                  <a:cubicBezTo>
                    <a:pt x="321490" y="581163"/>
                    <a:pt x="338073" y="556427"/>
                    <a:pt x="338015" y="528986"/>
                  </a:cubicBezTo>
                  <a:lnTo>
                    <a:pt x="338015" y="525942"/>
                  </a:lnTo>
                  <a:cubicBezTo>
                    <a:pt x="390063" y="547198"/>
                    <a:pt x="448368" y="547198"/>
                    <a:pt x="500415" y="525942"/>
                  </a:cubicBezTo>
                  <a:lnTo>
                    <a:pt x="500415" y="528945"/>
                  </a:lnTo>
                  <a:cubicBezTo>
                    <a:pt x="500346" y="556396"/>
                    <a:pt x="516932" y="581146"/>
                    <a:pt x="542348" y="591519"/>
                  </a:cubicBezTo>
                  <a:lnTo>
                    <a:pt x="554129" y="596362"/>
                  </a:lnTo>
                  <a:cubicBezTo>
                    <a:pt x="511753" y="615251"/>
                    <a:pt x="465672" y="624367"/>
                    <a:pt x="419296" y="623036"/>
                  </a:cubicBezTo>
                  <a:close/>
                </a:path>
              </a:pathLst>
            </a:custGeom>
            <a:solidFill>
              <a:srgbClr val="000000"/>
            </a:solid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18" name="Kuva 117" descr="Aurinkolasit ääriviiva">
              <a:extLst>
                <a:ext uri="{FF2B5EF4-FFF2-40B4-BE49-F238E27FC236}">
                  <a16:creationId xmlns:a16="http://schemas.microsoft.com/office/drawing/2014/main" id="{446B3E2F-537F-5320-2C40-DCB2B41D95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24107" y="5611983"/>
              <a:ext cx="407817" cy="407817"/>
            </a:xfrm>
            <a:prstGeom prst="rect">
              <a:avLst/>
            </a:prstGeom>
          </p:spPr>
        </p:pic>
        <p:sp>
          <p:nvSpPr>
            <p:cNvPr id="119" name="Vapaamuotoinen: Muoto 118">
              <a:extLst>
                <a:ext uri="{FF2B5EF4-FFF2-40B4-BE49-F238E27FC236}">
                  <a16:creationId xmlns:a16="http://schemas.microsoft.com/office/drawing/2014/main" id="{E9AE23B4-AEDB-6E0C-62D4-2E0DC5B10C75}"/>
                </a:ext>
              </a:extLst>
            </p:cNvPr>
            <p:cNvSpPr/>
            <p:nvPr/>
          </p:nvSpPr>
          <p:spPr>
            <a:xfrm>
              <a:off x="6061131" y="5598782"/>
              <a:ext cx="390620" cy="342982"/>
            </a:xfrm>
            <a:custGeom>
              <a:avLst/>
              <a:gdLst>
                <a:gd name="connsiteX0" fmla="*/ 16421 w 390620"/>
                <a:gd name="connsiteY0" fmla="*/ 76279 h 342982"/>
                <a:gd name="connsiteX1" fmla="*/ 285693 w 390620"/>
                <a:gd name="connsiteY1" fmla="*/ 73497 h 342982"/>
                <a:gd name="connsiteX2" fmla="*/ 333470 w 390620"/>
                <a:gd name="connsiteY2" fmla="*/ 150460 h 342982"/>
                <a:gd name="connsiteX3" fmla="*/ 333470 w 390620"/>
                <a:gd name="connsiteY3" fmla="*/ 266265 h 342982"/>
                <a:gd name="connsiteX4" fmla="*/ 241601 w 390620"/>
                <a:gd name="connsiteY4" fmla="*/ 296888 h 342982"/>
                <a:gd name="connsiteX5" fmla="*/ 201598 w 390620"/>
                <a:gd name="connsiteY5" fmla="*/ 292093 h 342982"/>
                <a:gd name="connsiteX6" fmla="*/ 196803 w 390620"/>
                <a:gd name="connsiteY6" fmla="*/ 332096 h 342982"/>
                <a:gd name="connsiteX7" fmla="*/ 236807 w 390620"/>
                <a:gd name="connsiteY7" fmla="*/ 336891 h 342982"/>
                <a:gd name="connsiteX8" fmla="*/ 247688 w 390620"/>
                <a:gd name="connsiteY8" fmla="*/ 314938 h 342982"/>
                <a:gd name="connsiteX9" fmla="*/ 364245 w 390620"/>
                <a:gd name="connsiteY9" fmla="*/ 276085 h 342982"/>
                <a:gd name="connsiteX10" fmla="*/ 390620 w 390620"/>
                <a:gd name="connsiteY10" fmla="*/ 247729 h 342982"/>
                <a:gd name="connsiteX11" fmla="*/ 390620 w 390620"/>
                <a:gd name="connsiteY11" fmla="*/ 171529 h 342982"/>
                <a:gd name="connsiteX12" fmla="*/ 362045 w 390620"/>
                <a:gd name="connsiteY12" fmla="*/ 142954 h 342982"/>
                <a:gd name="connsiteX13" fmla="*/ 350929 w 390620"/>
                <a:gd name="connsiteY13" fmla="*/ 142954 h 342982"/>
                <a:gd name="connsiteX14" fmla="*/ 85953 w 390620"/>
                <a:gd name="connsiteY14" fmla="*/ 10884 h 342982"/>
                <a:gd name="connsiteX15" fmla="*/ 2819 w 390620"/>
                <a:gd name="connsiteY15" fmla="*/ 62944 h 342982"/>
                <a:gd name="connsiteX16" fmla="*/ 2760 w 390620"/>
                <a:gd name="connsiteY16" fmla="*/ 76415 h 342982"/>
                <a:gd name="connsiteX17" fmla="*/ 16230 w 390620"/>
                <a:gd name="connsiteY17" fmla="*/ 76474 h 342982"/>
                <a:gd name="connsiteX18" fmla="*/ 16421 w 390620"/>
                <a:gd name="connsiteY18" fmla="*/ 76279 h 342982"/>
                <a:gd name="connsiteX19" fmla="*/ 371570 w 390620"/>
                <a:gd name="connsiteY19" fmla="*/ 171529 h 342982"/>
                <a:gd name="connsiteX20" fmla="*/ 371570 w 390620"/>
                <a:gd name="connsiteY20" fmla="*/ 247729 h 342982"/>
                <a:gd name="connsiteX21" fmla="*/ 362045 w 390620"/>
                <a:gd name="connsiteY21" fmla="*/ 257254 h 342982"/>
                <a:gd name="connsiteX22" fmla="*/ 352520 w 390620"/>
                <a:gd name="connsiteY22" fmla="*/ 257254 h 342982"/>
                <a:gd name="connsiteX23" fmla="*/ 352520 w 390620"/>
                <a:gd name="connsiteY23" fmla="*/ 162004 h 342982"/>
                <a:gd name="connsiteX24" fmla="*/ 362045 w 390620"/>
                <a:gd name="connsiteY24" fmla="*/ 162004 h 342982"/>
                <a:gd name="connsiteX25" fmla="*/ 371570 w 390620"/>
                <a:gd name="connsiteY25" fmla="*/ 171529 h 3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620" h="342982">
                  <a:moveTo>
                    <a:pt x="16421" y="76279"/>
                  </a:moveTo>
                  <a:cubicBezTo>
                    <a:pt x="90010" y="1154"/>
                    <a:pt x="210567" y="-92"/>
                    <a:pt x="285693" y="73497"/>
                  </a:cubicBezTo>
                  <a:cubicBezTo>
                    <a:pt x="307578" y="94935"/>
                    <a:pt x="323967" y="121336"/>
                    <a:pt x="333470" y="150460"/>
                  </a:cubicBezTo>
                  <a:lnTo>
                    <a:pt x="333470" y="266265"/>
                  </a:lnTo>
                  <a:lnTo>
                    <a:pt x="241601" y="296888"/>
                  </a:lnTo>
                  <a:cubicBezTo>
                    <a:pt x="231879" y="284517"/>
                    <a:pt x="213968" y="282370"/>
                    <a:pt x="201598" y="292093"/>
                  </a:cubicBezTo>
                  <a:cubicBezTo>
                    <a:pt x="189227" y="301815"/>
                    <a:pt x="187080" y="319726"/>
                    <a:pt x="196803" y="332096"/>
                  </a:cubicBezTo>
                  <a:cubicBezTo>
                    <a:pt x="206526" y="344467"/>
                    <a:pt x="224436" y="346614"/>
                    <a:pt x="236807" y="336891"/>
                  </a:cubicBezTo>
                  <a:cubicBezTo>
                    <a:pt x="243556" y="331587"/>
                    <a:pt x="247554" y="323522"/>
                    <a:pt x="247688" y="314938"/>
                  </a:cubicBezTo>
                  <a:lnTo>
                    <a:pt x="364245" y="276085"/>
                  </a:lnTo>
                  <a:cubicBezTo>
                    <a:pt x="379078" y="274940"/>
                    <a:pt x="390551" y="262606"/>
                    <a:pt x="390620" y="247729"/>
                  </a:cubicBezTo>
                  <a:lnTo>
                    <a:pt x="390620" y="171529"/>
                  </a:lnTo>
                  <a:cubicBezTo>
                    <a:pt x="390620" y="155747"/>
                    <a:pt x="377827" y="142954"/>
                    <a:pt x="362045" y="142954"/>
                  </a:cubicBezTo>
                  <a:lnTo>
                    <a:pt x="350929" y="142954"/>
                  </a:lnTo>
                  <a:cubicBezTo>
                    <a:pt x="314229" y="33313"/>
                    <a:pt x="195596" y="-25817"/>
                    <a:pt x="85953" y="10884"/>
                  </a:cubicBezTo>
                  <a:cubicBezTo>
                    <a:pt x="54510" y="21409"/>
                    <a:pt x="26016" y="39252"/>
                    <a:pt x="2819" y="62944"/>
                  </a:cubicBezTo>
                  <a:cubicBezTo>
                    <a:pt x="-916" y="66648"/>
                    <a:pt x="-943" y="72679"/>
                    <a:pt x="2760" y="76415"/>
                  </a:cubicBezTo>
                  <a:cubicBezTo>
                    <a:pt x="6463" y="80150"/>
                    <a:pt x="12495" y="80177"/>
                    <a:pt x="16230" y="76474"/>
                  </a:cubicBezTo>
                  <a:cubicBezTo>
                    <a:pt x="16295" y="76410"/>
                    <a:pt x="16358" y="76345"/>
                    <a:pt x="16421" y="76279"/>
                  </a:cubicBezTo>
                  <a:close/>
                  <a:moveTo>
                    <a:pt x="371570" y="171529"/>
                  </a:moveTo>
                  <a:lnTo>
                    <a:pt x="371570" y="247729"/>
                  </a:lnTo>
                  <a:cubicBezTo>
                    <a:pt x="371570" y="252990"/>
                    <a:pt x="367306" y="257254"/>
                    <a:pt x="362045" y="257254"/>
                  </a:cubicBezTo>
                  <a:lnTo>
                    <a:pt x="352520" y="257254"/>
                  </a:lnTo>
                  <a:lnTo>
                    <a:pt x="352520" y="162004"/>
                  </a:lnTo>
                  <a:lnTo>
                    <a:pt x="362045" y="162004"/>
                  </a:lnTo>
                  <a:cubicBezTo>
                    <a:pt x="367306" y="162004"/>
                    <a:pt x="371570" y="166269"/>
                    <a:pt x="371570" y="171529"/>
                  </a:cubicBezTo>
                  <a:close/>
                </a:path>
              </a:pathLst>
            </a:custGeom>
            <a:solidFill>
              <a:schemeClr val="bg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20" name="Tekstiruutu 119">
            <a:extLst>
              <a:ext uri="{FF2B5EF4-FFF2-40B4-BE49-F238E27FC236}">
                <a16:creationId xmlns:a16="http://schemas.microsoft.com/office/drawing/2014/main" id="{DD62CE2E-D16D-5D73-31AC-0F5014963BBD}"/>
              </a:ext>
            </a:extLst>
          </p:cNvPr>
          <p:cNvSpPr txBox="1"/>
          <p:nvPr/>
        </p:nvSpPr>
        <p:spPr>
          <a:xfrm>
            <a:off x="7887144" y="5891482"/>
            <a:ext cx="89302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Myynti</a:t>
            </a:r>
          </a:p>
        </p:txBody>
      </p:sp>
      <p:grpSp>
        <p:nvGrpSpPr>
          <p:cNvPr id="126" name="Ryhmä 125">
            <a:extLst>
              <a:ext uri="{FF2B5EF4-FFF2-40B4-BE49-F238E27FC236}">
                <a16:creationId xmlns:a16="http://schemas.microsoft.com/office/drawing/2014/main" id="{2D0A1665-BF55-0F2D-266E-766868438021}"/>
              </a:ext>
            </a:extLst>
          </p:cNvPr>
          <p:cNvGrpSpPr/>
          <p:nvPr/>
        </p:nvGrpSpPr>
        <p:grpSpPr>
          <a:xfrm>
            <a:off x="9082166" y="4856797"/>
            <a:ext cx="1256284" cy="1256284"/>
            <a:chOff x="9161781" y="5118692"/>
            <a:chExt cx="1256284" cy="1256284"/>
          </a:xfrm>
        </p:grpSpPr>
        <p:pic>
          <p:nvPicPr>
            <p:cNvPr id="123" name="Kuva 122" descr="Pilvi tasaisella täytöllä">
              <a:extLst>
                <a:ext uri="{FF2B5EF4-FFF2-40B4-BE49-F238E27FC236}">
                  <a16:creationId xmlns:a16="http://schemas.microsoft.com/office/drawing/2014/main" id="{E64EB2AB-338B-1311-EF21-6428D3D06E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61781" y="5118692"/>
              <a:ext cx="1256284" cy="1256284"/>
            </a:xfrm>
            <a:prstGeom prst="rect">
              <a:avLst/>
            </a:prstGeom>
          </p:spPr>
        </p:pic>
        <p:sp>
          <p:nvSpPr>
            <p:cNvPr id="124" name="Tekstiruutu 123">
              <a:extLst>
                <a:ext uri="{FF2B5EF4-FFF2-40B4-BE49-F238E27FC236}">
                  <a16:creationId xmlns:a16="http://schemas.microsoft.com/office/drawing/2014/main" id="{91190668-826D-2678-07FE-06F846E1190F}"/>
                </a:ext>
              </a:extLst>
            </p:cNvPr>
            <p:cNvSpPr txBox="1"/>
            <p:nvPr/>
          </p:nvSpPr>
          <p:spPr>
            <a:xfrm>
              <a:off x="9281294" y="5690795"/>
              <a:ext cx="980543" cy="380873"/>
            </a:xfrm>
            <a:prstGeom prst="rect">
              <a:avLst/>
            </a:prstGeom>
            <a:noFill/>
          </p:spPr>
          <p:txBody>
            <a:bodyPr wrap="squar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2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Peppol</a:t>
              </a:r>
              <a:r>
                <a:rPr kumimoji="0" lang="fi-FI"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rPr>
                <a:t> </a:t>
              </a:r>
              <a:r>
                <a:rPr kumimoji="0" lang="fi-FI" sz="12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network</a:t>
              </a:r>
              <a:endParaRPr kumimoji="0" lang="fi-FI"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endParaRPr>
            </a:p>
          </p:txBody>
        </p:sp>
        <p:pic>
          <p:nvPicPr>
            <p:cNvPr id="125" name="Picture 2" descr="The Future Is Open - OpenPeppol">
              <a:extLst>
                <a:ext uri="{FF2B5EF4-FFF2-40B4-BE49-F238E27FC236}">
                  <a16:creationId xmlns:a16="http://schemas.microsoft.com/office/drawing/2014/main" id="{1B830E61-656E-8D65-F8C1-CD684C241402}"/>
                </a:ext>
              </a:extLst>
            </p:cNvPr>
            <p:cNvPicPr>
              <a:picLocks noChangeAspect="1" noChangeArrowheads="1"/>
            </p:cNvPicPr>
            <p:nvPr/>
          </p:nvPicPr>
          <p:blipFill rotWithShape="1">
            <a:blip r:embed="rId20">
              <a:biLevel thresh="50000"/>
              <a:extLst>
                <a:ext uri="{28A0092B-C50C-407E-A947-70E740481C1C}">
                  <a14:useLocalDpi xmlns:a14="http://schemas.microsoft.com/office/drawing/2010/main" val="0"/>
                </a:ext>
              </a:extLst>
            </a:blip>
            <a:srcRect r="75412" b="21536"/>
            <a:stretch/>
          </p:blipFill>
          <p:spPr bwMode="auto">
            <a:xfrm>
              <a:off x="9575184" y="5474825"/>
              <a:ext cx="248361" cy="256354"/>
            </a:xfrm>
            <a:prstGeom prst="rect">
              <a:avLst/>
            </a:prstGeom>
            <a:noFill/>
          </p:spPr>
        </p:pic>
      </p:grpSp>
      <p:sp>
        <p:nvSpPr>
          <p:cNvPr id="131" name="Tekstiruutu 130">
            <a:extLst>
              <a:ext uri="{FF2B5EF4-FFF2-40B4-BE49-F238E27FC236}">
                <a16:creationId xmlns:a16="http://schemas.microsoft.com/office/drawing/2014/main" id="{3285B2FB-A6B6-29CC-1ADE-4DBCD08AF5A3}"/>
              </a:ext>
            </a:extLst>
          </p:cNvPr>
          <p:cNvSpPr txBox="1"/>
          <p:nvPr/>
        </p:nvSpPr>
        <p:spPr>
          <a:xfrm>
            <a:off x="7909751" y="4946873"/>
            <a:ext cx="893024"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Operaattori</a:t>
            </a:r>
          </a:p>
        </p:txBody>
      </p:sp>
      <p:sp>
        <p:nvSpPr>
          <p:cNvPr id="132" name="Tekstiruutu 131">
            <a:extLst>
              <a:ext uri="{FF2B5EF4-FFF2-40B4-BE49-F238E27FC236}">
                <a16:creationId xmlns:a16="http://schemas.microsoft.com/office/drawing/2014/main" id="{F1F59DF5-4702-89C0-2467-4028D506B5B8}"/>
              </a:ext>
            </a:extLst>
          </p:cNvPr>
          <p:cNvSpPr txBox="1"/>
          <p:nvPr/>
        </p:nvSpPr>
        <p:spPr>
          <a:xfrm>
            <a:off x="10733700" y="4936740"/>
            <a:ext cx="893024"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Operaattori</a:t>
            </a:r>
          </a:p>
        </p:txBody>
      </p:sp>
      <p:sp>
        <p:nvSpPr>
          <p:cNvPr id="133" name="Tekstiruutu 132">
            <a:extLst>
              <a:ext uri="{FF2B5EF4-FFF2-40B4-BE49-F238E27FC236}">
                <a16:creationId xmlns:a16="http://schemas.microsoft.com/office/drawing/2014/main" id="{E0955395-CC6F-7868-C097-0B53E44D866B}"/>
              </a:ext>
            </a:extLst>
          </p:cNvPr>
          <p:cNvSpPr txBox="1"/>
          <p:nvPr/>
        </p:nvSpPr>
        <p:spPr>
          <a:xfrm>
            <a:off x="8639030" y="5869145"/>
            <a:ext cx="1091966" cy="486672"/>
          </a:xfrm>
          <a:prstGeom prst="rect">
            <a:avLst/>
          </a:prstGeom>
          <a:noFill/>
        </p:spPr>
        <p:txBody>
          <a:bodyPr wrap="non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Tarjous </a:t>
            </a: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Tilausvahvistus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Lähetysilmoitus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Lasku </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134" name="Tekstiruutu 133">
            <a:extLst>
              <a:ext uri="{FF2B5EF4-FFF2-40B4-BE49-F238E27FC236}">
                <a16:creationId xmlns:a16="http://schemas.microsoft.com/office/drawing/2014/main" id="{B42BD0F5-F91F-4851-ABBD-C6C43A561CF7}"/>
              </a:ext>
            </a:extLst>
          </p:cNvPr>
          <p:cNvSpPr txBox="1"/>
          <p:nvPr/>
        </p:nvSpPr>
        <p:spPr>
          <a:xfrm>
            <a:off x="9557957" y="5795877"/>
            <a:ext cx="1152880" cy="585545"/>
          </a:xfrm>
          <a:prstGeom prst="rect">
            <a:avLst/>
          </a:prstGeom>
          <a:noFill/>
        </p:spPr>
        <p:txBody>
          <a:bodyPr wrap="none" rtlCol="0">
            <a:spAutoFit/>
          </a:bodyPr>
          <a:lstStyle/>
          <a:p>
            <a:pPr marL="171450" marR="0" lvl="0" indent="-171450" algn="l" defTabSz="914400" rtl="0" eaLnBrk="1" fontAlgn="auto" latinLnBrk="0" hangingPunct="1">
              <a:lnSpc>
                <a:spcPct val="80000"/>
              </a:lnSpc>
              <a:spcBef>
                <a:spcPts val="0"/>
              </a:spcBef>
              <a:spcAft>
                <a:spcPts val="0"/>
              </a:spcAft>
              <a:buClrTx/>
              <a:buSzTx/>
              <a:buFont typeface="Wingdings" panose="05000000000000000000" pitchFamily="2" charset="2"/>
              <a:buChar char="ß"/>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Tarjouspyyntö</a:t>
            </a:r>
          </a:p>
          <a:p>
            <a:pPr marL="171450" marR="0" lvl="0" indent="-171450" algn="l" defTabSz="914400" rtl="0" eaLnBrk="1" fontAlgn="auto" latinLnBrk="0" hangingPunct="1">
              <a:lnSpc>
                <a:spcPct val="80000"/>
              </a:lnSpc>
              <a:spcBef>
                <a:spcPts val="0"/>
              </a:spcBef>
              <a:spcAft>
                <a:spcPts val="0"/>
              </a:spcAft>
              <a:buClrTx/>
              <a:buSzTx/>
              <a:buFont typeface="Wingdings" panose="05000000000000000000" pitchFamily="2" charset="2"/>
              <a:buChar char="ß"/>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Tilaus</a:t>
            </a:r>
          </a:p>
          <a:p>
            <a:pPr marL="171450" marR="0" lvl="0" indent="-171450" algn="l" defTabSz="914400" rtl="0" eaLnBrk="1" fontAlgn="auto" latinLnBrk="0" hangingPunct="1">
              <a:lnSpc>
                <a:spcPct val="80000"/>
              </a:lnSpc>
              <a:spcBef>
                <a:spcPts val="0"/>
              </a:spcBef>
              <a:spcAft>
                <a:spcPts val="0"/>
              </a:spcAft>
              <a:buClrTx/>
              <a:buSzTx/>
              <a:buFont typeface="Wingdings" panose="05000000000000000000" pitchFamily="2" charset="2"/>
              <a:buChar char="ß"/>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Kotiinkutsu</a:t>
            </a:r>
          </a:p>
          <a:p>
            <a:pPr marL="171450" marR="0" lvl="0" indent="-171450" algn="l" defTabSz="914400" rtl="0" eaLnBrk="1" fontAlgn="auto" latinLnBrk="0" hangingPunct="1">
              <a:lnSpc>
                <a:spcPct val="80000"/>
              </a:lnSpc>
              <a:spcBef>
                <a:spcPts val="0"/>
              </a:spcBef>
              <a:spcAft>
                <a:spcPts val="0"/>
              </a:spcAft>
              <a:buClrTx/>
              <a:buSzTx/>
              <a:buFont typeface="Wingdings" panose="05000000000000000000" pitchFamily="2" charset="2"/>
              <a:buChar char="ß"/>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Ilmoitus</a:t>
            </a:r>
          </a:p>
          <a:p>
            <a:pPr marL="171450" marR="0" lvl="0" indent="-171450" algn="l" defTabSz="914400" rtl="0" eaLnBrk="1" fontAlgn="auto" latinLnBrk="0" hangingPunct="1">
              <a:lnSpc>
                <a:spcPct val="80000"/>
              </a:lnSpc>
              <a:spcBef>
                <a:spcPts val="0"/>
              </a:spcBef>
              <a:spcAft>
                <a:spcPts val="0"/>
              </a:spcAft>
              <a:buClrTx/>
              <a:buSzTx/>
              <a:buFont typeface="Wingdings" panose="05000000000000000000" pitchFamily="2" charset="2"/>
              <a:buChar char="ß"/>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sym typeface="Wingdings" panose="05000000000000000000" pitchFamily="2" charset="2"/>
              </a:rPr>
              <a:t>Laskun käsittely</a:t>
            </a:r>
          </a:p>
        </p:txBody>
      </p:sp>
      <p:sp>
        <p:nvSpPr>
          <p:cNvPr id="135" name="Tekstiruutu 134">
            <a:extLst>
              <a:ext uri="{FF2B5EF4-FFF2-40B4-BE49-F238E27FC236}">
                <a16:creationId xmlns:a16="http://schemas.microsoft.com/office/drawing/2014/main" id="{8C050F16-069B-A80C-AC16-77B3C96D193E}"/>
              </a:ext>
            </a:extLst>
          </p:cNvPr>
          <p:cNvSpPr txBox="1"/>
          <p:nvPr/>
        </p:nvSpPr>
        <p:spPr>
          <a:xfrm>
            <a:off x="7760812" y="4387983"/>
            <a:ext cx="4095306" cy="60939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Transaktiotietojen </a:t>
            </a: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(sähköisten tilaus-toimitussanomien laadinta rakennusalalle) </a:t>
            </a: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välittäminen toimitusketjun osapuolien välillä </a:t>
            </a: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fi-FI" sz="1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Peppol</a:t>
            </a: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UBL)</a:t>
            </a:r>
          </a:p>
        </p:txBody>
      </p:sp>
      <p:pic>
        <p:nvPicPr>
          <p:cNvPr id="78" name="Kuva 77" descr="Näyttö tasaisella täytöllä">
            <a:extLst>
              <a:ext uri="{FF2B5EF4-FFF2-40B4-BE49-F238E27FC236}">
                <a16:creationId xmlns:a16="http://schemas.microsoft.com/office/drawing/2014/main" id="{B929633C-B71E-CD11-3DC3-91A73D63C1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5876" y="3265181"/>
            <a:ext cx="948997" cy="938797"/>
          </a:xfrm>
          <a:prstGeom prst="rect">
            <a:avLst/>
          </a:prstGeom>
        </p:spPr>
      </p:pic>
      <p:grpSp>
        <p:nvGrpSpPr>
          <p:cNvPr id="136" name="Ryhmä 135">
            <a:extLst>
              <a:ext uri="{FF2B5EF4-FFF2-40B4-BE49-F238E27FC236}">
                <a16:creationId xmlns:a16="http://schemas.microsoft.com/office/drawing/2014/main" id="{7DDC70A8-D994-AA4F-1AF8-EA71DFDAD633}"/>
              </a:ext>
            </a:extLst>
          </p:cNvPr>
          <p:cNvGrpSpPr/>
          <p:nvPr/>
        </p:nvGrpSpPr>
        <p:grpSpPr>
          <a:xfrm>
            <a:off x="9587030" y="3307198"/>
            <a:ext cx="379689" cy="706229"/>
            <a:chOff x="2960458" y="1868747"/>
            <a:chExt cx="1067375" cy="2061588"/>
          </a:xfrm>
        </p:grpSpPr>
        <p:grpSp>
          <p:nvGrpSpPr>
            <p:cNvPr id="137" name="Ryhmä 136">
              <a:extLst>
                <a:ext uri="{FF2B5EF4-FFF2-40B4-BE49-F238E27FC236}">
                  <a16:creationId xmlns:a16="http://schemas.microsoft.com/office/drawing/2014/main" id="{3746555E-A1EE-A610-E19C-C61313C992D5}"/>
                </a:ext>
              </a:extLst>
            </p:cNvPr>
            <p:cNvGrpSpPr/>
            <p:nvPr/>
          </p:nvGrpSpPr>
          <p:grpSpPr>
            <a:xfrm>
              <a:off x="2960458" y="1868747"/>
              <a:ext cx="1067375" cy="2061588"/>
              <a:chOff x="5280527" y="2260636"/>
              <a:chExt cx="1067375" cy="2061586"/>
            </a:xfrm>
          </p:grpSpPr>
          <p:sp>
            <p:nvSpPr>
              <p:cNvPr id="139" name="Leveä kaari 138">
                <a:extLst>
                  <a:ext uri="{FF2B5EF4-FFF2-40B4-BE49-F238E27FC236}">
                    <a16:creationId xmlns:a16="http://schemas.microsoft.com/office/drawing/2014/main" id="{063215AC-8D56-F771-511A-2A3965785BD7}"/>
                  </a:ext>
                </a:extLst>
              </p:cNvPr>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40" name="Ryhmä 139">
                <a:extLst>
                  <a:ext uri="{FF2B5EF4-FFF2-40B4-BE49-F238E27FC236}">
                    <a16:creationId xmlns:a16="http://schemas.microsoft.com/office/drawing/2014/main" id="{1125170D-074D-2457-D387-8BEA1CDE153E}"/>
                  </a:ext>
                </a:extLst>
              </p:cNvPr>
              <p:cNvGrpSpPr/>
              <p:nvPr/>
            </p:nvGrpSpPr>
            <p:grpSpPr>
              <a:xfrm>
                <a:off x="5280527" y="2260636"/>
                <a:ext cx="1067375" cy="1749742"/>
                <a:chOff x="5280527" y="2260636"/>
                <a:chExt cx="1067375" cy="1749742"/>
              </a:xfrm>
            </p:grpSpPr>
            <p:grpSp>
              <p:nvGrpSpPr>
                <p:cNvPr id="141" name="Ryhmä 140">
                  <a:extLst>
                    <a:ext uri="{FF2B5EF4-FFF2-40B4-BE49-F238E27FC236}">
                      <a16:creationId xmlns:a16="http://schemas.microsoft.com/office/drawing/2014/main" id="{76F72A70-765C-BBF2-94DA-A29D4A570ADC}"/>
                    </a:ext>
                  </a:extLst>
                </p:cNvPr>
                <p:cNvGrpSpPr/>
                <p:nvPr/>
              </p:nvGrpSpPr>
              <p:grpSpPr>
                <a:xfrm>
                  <a:off x="5280527" y="2520616"/>
                  <a:ext cx="1067375" cy="1489762"/>
                  <a:chOff x="5280527" y="2520616"/>
                  <a:chExt cx="1067375" cy="1489762"/>
                </a:xfrm>
                <a:effectLst>
                  <a:outerShdw blurRad="50800" dist="38100" dir="2700000" algn="tl" rotWithShape="0">
                    <a:prstClr val="black">
                      <a:alpha val="40000"/>
                    </a:prstClr>
                  </a:outerShdw>
                </a:effectLst>
              </p:grpSpPr>
              <p:grpSp>
                <p:nvGrpSpPr>
                  <p:cNvPr id="143" name="Ryhmä 142">
                    <a:extLst>
                      <a:ext uri="{FF2B5EF4-FFF2-40B4-BE49-F238E27FC236}">
                        <a16:creationId xmlns:a16="http://schemas.microsoft.com/office/drawing/2014/main" id="{CB16A277-4ED8-5756-668F-4E158101BCE6}"/>
                      </a:ext>
                    </a:extLst>
                  </p:cNvPr>
                  <p:cNvGrpSpPr/>
                  <p:nvPr/>
                </p:nvGrpSpPr>
                <p:grpSpPr>
                  <a:xfrm>
                    <a:off x="5280527" y="2520616"/>
                    <a:ext cx="1067375" cy="1489762"/>
                    <a:chOff x="3829190" y="2508357"/>
                    <a:chExt cx="1067375" cy="1489762"/>
                  </a:xfrm>
                </p:grpSpPr>
                <p:sp>
                  <p:nvSpPr>
                    <p:cNvPr id="148" name="Suorakulmio: Yläkulmat pyöristetty 147">
                      <a:extLst>
                        <a:ext uri="{FF2B5EF4-FFF2-40B4-BE49-F238E27FC236}">
                          <a16:creationId xmlns:a16="http://schemas.microsoft.com/office/drawing/2014/main" id="{2CAD0E25-0BD6-98AB-9A36-4F2AD76F2B48}"/>
                        </a:ext>
                      </a:extLst>
                    </p:cNvPr>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9" name="Kuva 148" descr="Maapallo tasaisella täytöllä">
                      <a:extLst>
                        <a:ext uri="{FF2B5EF4-FFF2-40B4-BE49-F238E27FC236}">
                          <a16:creationId xmlns:a16="http://schemas.microsoft.com/office/drawing/2014/main" id="{8A27CF30-8ED9-A808-77C6-F65A12A880CD}"/>
                        </a:ext>
                      </a:extLst>
                    </p:cNvPr>
                    <p:cNvPicPr/>
                    <p:nvPr/>
                  </p:nvPicPr>
                  <p:blipFill>
                    <a:blip r:embed="rId21">
                      <a:extLst>
                        <a:ext uri="{96DAC541-7B7A-43D3-8B79-37D633B846F1}">
                          <asvg:svgBlip xmlns:asvg="http://schemas.microsoft.com/office/drawing/2016/SVG/main" r:embed="rId22"/>
                        </a:ext>
                      </a:extLst>
                    </a:blip>
                    <a:stretch>
                      <a:fillRect/>
                    </a:stretch>
                  </p:blipFill>
                  <p:spPr>
                    <a:xfrm>
                      <a:off x="4048125" y="2934920"/>
                      <a:ext cx="704015" cy="704015"/>
                    </a:xfrm>
                    <a:prstGeom prst="rect">
                      <a:avLst/>
                    </a:prstGeom>
                  </p:spPr>
                </p:pic>
                <p:sp>
                  <p:nvSpPr>
                    <p:cNvPr id="150" name="Tekstiruutu 149">
                      <a:extLst>
                        <a:ext uri="{FF2B5EF4-FFF2-40B4-BE49-F238E27FC236}">
                          <a16:creationId xmlns:a16="http://schemas.microsoft.com/office/drawing/2014/main" id="{9EA6DC9A-3541-CCEC-217C-F50E4DFF36D7}"/>
                        </a:ext>
                      </a:extLst>
                    </p:cNvPr>
                    <p:cNvSpPr txBox="1"/>
                    <p:nvPr/>
                  </p:nvSpPr>
                  <p:spPr>
                    <a:xfrm>
                      <a:off x="3829190" y="2508357"/>
                      <a:ext cx="999280" cy="604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144" name="Suorakulmio 143">
                    <a:extLst>
                      <a:ext uri="{FF2B5EF4-FFF2-40B4-BE49-F238E27FC236}">
                        <a16:creationId xmlns:a16="http://schemas.microsoft.com/office/drawing/2014/main" id="{6FE769F8-E41A-C588-41DE-67ECD195F141}"/>
                      </a:ext>
                    </a:extLst>
                  </p:cNvPr>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5" name="Ellipsi 144">
                    <a:extLst>
                      <a:ext uri="{FF2B5EF4-FFF2-40B4-BE49-F238E27FC236}">
                        <a16:creationId xmlns:a16="http://schemas.microsoft.com/office/drawing/2014/main" id="{0A1B17CD-FEB0-DCD5-3AC2-81C9228D055B}"/>
                      </a:ext>
                    </a:extLst>
                  </p:cNvPr>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6" name="Suora yhdysviiva 145">
                    <a:extLst>
                      <a:ext uri="{FF2B5EF4-FFF2-40B4-BE49-F238E27FC236}">
                        <a16:creationId xmlns:a16="http://schemas.microsoft.com/office/drawing/2014/main" id="{F1F7BF9B-6C7C-4A88-7EE0-91D32ED183E7}"/>
                      </a:ext>
                    </a:extLst>
                  </p:cNvPr>
                  <p:cNvCxnSpPr>
                    <a:stCxn id="145" idx="6"/>
                    <a:endCxn id="144"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147" name="Suora yhdysviiva 146">
                    <a:extLst>
                      <a:ext uri="{FF2B5EF4-FFF2-40B4-BE49-F238E27FC236}">
                        <a16:creationId xmlns:a16="http://schemas.microsoft.com/office/drawing/2014/main" id="{537B9809-C2EB-D0CE-E0C3-DF99E3ABD265}"/>
                      </a:ext>
                    </a:extLst>
                  </p:cNvPr>
                  <p:cNvCxnSpPr>
                    <a:stCxn id="144" idx="1"/>
                    <a:endCxn id="145"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142" name="Leveä kaari 141">
                  <a:extLst>
                    <a:ext uri="{FF2B5EF4-FFF2-40B4-BE49-F238E27FC236}">
                      <a16:creationId xmlns:a16="http://schemas.microsoft.com/office/drawing/2014/main" id="{EF270086-4003-C481-D853-D1BC1B89E12D}"/>
                    </a:ext>
                  </a:extLst>
                </p:cNvPr>
                <p:cNvSpPr/>
                <p:nvPr/>
              </p:nvSpPr>
              <p:spPr>
                <a:xfrm rot="10083042">
                  <a:off x="5403376" y="2260636"/>
                  <a:ext cx="885826" cy="914399"/>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38" name="Leveä kaari 137">
              <a:extLst>
                <a:ext uri="{FF2B5EF4-FFF2-40B4-BE49-F238E27FC236}">
                  <a16:creationId xmlns:a16="http://schemas.microsoft.com/office/drawing/2014/main" id="{41B3CF37-65E2-E1CD-04AF-590AFA5E1360}"/>
                </a:ext>
              </a:extLst>
            </p:cNvPr>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152" name="Suora nuoliyhdysviiva 151">
            <a:extLst>
              <a:ext uri="{FF2B5EF4-FFF2-40B4-BE49-F238E27FC236}">
                <a16:creationId xmlns:a16="http://schemas.microsoft.com/office/drawing/2014/main" id="{3A3A3BDF-3646-FAAB-292F-5EE536589CD7}"/>
              </a:ext>
            </a:extLst>
          </p:cNvPr>
          <p:cNvCxnSpPr>
            <a:cxnSpLocks/>
          </p:cNvCxnSpPr>
          <p:nvPr/>
        </p:nvCxnSpPr>
        <p:spPr>
          <a:xfrm flipH="1">
            <a:off x="8872999" y="3406778"/>
            <a:ext cx="427688" cy="28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uora nuoliyhdysviiva 153">
            <a:extLst>
              <a:ext uri="{FF2B5EF4-FFF2-40B4-BE49-F238E27FC236}">
                <a16:creationId xmlns:a16="http://schemas.microsoft.com/office/drawing/2014/main" id="{318D0044-4F4D-79AE-441E-8F5830F0188A}"/>
              </a:ext>
            </a:extLst>
          </p:cNvPr>
          <p:cNvCxnSpPr>
            <a:cxnSpLocks/>
          </p:cNvCxnSpPr>
          <p:nvPr/>
        </p:nvCxnSpPr>
        <p:spPr>
          <a:xfrm flipH="1" flipV="1">
            <a:off x="8656834" y="4013951"/>
            <a:ext cx="277653" cy="30586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kstiruutu 156">
            <a:extLst>
              <a:ext uri="{FF2B5EF4-FFF2-40B4-BE49-F238E27FC236}">
                <a16:creationId xmlns:a16="http://schemas.microsoft.com/office/drawing/2014/main" id="{842A95F1-B2AD-E65B-0B33-8FAD4D2188F4}"/>
              </a:ext>
            </a:extLst>
          </p:cNvPr>
          <p:cNvSpPr txBox="1"/>
          <p:nvPr/>
        </p:nvSpPr>
        <p:spPr>
          <a:xfrm>
            <a:off x="4977185" y="1178325"/>
            <a:ext cx="3701883" cy="60939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Toimitusketjun osien, sijaintien ja osapuolien yksilöinnin ja tunnistamisen vakiointi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(GS1 standardien soveltaminen)</a:t>
            </a:r>
          </a:p>
        </p:txBody>
      </p:sp>
      <p:grpSp>
        <p:nvGrpSpPr>
          <p:cNvPr id="161" name="Ryhmä 160">
            <a:extLst>
              <a:ext uri="{FF2B5EF4-FFF2-40B4-BE49-F238E27FC236}">
                <a16:creationId xmlns:a16="http://schemas.microsoft.com/office/drawing/2014/main" id="{CBBBBAE1-02AB-D196-8CB6-5BA58AAA1EAA}"/>
              </a:ext>
            </a:extLst>
          </p:cNvPr>
          <p:cNvGrpSpPr/>
          <p:nvPr/>
        </p:nvGrpSpPr>
        <p:grpSpPr>
          <a:xfrm>
            <a:off x="5834229" y="1742464"/>
            <a:ext cx="1538078" cy="516757"/>
            <a:chOff x="5706339" y="1784886"/>
            <a:chExt cx="1538078" cy="516757"/>
          </a:xfrm>
        </p:grpSpPr>
        <p:pic>
          <p:nvPicPr>
            <p:cNvPr id="158" name="Picture 2" descr="Data Matrix - Wikipedia">
              <a:extLst>
                <a:ext uri="{FF2B5EF4-FFF2-40B4-BE49-F238E27FC236}">
                  <a16:creationId xmlns:a16="http://schemas.microsoft.com/office/drawing/2014/main" id="{61EBDA16-2863-141F-9306-57A8CE4ED0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06339" y="187605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a:extLst>
                <a:ext uri="{FF2B5EF4-FFF2-40B4-BE49-F238E27FC236}">
                  <a16:creationId xmlns:a16="http://schemas.microsoft.com/office/drawing/2014/main" id="{3FA6A5C4-EAE4-345F-27BB-350190C54593}"/>
                </a:ext>
              </a:extLst>
            </p:cNvPr>
            <p:cNvPicPr>
              <a:picLocks noChangeAspect="1" noChangeArrowheads="1"/>
            </p:cNvPicPr>
            <p:nvPr/>
          </p:nvPicPr>
          <p:blipFill>
            <a:blip r:embed="rId24">
              <a:biLevel thresh="75000"/>
              <a:extLst>
                <a:ext uri="{BEBA8EAE-BF5A-486C-A8C5-ECC9F3942E4B}">
                  <a14:imgProps xmlns:a14="http://schemas.microsoft.com/office/drawing/2010/main">
                    <a14:imgLayer r:embed="rId2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778004" y="1784886"/>
              <a:ext cx="466413" cy="466413"/>
            </a:xfrm>
            <a:prstGeom prst="rect">
              <a:avLst/>
            </a:prstGeom>
            <a:noFill/>
          </p:spPr>
        </p:pic>
        <p:pic>
          <p:nvPicPr>
            <p:cNvPr id="160" name="Kuva 159" descr="QR-koodi tasaisella täytöllä">
              <a:extLst>
                <a:ext uri="{FF2B5EF4-FFF2-40B4-BE49-F238E27FC236}">
                  <a16:creationId xmlns:a16="http://schemas.microsoft.com/office/drawing/2014/main" id="{CCAF303D-EDE3-A2AA-7833-98533B93F2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72842" y="1835230"/>
              <a:ext cx="466413" cy="466413"/>
            </a:xfrm>
            <a:prstGeom prst="rect">
              <a:avLst/>
            </a:prstGeom>
          </p:spPr>
        </p:pic>
      </p:grpSp>
      <p:sp>
        <p:nvSpPr>
          <p:cNvPr id="162" name="Tekstiruutu 161">
            <a:extLst>
              <a:ext uri="{FF2B5EF4-FFF2-40B4-BE49-F238E27FC236}">
                <a16:creationId xmlns:a16="http://schemas.microsoft.com/office/drawing/2014/main" id="{72FAF0C6-40CC-771D-078F-F857B01B714E}"/>
              </a:ext>
            </a:extLst>
          </p:cNvPr>
          <p:cNvSpPr txBox="1"/>
          <p:nvPr/>
        </p:nvSpPr>
        <p:spPr>
          <a:xfrm>
            <a:off x="4717792" y="2244743"/>
            <a:ext cx="3701883" cy="26468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err="1">
                <a:ln>
                  <a:noFill/>
                </a:ln>
                <a:solidFill>
                  <a:srgbClr val="346DE3"/>
                </a:solidFill>
                <a:effectLst/>
                <a:uLnTx/>
                <a:uFillTx/>
                <a:latin typeface="Times New Roman" panose="02020603050405020304" pitchFamily="18" charset="0"/>
                <a:ea typeface="+mn-ea"/>
                <a:cs typeface="Times New Roman" panose="02020603050405020304" pitchFamily="18" charset="0"/>
              </a:rPr>
              <a:t>sGTIN</a:t>
            </a:r>
            <a:r>
              <a:rPr kumimoji="0" lang="fi-FI" sz="1400" b="1" i="0" u="none" strike="noStrike" kern="1200" cap="none" spc="0" normalizeH="0" baseline="0" noProof="0">
                <a:ln>
                  <a:noFill/>
                </a:ln>
                <a:solidFill>
                  <a:srgbClr val="346DE3"/>
                </a:solidFill>
                <a:effectLst/>
                <a:uLnTx/>
                <a:uFillTx/>
                <a:latin typeface="Times New Roman" panose="02020603050405020304" pitchFamily="18" charset="0"/>
                <a:ea typeface="+mn-ea"/>
                <a:cs typeface="Times New Roman" panose="02020603050405020304" pitchFamily="18" charset="0"/>
              </a:rPr>
              <a:t>, SSCC, GLN jne.</a:t>
            </a:r>
            <a:endParaRPr kumimoji="0" lang="fi-FI" sz="1400" b="0" i="0" u="none" strike="noStrike" kern="1200" cap="none" spc="0" normalizeH="0" baseline="0" noProof="0">
              <a:ln>
                <a:noFill/>
              </a:ln>
              <a:solidFill>
                <a:srgbClr val="346DE3"/>
              </a:solidFill>
              <a:effectLst/>
              <a:uLnTx/>
              <a:uFillTx/>
              <a:latin typeface="Times New Roman" panose="02020603050405020304" pitchFamily="18" charset="0"/>
              <a:ea typeface="+mn-ea"/>
              <a:cs typeface="Times New Roman" panose="02020603050405020304" pitchFamily="18" charset="0"/>
            </a:endParaRPr>
          </a:p>
        </p:txBody>
      </p:sp>
      <p:cxnSp>
        <p:nvCxnSpPr>
          <p:cNvPr id="163" name="Suora nuoliyhdysviiva 162">
            <a:extLst>
              <a:ext uri="{FF2B5EF4-FFF2-40B4-BE49-F238E27FC236}">
                <a16:creationId xmlns:a16="http://schemas.microsoft.com/office/drawing/2014/main" id="{9FE54FB9-BDB2-518F-8A1A-A3D6EE2351EC}"/>
              </a:ext>
            </a:extLst>
          </p:cNvPr>
          <p:cNvCxnSpPr>
            <a:cxnSpLocks/>
          </p:cNvCxnSpPr>
          <p:nvPr/>
        </p:nvCxnSpPr>
        <p:spPr>
          <a:xfrm>
            <a:off x="7638461" y="2277975"/>
            <a:ext cx="237012" cy="36070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kstiruutu 168">
            <a:extLst>
              <a:ext uri="{FF2B5EF4-FFF2-40B4-BE49-F238E27FC236}">
                <a16:creationId xmlns:a16="http://schemas.microsoft.com/office/drawing/2014/main" id="{CA267CF0-8A31-9249-31F5-15DD6BB3FBF6}"/>
              </a:ext>
            </a:extLst>
          </p:cNvPr>
          <p:cNvSpPr txBox="1"/>
          <p:nvPr/>
        </p:nvSpPr>
        <p:spPr>
          <a:xfrm>
            <a:off x="4795038" y="2773016"/>
            <a:ext cx="2379634" cy="60939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Kuljetus-ja</a:t>
            </a: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tapahtumatiedon jakamisen mahdollistaminen </a:t>
            </a:r>
            <a:r>
              <a:rPr kumimoji="0" lang="fi-FI" sz="1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yhteentoimivasti</a:t>
            </a:r>
            <a:endPar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0" name="Tekstiruutu 169">
            <a:extLst>
              <a:ext uri="{FF2B5EF4-FFF2-40B4-BE49-F238E27FC236}">
                <a16:creationId xmlns:a16="http://schemas.microsoft.com/office/drawing/2014/main" id="{FB0D95CC-452C-4B0F-FBC6-9932A4AB843D}"/>
              </a:ext>
            </a:extLst>
          </p:cNvPr>
          <p:cNvSpPr txBox="1"/>
          <p:nvPr/>
        </p:nvSpPr>
        <p:spPr>
          <a:xfrm>
            <a:off x="4839807" y="3456863"/>
            <a:ext cx="1508217" cy="954107"/>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KUKA</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MITÄ</a:t>
            </a:r>
            <a:b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MISSÄ</a:t>
            </a:r>
            <a:b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MILLOIN</a:t>
            </a:r>
            <a:b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MIKSI</a:t>
            </a:r>
            <a:endPar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71" name="Ryhmä 170">
            <a:extLst>
              <a:ext uri="{FF2B5EF4-FFF2-40B4-BE49-F238E27FC236}">
                <a16:creationId xmlns:a16="http://schemas.microsoft.com/office/drawing/2014/main" id="{C1AB58A8-FE36-9CC0-7183-6DEE0B79CA9A}"/>
              </a:ext>
            </a:extLst>
          </p:cNvPr>
          <p:cNvGrpSpPr/>
          <p:nvPr/>
        </p:nvGrpSpPr>
        <p:grpSpPr>
          <a:xfrm>
            <a:off x="6114774" y="3429491"/>
            <a:ext cx="575257" cy="970799"/>
            <a:chOff x="2170637" y="4580868"/>
            <a:chExt cx="864607" cy="1529689"/>
          </a:xfrm>
        </p:grpSpPr>
        <p:pic>
          <p:nvPicPr>
            <p:cNvPr id="172" name="Graphic 22" descr="Truck with solid fill">
              <a:extLst>
                <a:ext uri="{FF2B5EF4-FFF2-40B4-BE49-F238E27FC236}">
                  <a16:creationId xmlns:a16="http://schemas.microsoft.com/office/drawing/2014/main" id="{43412126-639C-3C4D-D737-1EA70BF02B7B}"/>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87985" y="4908353"/>
              <a:ext cx="442046" cy="442046"/>
            </a:xfrm>
            <a:prstGeom prst="rect">
              <a:avLst/>
            </a:prstGeom>
          </p:spPr>
        </p:pic>
        <p:grpSp>
          <p:nvGrpSpPr>
            <p:cNvPr id="173" name="Ryhmä 172">
              <a:extLst>
                <a:ext uri="{FF2B5EF4-FFF2-40B4-BE49-F238E27FC236}">
                  <a16:creationId xmlns:a16="http://schemas.microsoft.com/office/drawing/2014/main" id="{699A869D-53BB-5A93-D045-F226889D1B7D}"/>
                </a:ext>
              </a:extLst>
            </p:cNvPr>
            <p:cNvGrpSpPr/>
            <p:nvPr/>
          </p:nvGrpSpPr>
          <p:grpSpPr>
            <a:xfrm>
              <a:off x="2170637" y="4580868"/>
              <a:ext cx="864607" cy="1529689"/>
              <a:chOff x="458981" y="1297783"/>
              <a:chExt cx="864607" cy="1529689"/>
            </a:xfrm>
          </p:grpSpPr>
          <p:pic>
            <p:nvPicPr>
              <p:cNvPr id="174" name="Kuva 173" descr="Reitti (kaksi nastaa ja polku) tasaisella täytöllä">
                <a:extLst>
                  <a:ext uri="{FF2B5EF4-FFF2-40B4-BE49-F238E27FC236}">
                    <a16:creationId xmlns:a16="http://schemas.microsoft.com/office/drawing/2014/main" id="{D2182651-8ED1-BCC8-C12A-701919A5E57A}"/>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41358" y="1706085"/>
                <a:ext cx="699852" cy="699852"/>
              </a:xfrm>
              <a:prstGeom prst="rect">
                <a:avLst/>
              </a:prstGeom>
            </p:spPr>
          </p:pic>
          <p:sp>
            <p:nvSpPr>
              <p:cNvPr id="175" name="Vapaamuotoinen: Muoto 174">
                <a:extLst>
                  <a:ext uri="{FF2B5EF4-FFF2-40B4-BE49-F238E27FC236}">
                    <a16:creationId xmlns:a16="http://schemas.microsoft.com/office/drawing/2014/main" id="{0F33878D-D6BC-9474-26D4-259C04A62AD1}"/>
                  </a:ext>
                </a:extLst>
              </p:cNvPr>
              <p:cNvSpPr/>
              <p:nvPr/>
            </p:nvSpPr>
            <p:spPr>
              <a:xfrm>
                <a:off x="458981" y="1297783"/>
                <a:ext cx="864607" cy="1529689"/>
              </a:xfrm>
              <a:custGeom>
                <a:avLst/>
                <a:gdLst>
                  <a:gd name="connsiteX0" fmla="*/ 798099 w 864607"/>
                  <a:gd name="connsiteY0" fmla="*/ 0 h 1529689"/>
                  <a:gd name="connsiteX1" fmla="*/ 66508 w 864607"/>
                  <a:gd name="connsiteY1" fmla="*/ 0 h 1529689"/>
                  <a:gd name="connsiteX2" fmla="*/ 0 w 864607"/>
                  <a:gd name="connsiteY2" fmla="*/ 66508 h 1529689"/>
                  <a:gd name="connsiteX3" fmla="*/ 0 w 864607"/>
                  <a:gd name="connsiteY3" fmla="*/ 1463182 h 1529689"/>
                  <a:gd name="connsiteX4" fmla="*/ 66508 w 864607"/>
                  <a:gd name="connsiteY4" fmla="*/ 1529690 h 1529689"/>
                  <a:gd name="connsiteX5" fmla="*/ 798099 w 864607"/>
                  <a:gd name="connsiteY5" fmla="*/ 1529690 h 1529689"/>
                  <a:gd name="connsiteX6" fmla="*/ 864607 w 864607"/>
                  <a:gd name="connsiteY6" fmla="*/ 1463182 h 1529689"/>
                  <a:gd name="connsiteX7" fmla="*/ 864607 w 864607"/>
                  <a:gd name="connsiteY7" fmla="*/ 66508 h 1529689"/>
                  <a:gd name="connsiteX8" fmla="*/ 798099 w 864607"/>
                  <a:gd name="connsiteY8" fmla="*/ 0 h 1529689"/>
                  <a:gd name="connsiteX9" fmla="*/ 374109 w 864607"/>
                  <a:gd name="connsiteY9" fmla="*/ 66508 h 1529689"/>
                  <a:gd name="connsiteX10" fmla="*/ 490498 w 864607"/>
                  <a:gd name="connsiteY10" fmla="*/ 66508 h 1529689"/>
                  <a:gd name="connsiteX11" fmla="*/ 515439 w 864607"/>
                  <a:gd name="connsiteY11" fmla="*/ 91449 h 1529689"/>
                  <a:gd name="connsiteX12" fmla="*/ 490498 w 864607"/>
                  <a:gd name="connsiteY12" fmla="*/ 116389 h 1529689"/>
                  <a:gd name="connsiteX13" fmla="*/ 374109 w 864607"/>
                  <a:gd name="connsiteY13" fmla="*/ 116389 h 1529689"/>
                  <a:gd name="connsiteX14" fmla="*/ 349168 w 864607"/>
                  <a:gd name="connsiteY14" fmla="*/ 91449 h 1529689"/>
                  <a:gd name="connsiteX15" fmla="*/ 374109 w 864607"/>
                  <a:gd name="connsiteY15" fmla="*/ 66508 h 1529689"/>
                  <a:gd name="connsiteX16" fmla="*/ 798099 w 864607"/>
                  <a:gd name="connsiteY16" fmla="*/ 1346792 h 1529689"/>
                  <a:gd name="connsiteX17" fmla="*/ 66508 w 864607"/>
                  <a:gd name="connsiteY17" fmla="*/ 1346792 h 1529689"/>
                  <a:gd name="connsiteX18" fmla="*/ 66508 w 864607"/>
                  <a:gd name="connsiteY18" fmla="*/ 182898 h 1529689"/>
                  <a:gd name="connsiteX19" fmla="*/ 798099 w 864607"/>
                  <a:gd name="connsiteY19" fmla="*/ 182898 h 152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4607" h="1529689">
                    <a:moveTo>
                      <a:pt x="798099" y="0"/>
                    </a:moveTo>
                    <a:lnTo>
                      <a:pt x="66508" y="0"/>
                    </a:lnTo>
                    <a:cubicBezTo>
                      <a:pt x="29822" y="110"/>
                      <a:pt x="110" y="29822"/>
                      <a:pt x="0" y="66508"/>
                    </a:cubicBezTo>
                    <a:lnTo>
                      <a:pt x="0" y="1463182"/>
                    </a:lnTo>
                    <a:cubicBezTo>
                      <a:pt x="110" y="1499867"/>
                      <a:pt x="29822" y="1529580"/>
                      <a:pt x="66508" y="1529690"/>
                    </a:cubicBezTo>
                    <a:lnTo>
                      <a:pt x="798099" y="1529690"/>
                    </a:lnTo>
                    <a:cubicBezTo>
                      <a:pt x="834785" y="1529580"/>
                      <a:pt x="864498" y="1499867"/>
                      <a:pt x="864607" y="1463182"/>
                    </a:cubicBezTo>
                    <a:lnTo>
                      <a:pt x="864607" y="66508"/>
                    </a:lnTo>
                    <a:cubicBezTo>
                      <a:pt x="864498" y="29822"/>
                      <a:pt x="834785" y="110"/>
                      <a:pt x="798099" y="0"/>
                    </a:cubicBezTo>
                    <a:close/>
                    <a:moveTo>
                      <a:pt x="374109" y="66508"/>
                    </a:moveTo>
                    <a:lnTo>
                      <a:pt x="490498" y="66508"/>
                    </a:lnTo>
                    <a:cubicBezTo>
                      <a:pt x="504272" y="66508"/>
                      <a:pt x="515439" y="77674"/>
                      <a:pt x="515439" y="91449"/>
                    </a:cubicBezTo>
                    <a:cubicBezTo>
                      <a:pt x="515439" y="105223"/>
                      <a:pt x="504272" y="116389"/>
                      <a:pt x="490498" y="116389"/>
                    </a:cubicBezTo>
                    <a:lnTo>
                      <a:pt x="374109" y="116389"/>
                    </a:lnTo>
                    <a:cubicBezTo>
                      <a:pt x="360335" y="116389"/>
                      <a:pt x="349168" y="105223"/>
                      <a:pt x="349168" y="91449"/>
                    </a:cubicBezTo>
                    <a:cubicBezTo>
                      <a:pt x="349168" y="77674"/>
                      <a:pt x="360335" y="66508"/>
                      <a:pt x="374109" y="66508"/>
                    </a:cubicBezTo>
                    <a:close/>
                    <a:moveTo>
                      <a:pt x="798099" y="1346792"/>
                    </a:moveTo>
                    <a:lnTo>
                      <a:pt x="66508" y="1346792"/>
                    </a:lnTo>
                    <a:lnTo>
                      <a:pt x="66508" y="182898"/>
                    </a:lnTo>
                    <a:lnTo>
                      <a:pt x="798099" y="182898"/>
                    </a:lnTo>
                    <a:close/>
                  </a:path>
                </a:pathLst>
              </a:custGeom>
              <a:solidFill>
                <a:srgbClr val="000000"/>
              </a:solidFill>
              <a:ln w="165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cxnSp>
        <p:nvCxnSpPr>
          <p:cNvPr id="176" name="Suora nuoliyhdysviiva 175">
            <a:extLst>
              <a:ext uri="{FF2B5EF4-FFF2-40B4-BE49-F238E27FC236}">
                <a16:creationId xmlns:a16="http://schemas.microsoft.com/office/drawing/2014/main" id="{8D3C33C0-1BBB-7A94-8BA0-7EE0F5C0C29F}"/>
              </a:ext>
            </a:extLst>
          </p:cNvPr>
          <p:cNvCxnSpPr>
            <a:cxnSpLocks/>
          </p:cNvCxnSpPr>
          <p:nvPr/>
        </p:nvCxnSpPr>
        <p:spPr>
          <a:xfrm flipV="1">
            <a:off x="6814906" y="3460426"/>
            <a:ext cx="380134" cy="2741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uora nuoliyhdysviiva 178">
            <a:extLst>
              <a:ext uri="{FF2B5EF4-FFF2-40B4-BE49-F238E27FC236}">
                <a16:creationId xmlns:a16="http://schemas.microsoft.com/office/drawing/2014/main" id="{A1E93887-95DF-9E73-8B59-04242FD4BB0D}"/>
              </a:ext>
            </a:extLst>
          </p:cNvPr>
          <p:cNvCxnSpPr>
            <a:cxnSpLocks/>
          </p:cNvCxnSpPr>
          <p:nvPr/>
        </p:nvCxnSpPr>
        <p:spPr>
          <a:xfrm flipV="1">
            <a:off x="6951851" y="4166884"/>
            <a:ext cx="467407" cy="545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kstiruutu 180">
            <a:extLst>
              <a:ext uri="{FF2B5EF4-FFF2-40B4-BE49-F238E27FC236}">
                <a16:creationId xmlns:a16="http://schemas.microsoft.com/office/drawing/2014/main" id="{55FD97D1-7657-5F9E-7AF9-3B407D4AC1B2}"/>
              </a:ext>
            </a:extLst>
          </p:cNvPr>
          <p:cNvSpPr txBox="1"/>
          <p:nvPr/>
        </p:nvSpPr>
        <p:spPr>
          <a:xfrm>
            <a:off x="5840485" y="4817233"/>
            <a:ext cx="1302278" cy="609398"/>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Prosessitietojen jakamisen vakiointi</a:t>
            </a:r>
            <a:endParaRPr kumimoji="0" lang="fi-FI"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84" name="Ryhmä 183">
            <a:extLst>
              <a:ext uri="{FF2B5EF4-FFF2-40B4-BE49-F238E27FC236}">
                <a16:creationId xmlns:a16="http://schemas.microsoft.com/office/drawing/2014/main" id="{E6237B77-ACF1-CFB2-AE5F-872BF4C52F89}"/>
              </a:ext>
            </a:extLst>
          </p:cNvPr>
          <p:cNvGrpSpPr/>
          <p:nvPr/>
        </p:nvGrpSpPr>
        <p:grpSpPr>
          <a:xfrm>
            <a:off x="4832732" y="4842837"/>
            <a:ext cx="707136" cy="704767"/>
            <a:chOff x="9144000" y="1152143"/>
            <a:chExt cx="707136" cy="763471"/>
          </a:xfrm>
        </p:grpSpPr>
        <p:sp>
          <p:nvSpPr>
            <p:cNvPr id="185" name="Suorakulmio 184">
              <a:extLst>
                <a:ext uri="{FF2B5EF4-FFF2-40B4-BE49-F238E27FC236}">
                  <a16:creationId xmlns:a16="http://schemas.microsoft.com/office/drawing/2014/main" id="{BD4C6153-2BA1-049D-B52C-CBD2BEBF08A0}"/>
                </a:ext>
              </a:extLst>
            </p:cNvPr>
            <p:cNvSpPr/>
            <p:nvPr/>
          </p:nvSpPr>
          <p:spPr>
            <a:xfrm>
              <a:off x="9225280" y="1275080"/>
              <a:ext cx="543560" cy="401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86" name="Ryhmä 185">
              <a:extLst>
                <a:ext uri="{FF2B5EF4-FFF2-40B4-BE49-F238E27FC236}">
                  <a16:creationId xmlns:a16="http://schemas.microsoft.com/office/drawing/2014/main" id="{9431FCEA-914A-835D-60F1-4FA3CB29EA77}"/>
                </a:ext>
              </a:extLst>
            </p:cNvPr>
            <p:cNvGrpSpPr/>
            <p:nvPr/>
          </p:nvGrpSpPr>
          <p:grpSpPr>
            <a:xfrm>
              <a:off x="9144000" y="1152143"/>
              <a:ext cx="707136" cy="763471"/>
              <a:chOff x="9529010" y="1090854"/>
              <a:chExt cx="1506465" cy="1506465"/>
            </a:xfrm>
          </p:grpSpPr>
          <p:pic>
            <p:nvPicPr>
              <p:cNvPr id="187" name="Kuva 186" descr="Suorakulmainen särmiö tasaisella täytöllä">
                <a:extLst>
                  <a:ext uri="{FF2B5EF4-FFF2-40B4-BE49-F238E27FC236}">
                    <a16:creationId xmlns:a16="http://schemas.microsoft.com/office/drawing/2014/main" id="{F6707DDE-8335-D6E0-356D-CE34E6BC7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6931" y="1539600"/>
                <a:ext cx="461665" cy="461665"/>
              </a:xfrm>
              <a:prstGeom prst="rect">
                <a:avLst/>
              </a:prstGeom>
            </p:spPr>
          </p:pic>
          <p:pic>
            <p:nvPicPr>
              <p:cNvPr id="188" name="Kuva 187" descr="Binaarinen tasaisella täytöllä">
                <a:extLst>
                  <a:ext uri="{FF2B5EF4-FFF2-40B4-BE49-F238E27FC236}">
                    <a16:creationId xmlns:a16="http://schemas.microsoft.com/office/drawing/2014/main" id="{F06D52D8-90B9-75C7-6797-EFF2BA7D61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2554" y="1539601"/>
                <a:ext cx="461665" cy="461665"/>
              </a:xfrm>
              <a:prstGeom prst="rect">
                <a:avLst/>
              </a:prstGeom>
            </p:spPr>
          </p:pic>
          <p:pic>
            <p:nvPicPr>
              <p:cNvPr id="189" name="Kuva 188" descr="Näyttö tasaisella täytöllä">
                <a:extLst>
                  <a:ext uri="{FF2B5EF4-FFF2-40B4-BE49-F238E27FC236}">
                    <a16:creationId xmlns:a16="http://schemas.microsoft.com/office/drawing/2014/main" id="{FA467A91-EEA8-5ABD-A312-EC8000ECD7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9010" y="1090854"/>
                <a:ext cx="1506465" cy="1506465"/>
              </a:xfrm>
              <a:prstGeom prst="rect">
                <a:avLst/>
              </a:prstGeom>
            </p:spPr>
          </p:pic>
        </p:grpSp>
      </p:grpSp>
      <p:pic>
        <p:nvPicPr>
          <p:cNvPr id="190" name="Kuva 189" descr="Tuotanto tasaisella täytöllä">
            <a:extLst>
              <a:ext uri="{FF2B5EF4-FFF2-40B4-BE49-F238E27FC236}">
                <a16:creationId xmlns:a16="http://schemas.microsoft.com/office/drawing/2014/main" id="{149825F6-62FB-CEE3-607E-934EDF13EB4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557782" y="5159208"/>
            <a:ext cx="639952" cy="639952"/>
          </a:xfrm>
          <a:prstGeom prst="rect">
            <a:avLst/>
          </a:prstGeom>
        </p:spPr>
      </p:pic>
      <p:grpSp>
        <p:nvGrpSpPr>
          <p:cNvPr id="191" name="Ryhmä 190">
            <a:extLst>
              <a:ext uri="{FF2B5EF4-FFF2-40B4-BE49-F238E27FC236}">
                <a16:creationId xmlns:a16="http://schemas.microsoft.com/office/drawing/2014/main" id="{2A8E4151-DAB9-BF06-E709-6A4D8E336B5B}"/>
              </a:ext>
            </a:extLst>
          </p:cNvPr>
          <p:cNvGrpSpPr/>
          <p:nvPr/>
        </p:nvGrpSpPr>
        <p:grpSpPr>
          <a:xfrm>
            <a:off x="6787452" y="5802060"/>
            <a:ext cx="505777" cy="486672"/>
            <a:chOff x="5971377" y="5998428"/>
            <a:chExt cx="860180" cy="740469"/>
          </a:xfrm>
        </p:grpSpPr>
        <p:sp>
          <p:nvSpPr>
            <p:cNvPr id="192" name="Kuva 57" descr="Rakennus tasaisella täytöllä">
              <a:extLst>
                <a:ext uri="{FF2B5EF4-FFF2-40B4-BE49-F238E27FC236}">
                  <a16:creationId xmlns:a16="http://schemas.microsoft.com/office/drawing/2014/main" id="{54C86ACF-2AB7-9452-CD90-1A2330F2D52C}"/>
                </a:ext>
              </a:extLst>
            </p:cNvPr>
            <p:cNvSpPr/>
            <p:nvPr/>
          </p:nvSpPr>
          <p:spPr>
            <a:xfrm>
              <a:off x="6411557" y="6467266"/>
              <a:ext cx="420000" cy="271631"/>
            </a:xfrm>
            <a:custGeom>
              <a:avLst/>
              <a:gdLst>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27500 h 630000"/>
                <a:gd name="connsiteX24" fmla="*/ 232500 w 420000"/>
                <a:gd name="connsiteY24" fmla="*/ 172500 h 630000"/>
                <a:gd name="connsiteX25" fmla="*/ 232500 w 420000"/>
                <a:gd name="connsiteY25" fmla="*/ 292500 h 630000"/>
                <a:gd name="connsiteX26" fmla="*/ 187500 w 420000"/>
                <a:gd name="connsiteY26" fmla="*/ 292500 h 630000"/>
                <a:gd name="connsiteX27" fmla="*/ 187500 w 420000"/>
                <a:gd name="connsiteY27" fmla="*/ 247500 h 630000"/>
                <a:gd name="connsiteX28" fmla="*/ 232500 w 420000"/>
                <a:gd name="connsiteY28" fmla="*/ 247500 h 630000"/>
                <a:gd name="connsiteX29" fmla="*/ 232500 w 420000"/>
                <a:gd name="connsiteY29" fmla="*/ 292500 h 630000"/>
                <a:gd name="connsiteX30" fmla="*/ 232500 w 420000"/>
                <a:gd name="connsiteY30" fmla="*/ 412500 h 630000"/>
                <a:gd name="connsiteX31" fmla="*/ 187500 w 420000"/>
                <a:gd name="connsiteY31" fmla="*/ 412500 h 630000"/>
                <a:gd name="connsiteX32" fmla="*/ 187500 w 420000"/>
                <a:gd name="connsiteY32" fmla="*/ 367500 h 630000"/>
                <a:gd name="connsiteX33" fmla="*/ 232500 w 420000"/>
                <a:gd name="connsiteY33" fmla="*/ 367500 h 630000"/>
                <a:gd name="connsiteX34" fmla="*/ 232500 w 420000"/>
                <a:gd name="connsiteY34" fmla="*/ 412500 h 630000"/>
                <a:gd name="connsiteX35" fmla="*/ 232500 w 420000"/>
                <a:gd name="connsiteY35" fmla="*/ 577500 h 630000"/>
                <a:gd name="connsiteX36" fmla="*/ 187500 w 420000"/>
                <a:gd name="connsiteY36" fmla="*/ 577500 h 630000"/>
                <a:gd name="connsiteX37" fmla="*/ 187500 w 420000"/>
                <a:gd name="connsiteY37" fmla="*/ 487500 h 630000"/>
                <a:gd name="connsiteX38" fmla="*/ 232500 w 420000"/>
                <a:gd name="connsiteY38" fmla="*/ 487500 h 630000"/>
                <a:gd name="connsiteX39" fmla="*/ 232500 w 420000"/>
                <a:gd name="connsiteY39" fmla="*/ 577500 h 630000"/>
                <a:gd name="connsiteX40" fmla="*/ 127500 w 420000"/>
                <a:gd name="connsiteY40" fmla="*/ 172500 h 630000"/>
                <a:gd name="connsiteX41" fmla="*/ 82500 w 420000"/>
                <a:gd name="connsiteY41" fmla="*/ 172500 h 630000"/>
                <a:gd name="connsiteX42" fmla="*/ 82500 w 420000"/>
                <a:gd name="connsiteY42" fmla="*/ 127500 h 630000"/>
                <a:gd name="connsiteX43" fmla="*/ 127500 w 420000"/>
                <a:gd name="connsiteY43" fmla="*/ 127500 h 630000"/>
                <a:gd name="connsiteX44" fmla="*/ 127500 w 420000"/>
                <a:gd name="connsiteY44" fmla="*/ 172500 h 630000"/>
                <a:gd name="connsiteX45" fmla="*/ 127500 w 420000"/>
                <a:gd name="connsiteY45" fmla="*/ 292500 h 630000"/>
                <a:gd name="connsiteX46" fmla="*/ 82500 w 420000"/>
                <a:gd name="connsiteY46" fmla="*/ 292500 h 630000"/>
                <a:gd name="connsiteX47" fmla="*/ 82500 w 420000"/>
                <a:gd name="connsiteY47" fmla="*/ 247500 h 630000"/>
                <a:gd name="connsiteX48" fmla="*/ 127500 w 420000"/>
                <a:gd name="connsiteY48" fmla="*/ 247500 h 630000"/>
                <a:gd name="connsiteX49" fmla="*/ 127500 w 420000"/>
                <a:gd name="connsiteY49" fmla="*/ 292500 h 630000"/>
                <a:gd name="connsiteX50" fmla="*/ 127500 w 420000"/>
                <a:gd name="connsiteY50" fmla="*/ 412500 h 630000"/>
                <a:gd name="connsiteX51" fmla="*/ 82500 w 420000"/>
                <a:gd name="connsiteY51" fmla="*/ 412500 h 630000"/>
                <a:gd name="connsiteX52" fmla="*/ 82500 w 420000"/>
                <a:gd name="connsiteY52" fmla="*/ 367500 h 630000"/>
                <a:gd name="connsiteX53" fmla="*/ 127500 w 420000"/>
                <a:gd name="connsiteY53" fmla="*/ 367500 h 630000"/>
                <a:gd name="connsiteX54" fmla="*/ 127500 w 420000"/>
                <a:gd name="connsiteY54" fmla="*/ 412500 h 630000"/>
                <a:gd name="connsiteX55" fmla="*/ 127500 w 420000"/>
                <a:gd name="connsiteY55" fmla="*/ 532500 h 630000"/>
                <a:gd name="connsiteX56" fmla="*/ 82500 w 420000"/>
                <a:gd name="connsiteY56" fmla="*/ 532500 h 630000"/>
                <a:gd name="connsiteX57" fmla="*/ 82500 w 420000"/>
                <a:gd name="connsiteY57" fmla="*/ 487500 h 630000"/>
                <a:gd name="connsiteX58" fmla="*/ 127500 w 420000"/>
                <a:gd name="connsiteY58" fmla="*/ 487500 h 630000"/>
                <a:gd name="connsiteX59" fmla="*/ 127500 w 420000"/>
                <a:gd name="connsiteY59" fmla="*/ 532500 h 630000"/>
                <a:gd name="connsiteX60" fmla="*/ 390000 w 420000"/>
                <a:gd name="connsiteY60" fmla="*/ 577500 h 630000"/>
                <a:gd name="connsiteX61" fmla="*/ 390000 w 420000"/>
                <a:gd name="connsiteY61" fmla="*/ 75000 h 630000"/>
                <a:gd name="connsiteX62" fmla="*/ 367500 w 420000"/>
                <a:gd name="connsiteY62" fmla="*/ 75000 h 630000"/>
                <a:gd name="connsiteX63" fmla="*/ 367500 w 420000"/>
                <a:gd name="connsiteY63" fmla="*/ 30000 h 630000"/>
                <a:gd name="connsiteX64" fmla="*/ 345000 w 420000"/>
                <a:gd name="connsiteY64" fmla="*/ 30000 h 630000"/>
                <a:gd name="connsiteX65" fmla="*/ 345000 w 420000"/>
                <a:gd name="connsiteY65" fmla="*/ 0 h 630000"/>
                <a:gd name="connsiteX66" fmla="*/ 75000 w 420000"/>
                <a:gd name="connsiteY66" fmla="*/ 0 h 630000"/>
                <a:gd name="connsiteX67" fmla="*/ 75000 w 420000"/>
                <a:gd name="connsiteY67" fmla="*/ 30000 h 630000"/>
                <a:gd name="connsiteX68" fmla="*/ 52500 w 420000"/>
                <a:gd name="connsiteY68" fmla="*/ 30000 h 630000"/>
                <a:gd name="connsiteX69" fmla="*/ 52500 w 420000"/>
                <a:gd name="connsiteY69" fmla="*/ 75000 h 630000"/>
                <a:gd name="connsiteX70" fmla="*/ 30000 w 420000"/>
                <a:gd name="connsiteY70" fmla="*/ 75000 h 630000"/>
                <a:gd name="connsiteX71" fmla="*/ 30000 w 420000"/>
                <a:gd name="connsiteY71" fmla="*/ 577500 h 630000"/>
                <a:gd name="connsiteX72" fmla="*/ 0 w 420000"/>
                <a:gd name="connsiteY72" fmla="*/ 577500 h 630000"/>
                <a:gd name="connsiteX73" fmla="*/ 0 w 420000"/>
                <a:gd name="connsiteY73" fmla="*/ 630000 h 630000"/>
                <a:gd name="connsiteX74" fmla="*/ 420000 w 420000"/>
                <a:gd name="connsiteY74" fmla="*/ 630000 h 630000"/>
                <a:gd name="connsiteX75" fmla="*/ 420000 w 420000"/>
                <a:gd name="connsiteY75" fmla="*/ 577500 h 630000"/>
                <a:gd name="connsiteX76" fmla="*/ 390000 w 420000"/>
                <a:gd name="connsiteY76"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72500 h 630000"/>
                <a:gd name="connsiteX24" fmla="*/ 232500 w 420000"/>
                <a:gd name="connsiteY24" fmla="*/ 292500 h 630000"/>
                <a:gd name="connsiteX25" fmla="*/ 187500 w 420000"/>
                <a:gd name="connsiteY25" fmla="*/ 292500 h 630000"/>
                <a:gd name="connsiteX26" fmla="*/ 187500 w 420000"/>
                <a:gd name="connsiteY26" fmla="*/ 247500 h 630000"/>
                <a:gd name="connsiteX27" fmla="*/ 232500 w 420000"/>
                <a:gd name="connsiteY27" fmla="*/ 247500 h 630000"/>
                <a:gd name="connsiteX28" fmla="*/ 232500 w 420000"/>
                <a:gd name="connsiteY28" fmla="*/ 292500 h 630000"/>
                <a:gd name="connsiteX29" fmla="*/ 232500 w 420000"/>
                <a:gd name="connsiteY29" fmla="*/ 412500 h 630000"/>
                <a:gd name="connsiteX30" fmla="*/ 187500 w 420000"/>
                <a:gd name="connsiteY30" fmla="*/ 412500 h 630000"/>
                <a:gd name="connsiteX31" fmla="*/ 187500 w 420000"/>
                <a:gd name="connsiteY31" fmla="*/ 367500 h 630000"/>
                <a:gd name="connsiteX32" fmla="*/ 232500 w 420000"/>
                <a:gd name="connsiteY32" fmla="*/ 367500 h 630000"/>
                <a:gd name="connsiteX33" fmla="*/ 232500 w 420000"/>
                <a:gd name="connsiteY33" fmla="*/ 412500 h 630000"/>
                <a:gd name="connsiteX34" fmla="*/ 232500 w 420000"/>
                <a:gd name="connsiteY34" fmla="*/ 577500 h 630000"/>
                <a:gd name="connsiteX35" fmla="*/ 187500 w 420000"/>
                <a:gd name="connsiteY35" fmla="*/ 577500 h 630000"/>
                <a:gd name="connsiteX36" fmla="*/ 187500 w 420000"/>
                <a:gd name="connsiteY36" fmla="*/ 487500 h 630000"/>
                <a:gd name="connsiteX37" fmla="*/ 232500 w 420000"/>
                <a:gd name="connsiteY37" fmla="*/ 487500 h 630000"/>
                <a:gd name="connsiteX38" fmla="*/ 232500 w 420000"/>
                <a:gd name="connsiteY38" fmla="*/ 577500 h 630000"/>
                <a:gd name="connsiteX39" fmla="*/ 127500 w 420000"/>
                <a:gd name="connsiteY39" fmla="*/ 172500 h 630000"/>
                <a:gd name="connsiteX40" fmla="*/ 82500 w 420000"/>
                <a:gd name="connsiteY40" fmla="*/ 172500 h 630000"/>
                <a:gd name="connsiteX41" fmla="*/ 82500 w 420000"/>
                <a:gd name="connsiteY41" fmla="*/ 127500 h 630000"/>
                <a:gd name="connsiteX42" fmla="*/ 127500 w 420000"/>
                <a:gd name="connsiteY42" fmla="*/ 127500 h 630000"/>
                <a:gd name="connsiteX43" fmla="*/ 127500 w 420000"/>
                <a:gd name="connsiteY43" fmla="*/ 172500 h 630000"/>
                <a:gd name="connsiteX44" fmla="*/ 127500 w 420000"/>
                <a:gd name="connsiteY44" fmla="*/ 292500 h 630000"/>
                <a:gd name="connsiteX45" fmla="*/ 82500 w 420000"/>
                <a:gd name="connsiteY45" fmla="*/ 292500 h 630000"/>
                <a:gd name="connsiteX46" fmla="*/ 82500 w 420000"/>
                <a:gd name="connsiteY46" fmla="*/ 247500 h 630000"/>
                <a:gd name="connsiteX47" fmla="*/ 127500 w 420000"/>
                <a:gd name="connsiteY47" fmla="*/ 247500 h 630000"/>
                <a:gd name="connsiteX48" fmla="*/ 127500 w 420000"/>
                <a:gd name="connsiteY48" fmla="*/ 292500 h 630000"/>
                <a:gd name="connsiteX49" fmla="*/ 127500 w 420000"/>
                <a:gd name="connsiteY49" fmla="*/ 412500 h 630000"/>
                <a:gd name="connsiteX50" fmla="*/ 82500 w 420000"/>
                <a:gd name="connsiteY50" fmla="*/ 412500 h 630000"/>
                <a:gd name="connsiteX51" fmla="*/ 82500 w 420000"/>
                <a:gd name="connsiteY51" fmla="*/ 367500 h 630000"/>
                <a:gd name="connsiteX52" fmla="*/ 127500 w 420000"/>
                <a:gd name="connsiteY52" fmla="*/ 367500 h 630000"/>
                <a:gd name="connsiteX53" fmla="*/ 127500 w 420000"/>
                <a:gd name="connsiteY53" fmla="*/ 412500 h 630000"/>
                <a:gd name="connsiteX54" fmla="*/ 127500 w 420000"/>
                <a:gd name="connsiteY54" fmla="*/ 532500 h 630000"/>
                <a:gd name="connsiteX55" fmla="*/ 82500 w 420000"/>
                <a:gd name="connsiteY55" fmla="*/ 532500 h 630000"/>
                <a:gd name="connsiteX56" fmla="*/ 82500 w 420000"/>
                <a:gd name="connsiteY56" fmla="*/ 487500 h 630000"/>
                <a:gd name="connsiteX57" fmla="*/ 127500 w 420000"/>
                <a:gd name="connsiteY57" fmla="*/ 487500 h 630000"/>
                <a:gd name="connsiteX58" fmla="*/ 127500 w 420000"/>
                <a:gd name="connsiteY58" fmla="*/ 532500 h 630000"/>
                <a:gd name="connsiteX59" fmla="*/ 390000 w 420000"/>
                <a:gd name="connsiteY59" fmla="*/ 577500 h 630000"/>
                <a:gd name="connsiteX60" fmla="*/ 390000 w 420000"/>
                <a:gd name="connsiteY60" fmla="*/ 75000 h 630000"/>
                <a:gd name="connsiteX61" fmla="*/ 367500 w 420000"/>
                <a:gd name="connsiteY61" fmla="*/ 75000 h 630000"/>
                <a:gd name="connsiteX62" fmla="*/ 367500 w 420000"/>
                <a:gd name="connsiteY62" fmla="*/ 30000 h 630000"/>
                <a:gd name="connsiteX63" fmla="*/ 345000 w 420000"/>
                <a:gd name="connsiteY63" fmla="*/ 30000 h 630000"/>
                <a:gd name="connsiteX64" fmla="*/ 345000 w 420000"/>
                <a:gd name="connsiteY64" fmla="*/ 0 h 630000"/>
                <a:gd name="connsiteX65" fmla="*/ 75000 w 420000"/>
                <a:gd name="connsiteY65" fmla="*/ 0 h 630000"/>
                <a:gd name="connsiteX66" fmla="*/ 75000 w 420000"/>
                <a:gd name="connsiteY66" fmla="*/ 30000 h 630000"/>
                <a:gd name="connsiteX67" fmla="*/ 52500 w 420000"/>
                <a:gd name="connsiteY67" fmla="*/ 30000 h 630000"/>
                <a:gd name="connsiteX68" fmla="*/ 52500 w 420000"/>
                <a:gd name="connsiteY68" fmla="*/ 75000 h 630000"/>
                <a:gd name="connsiteX69" fmla="*/ 30000 w 420000"/>
                <a:gd name="connsiteY69" fmla="*/ 75000 h 630000"/>
                <a:gd name="connsiteX70" fmla="*/ 30000 w 420000"/>
                <a:gd name="connsiteY70" fmla="*/ 577500 h 630000"/>
                <a:gd name="connsiteX71" fmla="*/ 0 w 420000"/>
                <a:gd name="connsiteY71" fmla="*/ 577500 h 630000"/>
                <a:gd name="connsiteX72" fmla="*/ 0 w 420000"/>
                <a:gd name="connsiteY72" fmla="*/ 630000 h 630000"/>
                <a:gd name="connsiteX73" fmla="*/ 420000 w 420000"/>
                <a:gd name="connsiteY73" fmla="*/ 630000 h 630000"/>
                <a:gd name="connsiteX74" fmla="*/ 420000 w 420000"/>
                <a:gd name="connsiteY74" fmla="*/ 577500 h 630000"/>
                <a:gd name="connsiteX75" fmla="*/ 390000 w 420000"/>
                <a:gd name="connsiteY75"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187500 w 420000"/>
                <a:gd name="connsiteY20" fmla="*/ 127500 h 630000"/>
                <a:gd name="connsiteX21" fmla="*/ 187500 w 420000"/>
                <a:gd name="connsiteY21" fmla="*/ 172500 h 630000"/>
                <a:gd name="connsiteX22" fmla="*/ 187500 w 420000"/>
                <a:gd name="connsiteY22" fmla="*/ 127500 h 630000"/>
                <a:gd name="connsiteX23" fmla="*/ 232500 w 420000"/>
                <a:gd name="connsiteY23" fmla="*/ 292500 h 630000"/>
                <a:gd name="connsiteX24" fmla="*/ 187500 w 420000"/>
                <a:gd name="connsiteY24" fmla="*/ 292500 h 630000"/>
                <a:gd name="connsiteX25" fmla="*/ 187500 w 420000"/>
                <a:gd name="connsiteY25" fmla="*/ 247500 h 630000"/>
                <a:gd name="connsiteX26" fmla="*/ 232500 w 420000"/>
                <a:gd name="connsiteY26" fmla="*/ 247500 h 630000"/>
                <a:gd name="connsiteX27" fmla="*/ 232500 w 420000"/>
                <a:gd name="connsiteY27" fmla="*/ 292500 h 630000"/>
                <a:gd name="connsiteX28" fmla="*/ 232500 w 420000"/>
                <a:gd name="connsiteY28" fmla="*/ 412500 h 630000"/>
                <a:gd name="connsiteX29" fmla="*/ 187500 w 420000"/>
                <a:gd name="connsiteY29" fmla="*/ 412500 h 630000"/>
                <a:gd name="connsiteX30" fmla="*/ 187500 w 420000"/>
                <a:gd name="connsiteY30" fmla="*/ 367500 h 630000"/>
                <a:gd name="connsiteX31" fmla="*/ 232500 w 420000"/>
                <a:gd name="connsiteY31" fmla="*/ 367500 h 630000"/>
                <a:gd name="connsiteX32" fmla="*/ 232500 w 420000"/>
                <a:gd name="connsiteY32" fmla="*/ 412500 h 630000"/>
                <a:gd name="connsiteX33" fmla="*/ 232500 w 420000"/>
                <a:gd name="connsiteY33" fmla="*/ 577500 h 630000"/>
                <a:gd name="connsiteX34" fmla="*/ 187500 w 420000"/>
                <a:gd name="connsiteY34" fmla="*/ 577500 h 630000"/>
                <a:gd name="connsiteX35" fmla="*/ 187500 w 420000"/>
                <a:gd name="connsiteY35" fmla="*/ 487500 h 630000"/>
                <a:gd name="connsiteX36" fmla="*/ 232500 w 420000"/>
                <a:gd name="connsiteY36" fmla="*/ 487500 h 630000"/>
                <a:gd name="connsiteX37" fmla="*/ 232500 w 420000"/>
                <a:gd name="connsiteY37" fmla="*/ 577500 h 630000"/>
                <a:gd name="connsiteX38" fmla="*/ 127500 w 420000"/>
                <a:gd name="connsiteY38" fmla="*/ 172500 h 630000"/>
                <a:gd name="connsiteX39" fmla="*/ 82500 w 420000"/>
                <a:gd name="connsiteY39" fmla="*/ 172500 h 630000"/>
                <a:gd name="connsiteX40" fmla="*/ 82500 w 420000"/>
                <a:gd name="connsiteY40" fmla="*/ 127500 h 630000"/>
                <a:gd name="connsiteX41" fmla="*/ 127500 w 420000"/>
                <a:gd name="connsiteY41" fmla="*/ 127500 h 630000"/>
                <a:gd name="connsiteX42" fmla="*/ 127500 w 420000"/>
                <a:gd name="connsiteY42" fmla="*/ 172500 h 630000"/>
                <a:gd name="connsiteX43" fmla="*/ 127500 w 420000"/>
                <a:gd name="connsiteY43" fmla="*/ 292500 h 630000"/>
                <a:gd name="connsiteX44" fmla="*/ 82500 w 420000"/>
                <a:gd name="connsiteY44" fmla="*/ 292500 h 630000"/>
                <a:gd name="connsiteX45" fmla="*/ 82500 w 420000"/>
                <a:gd name="connsiteY45" fmla="*/ 247500 h 630000"/>
                <a:gd name="connsiteX46" fmla="*/ 127500 w 420000"/>
                <a:gd name="connsiteY46" fmla="*/ 247500 h 630000"/>
                <a:gd name="connsiteX47" fmla="*/ 127500 w 420000"/>
                <a:gd name="connsiteY47" fmla="*/ 292500 h 630000"/>
                <a:gd name="connsiteX48" fmla="*/ 127500 w 420000"/>
                <a:gd name="connsiteY48" fmla="*/ 412500 h 630000"/>
                <a:gd name="connsiteX49" fmla="*/ 82500 w 420000"/>
                <a:gd name="connsiteY49" fmla="*/ 412500 h 630000"/>
                <a:gd name="connsiteX50" fmla="*/ 82500 w 420000"/>
                <a:gd name="connsiteY50" fmla="*/ 367500 h 630000"/>
                <a:gd name="connsiteX51" fmla="*/ 127500 w 420000"/>
                <a:gd name="connsiteY51" fmla="*/ 367500 h 630000"/>
                <a:gd name="connsiteX52" fmla="*/ 127500 w 420000"/>
                <a:gd name="connsiteY52" fmla="*/ 412500 h 630000"/>
                <a:gd name="connsiteX53" fmla="*/ 127500 w 420000"/>
                <a:gd name="connsiteY53" fmla="*/ 532500 h 630000"/>
                <a:gd name="connsiteX54" fmla="*/ 82500 w 420000"/>
                <a:gd name="connsiteY54" fmla="*/ 532500 h 630000"/>
                <a:gd name="connsiteX55" fmla="*/ 82500 w 420000"/>
                <a:gd name="connsiteY55" fmla="*/ 487500 h 630000"/>
                <a:gd name="connsiteX56" fmla="*/ 127500 w 420000"/>
                <a:gd name="connsiteY56" fmla="*/ 487500 h 630000"/>
                <a:gd name="connsiteX57" fmla="*/ 127500 w 420000"/>
                <a:gd name="connsiteY57" fmla="*/ 532500 h 630000"/>
                <a:gd name="connsiteX58" fmla="*/ 390000 w 420000"/>
                <a:gd name="connsiteY58" fmla="*/ 577500 h 630000"/>
                <a:gd name="connsiteX59" fmla="*/ 390000 w 420000"/>
                <a:gd name="connsiteY59" fmla="*/ 75000 h 630000"/>
                <a:gd name="connsiteX60" fmla="*/ 367500 w 420000"/>
                <a:gd name="connsiteY60" fmla="*/ 75000 h 630000"/>
                <a:gd name="connsiteX61" fmla="*/ 367500 w 420000"/>
                <a:gd name="connsiteY61" fmla="*/ 30000 h 630000"/>
                <a:gd name="connsiteX62" fmla="*/ 345000 w 420000"/>
                <a:gd name="connsiteY62" fmla="*/ 30000 h 630000"/>
                <a:gd name="connsiteX63" fmla="*/ 345000 w 420000"/>
                <a:gd name="connsiteY63" fmla="*/ 0 h 630000"/>
                <a:gd name="connsiteX64" fmla="*/ 75000 w 420000"/>
                <a:gd name="connsiteY64" fmla="*/ 0 h 630000"/>
                <a:gd name="connsiteX65" fmla="*/ 75000 w 420000"/>
                <a:gd name="connsiteY65" fmla="*/ 30000 h 630000"/>
                <a:gd name="connsiteX66" fmla="*/ 52500 w 420000"/>
                <a:gd name="connsiteY66" fmla="*/ 30000 h 630000"/>
                <a:gd name="connsiteX67" fmla="*/ 52500 w 420000"/>
                <a:gd name="connsiteY67" fmla="*/ 75000 h 630000"/>
                <a:gd name="connsiteX68" fmla="*/ 30000 w 420000"/>
                <a:gd name="connsiteY68" fmla="*/ 75000 h 630000"/>
                <a:gd name="connsiteX69" fmla="*/ 30000 w 420000"/>
                <a:gd name="connsiteY69" fmla="*/ 577500 h 630000"/>
                <a:gd name="connsiteX70" fmla="*/ 0 w 420000"/>
                <a:gd name="connsiteY70" fmla="*/ 577500 h 630000"/>
                <a:gd name="connsiteX71" fmla="*/ 0 w 420000"/>
                <a:gd name="connsiteY71" fmla="*/ 630000 h 630000"/>
                <a:gd name="connsiteX72" fmla="*/ 420000 w 420000"/>
                <a:gd name="connsiteY72" fmla="*/ 630000 h 630000"/>
                <a:gd name="connsiteX73" fmla="*/ 420000 w 420000"/>
                <a:gd name="connsiteY73" fmla="*/ 577500 h 630000"/>
                <a:gd name="connsiteX74" fmla="*/ 390000 w 420000"/>
                <a:gd name="connsiteY74"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72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172500 h 630000"/>
                <a:gd name="connsiteX40" fmla="*/ 127500 w 420000"/>
                <a:gd name="connsiteY40" fmla="*/ 292500 h 630000"/>
                <a:gd name="connsiteX41" fmla="*/ 82500 w 420000"/>
                <a:gd name="connsiteY41" fmla="*/ 292500 h 630000"/>
                <a:gd name="connsiteX42" fmla="*/ 82500 w 420000"/>
                <a:gd name="connsiteY42" fmla="*/ 247500 h 630000"/>
                <a:gd name="connsiteX43" fmla="*/ 127500 w 420000"/>
                <a:gd name="connsiteY43" fmla="*/ 247500 h 630000"/>
                <a:gd name="connsiteX44" fmla="*/ 127500 w 420000"/>
                <a:gd name="connsiteY44" fmla="*/ 292500 h 630000"/>
                <a:gd name="connsiteX45" fmla="*/ 127500 w 420000"/>
                <a:gd name="connsiteY45" fmla="*/ 412500 h 630000"/>
                <a:gd name="connsiteX46" fmla="*/ 82500 w 420000"/>
                <a:gd name="connsiteY46" fmla="*/ 412500 h 630000"/>
                <a:gd name="connsiteX47" fmla="*/ 82500 w 420000"/>
                <a:gd name="connsiteY47" fmla="*/ 367500 h 630000"/>
                <a:gd name="connsiteX48" fmla="*/ 127500 w 420000"/>
                <a:gd name="connsiteY48" fmla="*/ 367500 h 630000"/>
                <a:gd name="connsiteX49" fmla="*/ 127500 w 420000"/>
                <a:gd name="connsiteY49" fmla="*/ 412500 h 630000"/>
                <a:gd name="connsiteX50" fmla="*/ 127500 w 420000"/>
                <a:gd name="connsiteY50" fmla="*/ 532500 h 630000"/>
                <a:gd name="connsiteX51" fmla="*/ 82500 w 420000"/>
                <a:gd name="connsiteY51" fmla="*/ 532500 h 630000"/>
                <a:gd name="connsiteX52" fmla="*/ 82500 w 420000"/>
                <a:gd name="connsiteY52" fmla="*/ 487500 h 630000"/>
                <a:gd name="connsiteX53" fmla="*/ 127500 w 420000"/>
                <a:gd name="connsiteY53" fmla="*/ 487500 h 630000"/>
                <a:gd name="connsiteX54" fmla="*/ 127500 w 420000"/>
                <a:gd name="connsiteY54" fmla="*/ 532500 h 630000"/>
                <a:gd name="connsiteX55" fmla="*/ 390000 w 420000"/>
                <a:gd name="connsiteY55" fmla="*/ 577500 h 630000"/>
                <a:gd name="connsiteX56" fmla="*/ 390000 w 420000"/>
                <a:gd name="connsiteY56" fmla="*/ 75000 h 630000"/>
                <a:gd name="connsiteX57" fmla="*/ 367500 w 420000"/>
                <a:gd name="connsiteY57" fmla="*/ 75000 h 630000"/>
                <a:gd name="connsiteX58" fmla="*/ 367500 w 420000"/>
                <a:gd name="connsiteY58" fmla="*/ 30000 h 630000"/>
                <a:gd name="connsiteX59" fmla="*/ 345000 w 420000"/>
                <a:gd name="connsiteY59" fmla="*/ 30000 h 630000"/>
                <a:gd name="connsiteX60" fmla="*/ 345000 w 420000"/>
                <a:gd name="connsiteY60" fmla="*/ 0 h 630000"/>
                <a:gd name="connsiteX61" fmla="*/ 75000 w 420000"/>
                <a:gd name="connsiteY61" fmla="*/ 0 h 630000"/>
                <a:gd name="connsiteX62" fmla="*/ 75000 w 420000"/>
                <a:gd name="connsiteY62" fmla="*/ 30000 h 630000"/>
                <a:gd name="connsiteX63" fmla="*/ 52500 w 420000"/>
                <a:gd name="connsiteY63" fmla="*/ 30000 h 630000"/>
                <a:gd name="connsiteX64" fmla="*/ 52500 w 420000"/>
                <a:gd name="connsiteY64" fmla="*/ 75000 h 630000"/>
                <a:gd name="connsiteX65" fmla="*/ 30000 w 420000"/>
                <a:gd name="connsiteY65" fmla="*/ 75000 h 630000"/>
                <a:gd name="connsiteX66" fmla="*/ 30000 w 420000"/>
                <a:gd name="connsiteY66" fmla="*/ 577500 h 630000"/>
                <a:gd name="connsiteX67" fmla="*/ 0 w 420000"/>
                <a:gd name="connsiteY67" fmla="*/ 577500 h 630000"/>
                <a:gd name="connsiteX68" fmla="*/ 0 w 420000"/>
                <a:gd name="connsiteY68" fmla="*/ 630000 h 630000"/>
                <a:gd name="connsiteX69" fmla="*/ 420000 w 420000"/>
                <a:gd name="connsiteY69" fmla="*/ 630000 h 630000"/>
                <a:gd name="connsiteX70" fmla="*/ 420000 w 420000"/>
                <a:gd name="connsiteY70" fmla="*/ 577500 h 630000"/>
                <a:gd name="connsiteX71" fmla="*/ 390000 w 420000"/>
                <a:gd name="connsiteY71"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292500 h 630000"/>
                <a:gd name="connsiteX40" fmla="*/ 82500 w 420000"/>
                <a:gd name="connsiteY40" fmla="*/ 292500 h 630000"/>
                <a:gd name="connsiteX41" fmla="*/ 82500 w 420000"/>
                <a:gd name="connsiteY41" fmla="*/ 247500 h 630000"/>
                <a:gd name="connsiteX42" fmla="*/ 127500 w 420000"/>
                <a:gd name="connsiteY42" fmla="*/ 247500 h 630000"/>
                <a:gd name="connsiteX43" fmla="*/ 127500 w 420000"/>
                <a:gd name="connsiteY43" fmla="*/ 292500 h 630000"/>
                <a:gd name="connsiteX44" fmla="*/ 127500 w 420000"/>
                <a:gd name="connsiteY44" fmla="*/ 412500 h 630000"/>
                <a:gd name="connsiteX45" fmla="*/ 82500 w 420000"/>
                <a:gd name="connsiteY45" fmla="*/ 412500 h 630000"/>
                <a:gd name="connsiteX46" fmla="*/ 82500 w 420000"/>
                <a:gd name="connsiteY46" fmla="*/ 367500 h 630000"/>
                <a:gd name="connsiteX47" fmla="*/ 127500 w 420000"/>
                <a:gd name="connsiteY47" fmla="*/ 367500 h 630000"/>
                <a:gd name="connsiteX48" fmla="*/ 127500 w 420000"/>
                <a:gd name="connsiteY48" fmla="*/ 412500 h 630000"/>
                <a:gd name="connsiteX49" fmla="*/ 127500 w 420000"/>
                <a:gd name="connsiteY49" fmla="*/ 532500 h 630000"/>
                <a:gd name="connsiteX50" fmla="*/ 82500 w 420000"/>
                <a:gd name="connsiteY50" fmla="*/ 532500 h 630000"/>
                <a:gd name="connsiteX51" fmla="*/ 82500 w 420000"/>
                <a:gd name="connsiteY51" fmla="*/ 487500 h 630000"/>
                <a:gd name="connsiteX52" fmla="*/ 127500 w 420000"/>
                <a:gd name="connsiteY52" fmla="*/ 487500 h 630000"/>
                <a:gd name="connsiteX53" fmla="*/ 127500 w 420000"/>
                <a:gd name="connsiteY53" fmla="*/ 532500 h 630000"/>
                <a:gd name="connsiteX54" fmla="*/ 390000 w 420000"/>
                <a:gd name="connsiteY54" fmla="*/ 577500 h 630000"/>
                <a:gd name="connsiteX55" fmla="*/ 390000 w 420000"/>
                <a:gd name="connsiteY55" fmla="*/ 75000 h 630000"/>
                <a:gd name="connsiteX56" fmla="*/ 367500 w 420000"/>
                <a:gd name="connsiteY56" fmla="*/ 75000 h 630000"/>
                <a:gd name="connsiteX57" fmla="*/ 367500 w 420000"/>
                <a:gd name="connsiteY57" fmla="*/ 30000 h 630000"/>
                <a:gd name="connsiteX58" fmla="*/ 345000 w 420000"/>
                <a:gd name="connsiteY58" fmla="*/ 30000 h 630000"/>
                <a:gd name="connsiteX59" fmla="*/ 345000 w 420000"/>
                <a:gd name="connsiteY59" fmla="*/ 0 h 630000"/>
                <a:gd name="connsiteX60" fmla="*/ 75000 w 420000"/>
                <a:gd name="connsiteY60" fmla="*/ 0 h 630000"/>
                <a:gd name="connsiteX61" fmla="*/ 75000 w 420000"/>
                <a:gd name="connsiteY61" fmla="*/ 30000 h 630000"/>
                <a:gd name="connsiteX62" fmla="*/ 52500 w 420000"/>
                <a:gd name="connsiteY62" fmla="*/ 30000 h 630000"/>
                <a:gd name="connsiteX63" fmla="*/ 52500 w 420000"/>
                <a:gd name="connsiteY63" fmla="*/ 75000 h 630000"/>
                <a:gd name="connsiteX64" fmla="*/ 30000 w 420000"/>
                <a:gd name="connsiteY64" fmla="*/ 75000 h 630000"/>
                <a:gd name="connsiteX65" fmla="*/ 30000 w 420000"/>
                <a:gd name="connsiteY65" fmla="*/ 577500 h 630000"/>
                <a:gd name="connsiteX66" fmla="*/ 0 w 420000"/>
                <a:gd name="connsiteY66" fmla="*/ 577500 h 630000"/>
                <a:gd name="connsiteX67" fmla="*/ 0 w 420000"/>
                <a:gd name="connsiteY67" fmla="*/ 630000 h 630000"/>
                <a:gd name="connsiteX68" fmla="*/ 420000 w 420000"/>
                <a:gd name="connsiteY68" fmla="*/ 630000 h 630000"/>
                <a:gd name="connsiteX69" fmla="*/ 420000 w 420000"/>
                <a:gd name="connsiteY69" fmla="*/ 577500 h 630000"/>
                <a:gd name="connsiteX70" fmla="*/ 390000 w 420000"/>
                <a:gd name="connsiteY70"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82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292500 h 630000"/>
                <a:gd name="connsiteX39" fmla="*/ 82500 w 420000"/>
                <a:gd name="connsiteY39" fmla="*/ 292500 h 630000"/>
                <a:gd name="connsiteX40" fmla="*/ 82500 w 420000"/>
                <a:gd name="connsiteY40" fmla="*/ 247500 h 630000"/>
                <a:gd name="connsiteX41" fmla="*/ 127500 w 420000"/>
                <a:gd name="connsiteY41" fmla="*/ 247500 h 630000"/>
                <a:gd name="connsiteX42" fmla="*/ 127500 w 420000"/>
                <a:gd name="connsiteY42" fmla="*/ 292500 h 630000"/>
                <a:gd name="connsiteX43" fmla="*/ 127500 w 420000"/>
                <a:gd name="connsiteY43" fmla="*/ 412500 h 630000"/>
                <a:gd name="connsiteX44" fmla="*/ 82500 w 420000"/>
                <a:gd name="connsiteY44" fmla="*/ 412500 h 630000"/>
                <a:gd name="connsiteX45" fmla="*/ 82500 w 420000"/>
                <a:gd name="connsiteY45" fmla="*/ 367500 h 630000"/>
                <a:gd name="connsiteX46" fmla="*/ 127500 w 420000"/>
                <a:gd name="connsiteY46" fmla="*/ 367500 h 630000"/>
                <a:gd name="connsiteX47" fmla="*/ 127500 w 420000"/>
                <a:gd name="connsiteY47" fmla="*/ 412500 h 630000"/>
                <a:gd name="connsiteX48" fmla="*/ 127500 w 420000"/>
                <a:gd name="connsiteY48" fmla="*/ 532500 h 630000"/>
                <a:gd name="connsiteX49" fmla="*/ 82500 w 420000"/>
                <a:gd name="connsiteY49" fmla="*/ 532500 h 630000"/>
                <a:gd name="connsiteX50" fmla="*/ 82500 w 420000"/>
                <a:gd name="connsiteY50" fmla="*/ 487500 h 630000"/>
                <a:gd name="connsiteX51" fmla="*/ 127500 w 420000"/>
                <a:gd name="connsiteY51" fmla="*/ 487500 h 630000"/>
                <a:gd name="connsiteX52" fmla="*/ 127500 w 420000"/>
                <a:gd name="connsiteY52" fmla="*/ 532500 h 630000"/>
                <a:gd name="connsiteX53" fmla="*/ 390000 w 420000"/>
                <a:gd name="connsiteY53" fmla="*/ 577500 h 630000"/>
                <a:gd name="connsiteX54" fmla="*/ 390000 w 420000"/>
                <a:gd name="connsiteY54" fmla="*/ 75000 h 630000"/>
                <a:gd name="connsiteX55" fmla="*/ 367500 w 420000"/>
                <a:gd name="connsiteY55" fmla="*/ 75000 h 630000"/>
                <a:gd name="connsiteX56" fmla="*/ 367500 w 420000"/>
                <a:gd name="connsiteY56" fmla="*/ 30000 h 630000"/>
                <a:gd name="connsiteX57" fmla="*/ 345000 w 420000"/>
                <a:gd name="connsiteY57" fmla="*/ 30000 h 630000"/>
                <a:gd name="connsiteX58" fmla="*/ 345000 w 420000"/>
                <a:gd name="connsiteY58" fmla="*/ 0 h 630000"/>
                <a:gd name="connsiteX59" fmla="*/ 75000 w 420000"/>
                <a:gd name="connsiteY59" fmla="*/ 0 h 630000"/>
                <a:gd name="connsiteX60" fmla="*/ 75000 w 420000"/>
                <a:gd name="connsiteY60" fmla="*/ 30000 h 630000"/>
                <a:gd name="connsiteX61" fmla="*/ 52500 w 420000"/>
                <a:gd name="connsiteY61" fmla="*/ 30000 h 630000"/>
                <a:gd name="connsiteX62" fmla="*/ 52500 w 420000"/>
                <a:gd name="connsiteY62" fmla="*/ 75000 h 630000"/>
                <a:gd name="connsiteX63" fmla="*/ 30000 w 420000"/>
                <a:gd name="connsiteY63" fmla="*/ 75000 h 630000"/>
                <a:gd name="connsiteX64" fmla="*/ 30000 w 420000"/>
                <a:gd name="connsiteY64" fmla="*/ 577500 h 630000"/>
                <a:gd name="connsiteX65" fmla="*/ 0 w 420000"/>
                <a:gd name="connsiteY65" fmla="*/ 577500 h 630000"/>
                <a:gd name="connsiteX66" fmla="*/ 0 w 420000"/>
                <a:gd name="connsiteY66" fmla="*/ 630000 h 630000"/>
                <a:gd name="connsiteX67" fmla="*/ 420000 w 420000"/>
                <a:gd name="connsiteY67" fmla="*/ 630000 h 630000"/>
                <a:gd name="connsiteX68" fmla="*/ 420000 w 420000"/>
                <a:gd name="connsiteY68" fmla="*/ 577500 h 630000"/>
                <a:gd name="connsiteX69" fmla="*/ 390000 w 420000"/>
                <a:gd name="connsiteY69"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292500 h 630000"/>
                <a:gd name="connsiteX36" fmla="*/ 82500 w 420000"/>
                <a:gd name="connsiteY36" fmla="*/ 292500 h 630000"/>
                <a:gd name="connsiteX37" fmla="*/ 82500 w 420000"/>
                <a:gd name="connsiteY37" fmla="*/ 247500 h 630000"/>
                <a:gd name="connsiteX38" fmla="*/ 127500 w 420000"/>
                <a:gd name="connsiteY38" fmla="*/ 247500 h 630000"/>
                <a:gd name="connsiteX39" fmla="*/ 127500 w 420000"/>
                <a:gd name="connsiteY39" fmla="*/ 292500 h 630000"/>
                <a:gd name="connsiteX40" fmla="*/ 127500 w 420000"/>
                <a:gd name="connsiteY40" fmla="*/ 412500 h 630000"/>
                <a:gd name="connsiteX41" fmla="*/ 82500 w 420000"/>
                <a:gd name="connsiteY41" fmla="*/ 412500 h 630000"/>
                <a:gd name="connsiteX42" fmla="*/ 82500 w 420000"/>
                <a:gd name="connsiteY42" fmla="*/ 367500 h 630000"/>
                <a:gd name="connsiteX43" fmla="*/ 127500 w 420000"/>
                <a:gd name="connsiteY43" fmla="*/ 367500 h 630000"/>
                <a:gd name="connsiteX44" fmla="*/ 127500 w 420000"/>
                <a:gd name="connsiteY44" fmla="*/ 412500 h 630000"/>
                <a:gd name="connsiteX45" fmla="*/ 127500 w 420000"/>
                <a:gd name="connsiteY45" fmla="*/ 532500 h 630000"/>
                <a:gd name="connsiteX46" fmla="*/ 82500 w 420000"/>
                <a:gd name="connsiteY46" fmla="*/ 532500 h 630000"/>
                <a:gd name="connsiteX47" fmla="*/ 82500 w 420000"/>
                <a:gd name="connsiteY47" fmla="*/ 487500 h 630000"/>
                <a:gd name="connsiteX48" fmla="*/ 127500 w 420000"/>
                <a:gd name="connsiteY48" fmla="*/ 487500 h 630000"/>
                <a:gd name="connsiteX49" fmla="*/ 127500 w 420000"/>
                <a:gd name="connsiteY49" fmla="*/ 532500 h 630000"/>
                <a:gd name="connsiteX50" fmla="*/ 390000 w 420000"/>
                <a:gd name="connsiteY50" fmla="*/ 577500 h 630000"/>
                <a:gd name="connsiteX51" fmla="*/ 390000 w 420000"/>
                <a:gd name="connsiteY51" fmla="*/ 75000 h 630000"/>
                <a:gd name="connsiteX52" fmla="*/ 367500 w 420000"/>
                <a:gd name="connsiteY52" fmla="*/ 75000 h 630000"/>
                <a:gd name="connsiteX53" fmla="*/ 367500 w 420000"/>
                <a:gd name="connsiteY53" fmla="*/ 30000 h 630000"/>
                <a:gd name="connsiteX54" fmla="*/ 345000 w 420000"/>
                <a:gd name="connsiteY54" fmla="*/ 30000 h 630000"/>
                <a:gd name="connsiteX55" fmla="*/ 345000 w 420000"/>
                <a:gd name="connsiteY55" fmla="*/ 0 h 630000"/>
                <a:gd name="connsiteX56" fmla="*/ 75000 w 420000"/>
                <a:gd name="connsiteY56" fmla="*/ 0 h 630000"/>
                <a:gd name="connsiteX57" fmla="*/ 75000 w 420000"/>
                <a:gd name="connsiteY57" fmla="*/ 30000 h 630000"/>
                <a:gd name="connsiteX58" fmla="*/ 52500 w 420000"/>
                <a:gd name="connsiteY58" fmla="*/ 30000 h 630000"/>
                <a:gd name="connsiteX59" fmla="*/ 52500 w 420000"/>
                <a:gd name="connsiteY59" fmla="*/ 75000 h 630000"/>
                <a:gd name="connsiteX60" fmla="*/ 30000 w 420000"/>
                <a:gd name="connsiteY60" fmla="*/ 75000 h 630000"/>
                <a:gd name="connsiteX61" fmla="*/ 30000 w 420000"/>
                <a:gd name="connsiteY61" fmla="*/ 577500 h 630000"/>
                <a:gd name="connsiteX62" fmla="*/ 0 w 420000"/>
                <a:gd name="connsiteY62" fmla="*/ 577500 h 630000"/>
                <a:gd name="connsiteX63" fmla="*/ 0 w 420000"/>
                <a:gd name="connsiteY63" fmla="*/ 630000 h 630000"/>
                <a:gd name="connsiteX64" fmla="*/ 420000 w 420000"/>
                <a:gd name="connsiteY64" fmla="*/ 630000 h 630000"/>
                <a:gd name="connsiteX65" fmla="*/ 420000 w 420000"/>
                <a:gd name="connsiteY65" fmla="*/ 577500 h 630000"/>
                <a:gd name="connsiteX66" fmla="*/ 390000 w 420000"/>
                <a:gd name="connsiteY66" fmla="*/ 577500 h 630000"/>
                <a:gd name="connsiteX0" fmla="*/ 337500 w 420000"/>
                <a:gd name="connsiteY0" fmla="*/ 127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292500 h 630000"/>
                <a:gd name="connsiteX5" fmla="*/ 292500 w 420000"/>
                <a:gd name="connsiteY5" fmla="*/ 292500 h 630000"/>
                <a:gd name="connsiteX6" fmla="*/ 292500 w 420000"/>
                <a:gd name="connsiteY6" fmla="*/ 247500 h 630000"/>
                <a:gd name="connsiteX7" fmla="*/ 337500 w 420000"/>
                <a:gd name="connsiteY7" fmla="*/ 247500 h 630000"/>
                <a:gd name="connsiteX8" fmla="*/ 337500 w 420000"/>
                <a:gd name="connsiteY8" fmla="*/ 292500 h 630000"/>
                <a:gd name="connsiteX9" fmla="*/ 337500 w 420000"/>
                <a:gd name="connsiteY9" fmla="*/ 412500 h 630000"/>
                <a:gd name="connsiteX10" fmla="*/ 292500 w 420000"/>
                <a:gd name="connsiteY10" fmla="*/ 412500 h 630000"/>
                <a:gd name="connsiteX11" fmla="*/ 292500 w 420000"/>
                <a:gd name="connsiteY11" fmla="*/ 367500 h 630000"/>
                <a:gd name="connsiteX12" fmla="*/ 337500 w 420000"/>
                <a:gd name="connsiteY12" fmla="*/ 367500 h 630000"/>
                <a:gd name="connsiteX13" fmla="*/ 337500 w 420000"/>
                <a:gd name="connsiteY13" fmla="*/ 412500 h 630000"/>
                <a:gd name="connsiteX14" fmla="*/ 337500 w 420000"/>
                <a:gd name="connsiteY14" fmla="*/ 532500 h 630000"/>
                <a:gd name="connsiteX15" fmla="*/ 292500 w 420000"/>
                <a:gd name="connsiteY15" fmla="*/ 532500 h 630000"/>
                <a:gd name="connsiteX16" fmla="*/ 292500 w 420000"/>
                <a:gd name="connsiteY16" fmla="*/ 487500 h 630000"/>
                <a:gd name="connsiteX17" fmla="*/ 337500 w 420000"/>
                <a:gd name="connsiteY17" fmla="*/ 487500 h 630000"/>
                <a:gd name="connsiteX18" fmla="*/ 337500 w 420000"/>
                <a:gd name="connsiteY18" fmla="*/ 532500 h 630000"/>
                <a:gd name="connsiteX19" fmla="*/ 232500 w 420000"/>
                <a:gd name="connsiteY19" fmla="*/ 292500 h 630000"/>
                <a:gd name="connsiteX20" fmla="*/ 187500 w 420000"/>
                <a:gd name="connsiteY20" fmla="*/ 292500 h 630000"/>
                <a:gd name="connsiteX21" fmla="*/ 187500 w 420000"/>
                <a:gd name="connsiteY21" fmla="*/ 247500 h 630000"/>
                <a:gd name="connsiteX22" fmla="*/ 232500 w 420000"/>
                <a:gd name="connsiteY22" fmla="*/ 247500 h 630000"/>
                <a:gd name="connsiteX23" fmla="*/ 232500 w 420000"/>
                <a:gd name="connsiteY23" fmla="*/ 292500 h 630000"/>
                <a:gd name="connsiteX24" fmla="*/ 232500 w 420000"/>
                <a:gd name="connsiteY24" fmla="*/ 412500 h 630000"/>
                <a:gd name="connsiteX25" fmla="*/ 187500 w 420000"/>
                <a:gd name="connsiteY25" fmla="*/ 412500 h 630000"/>
                <a:gd name="connsiteX26" fmla="*/ 187500 w 420000"/>
                <a:gd name="connsiteY26" fmla="*/ 367500 h 630000"/>
                <a:gd name="connsiteX27" fmla="*/ 232500 w 420000"/>
                <a:gd name="connsiteY27" fmla="*/ 367500 h 630000"/>
                <a:gd name="connsiteX28" fmla="*/ 232500 w 420000"/>
                <a:gd name="connsiteY28" fmla="*/ 412500 h 630000"/>
                <a:gd name="connsiteX29" fmla="*/ 232500 w 420000"/>
                <a:gd name="connsiteY29" fmla="*/ 577500 h 630000"/>
                <a:gd name="connsiteX30" fmla="*/ 187500 w 420000"/>
                <a:gd name="connsiteY30" fmla="*/ 577500 h 630000"/>
                <a:gd name="connsiteX31" fmla="*/ 187500 w 420000"/>
                <a:gd name="connsiteY31" fmla="*/ 487500 h 630000"/>
                <a:gd name="connsiteX32" fmla="*/ 232500 w 420000"/>
                <a:gd name="connsiteY32" fmla="*/ 487500 h 630000"/>
                <a:gd name="connsiteX33" fmla="*/ 232500 w 420000"/>
                <a:gd name="connsiteY33" fmla="*/ 577500 h 630000"/>
                <a:gd name="connsiteX34" fmla="*/ 127500 w 420000"/>
                <a:gd name="connsiteY34" fmla="*/ 292500 h 630000"/>
                <a:gd name="connsiteX35" fmla="*/ 82500 w 420000"/>
                <a:gd name="connsiteY35" fmla="*/ 292500 h 630000"/>
                <a:gd name="connsiteX36" fmla="*/ 82500 w 420000"/>
                <a:gd name="connsiteY36" fmla="*/ 247500 h 630000"/>
                <a:gd name="connsiteX37" fmla="*/ 127500 w 420000"/>
                <a:gd name="connsiteY37" fmla="*/ 247500 h 630000"/>
                <a:gd name="connsiteX38" fmla="*/ 127500 w 420000"/>
                <a:gd name="connsiteY38" fmla="*/ 292500 h 630000"/>
                <a:gd name="connsiteX39" fmla="*/ 127500 w 420000"/>
                <a:gd name="connsiteY39" fmla="*/ 412500 h 630000"/>
                <a:gd name="connsiteX40" fmla="*/ 82500 w 420000"/>
                <a:gd name="connsiteY40" fmla="*/ 412500 h 630000"/>
                <a:gd name="connsiteX41" fmla="*/ 82500 w 420000"/>
                <a:gd name="connsiteY41" fmla="*/ 367500 h 630000"/>
                <a:gd name="connsiteX42" fmla="*/ 127500 w 420000"/>
                <a:gd name="connsiteY42" fmla="*/ 367500 h 630000"/>
                <a:gd name="connsiteX43" fmla="*/ 127500 w 420000"/>
                <a:gd name="connsiteY43" fmla="*/ 412500 h 630000"/>
                <a:gd name="connsiteX44" fmla="*/ 127500 w 420000"/>
                <a:gd name="connsiteY44" fmla="*/ 532500 h 630000"/>
                <a:gd name="connsiteX45" fmla="*/ 82500 w 420000"/>
                <a:gd name="connsiteY45" fmla="*/ 532500 h 630000"/>
                <a:gd name="connsiteX46" fmla="*/ 82500 w 420000"/>
                <a:gd name="connsiteY46" fmla="*/ 487500 h 630000"/>
                <a:gd name="connsiteX47" fmla="*/ 127500 w 420000"/>
                <a:gd name="connsiteY47" fmla="*/ 487500 h 630000"/>
                <a:gd name="connsiteX48" fmla="*/ 127500 w 420000"/>
                <a:gd name="connsiteY48" fmla="*/ 532500 h 630000"/>
                <a:gd name="connsiteX49" fmla="*/ 390000 w 420000"/>
                <a:gd name="connsiteY49" fmla="*/ 577500 h 630000"/>
                <a:gd name="connsiteX50" fmla="*/ 390000 w 420000"/>
                <a:gd name="connsiteY50" fmla="*/ 75000 h 630000"/>
                <a:gd name="connsiteX51" fmla="*/ 367500 w 420000"/>
                <a:gd name="connsiteY51" fmla="*/ 75000 h 630000"/>
                <a:gd name="connsiteX52" fmla="*/ 367500 w 420000"/>
                <a:gd name="connsiteY52" fmla="*/ 30000 h 630000"/>
                <a:gd name="connsiteX53" fmla="*/ 345000 w 420000"/>
                <a:gd name="connsiteY53" fmla="*/ 30000 h 630000"/>
                <a:gd name="connsiteX54" fmla="*/ 345000 w 420000"/>
                <a:gd name="connsiteY54" fmla="*/ 0 h 630000"/>
                <a:gd name="connsiteX55" fmla="*/ 75000 w 420000"/>
                <a:gd name="connsiteY55" fmla="*/ 0 h 630000"/>
                <a:gd name="connsiteX56" fmla="*/ 75000 w 420000"/>
                <a:gd name="connsiteY56" fmla="*/ 30000 h 630000"/>
                <a:gd name="connsiteX57" fmla="*/ 52500 w 420000"/>
                <a:gd name="connsiteY57" fmla="*/ 30000 h 630000"/>
                <a:gd name="connsiteX58" fmla="*/ 52500 w 420000"/>
                <a:gd name="connsiteY58" fmla="*/ 75000 h 630000"/>
                <a:gd name="connsiteX59" fmla="*/ 30000 w 420000"/>
                <a:gd name="connsiteY59" fmla="*/ 75000 h 630000"/>
                <a:gd name="connsiteX60" fmla="*/ 30000 w 420000"/>
                <a:gd name="connsiteY60" fmla="*/ 577500 h 630000"/>
                <a:gd name="connsiteX61" fmla="*/ 0 w 420000"/>
                <a:gd name="connsiteY61" fmla="*/ 577500 h 630000"/>
                <a:gd name="connsiteX62" fmla="*/ 0 w 420000"/>
                <a:gd name="connsiteY62" fmla="*/ 630000 h 630000"/>
                <a:gd name="connsiteX63" fmla="*/ 420000 w 420000"/>
                <a:gd name="connsiteY63" fmla="*/ 630000 h 630000"/>
                <a:gd name="connsiteX64" fmla="*/ 420000 w 420000"/>
                <a:gd name="connsiteY64" fmla="*/ 577500 h 630000"/>
                <a:gd name="connsiteX65" fmla="*/ 390000 w 420000"/>
                <a:gd name="connsiteY65" fmla="*/ 577500 h 630000"/>
                <a:gd name="connsiteX0" fmla="*/ 292500 w 420000"/>
                <a:gd name="connsiteY0" fmla="*/ 127500 h 630000"/>
                <a:gd name="connsiteX1" fmla="*/ 292500 w 420000"/>
                <a:gd name="connsiteY1" fmla="*/ 172500 h 630000"/>
                <a:gd name="connsiteX2" fmla="*/ 292500 w 420000"/>
                <a:gd name="connsiteY2" fmla="*/ 127500 h 630000"/>
                <a:gd name="connsiteX3" fmla="*/ 337500 w 420000"/>
                <a:gd name="connsiteY3" fmla="*/ 292500 h 630000"/>
                <a:gd name="connsiteX4" fmla="*/ 292500 w 420000"/>
                <a:gd name="connsiteY4" fmla="*/ 292500 h 630000"/>
                <a:gd name="connsiteX5" fmla="*/ 292500 w 420000"/>
                <a:gd name="connsiteY5" fmla="*/ 247500 h 630000"/>
                <a:gd name="connsiteX6" fmla="*/ 337500 w 420000"/>
                <a:gd name="connsiteY6" fmla="*/ 247500 h 630000"/>
                <a:gd name="connsiteX7" fmla="*/ 337500 w 420000"/>
                <a:gd name="connsiteY7" fmla="*/ 292500 h 630000"/>
                <a:gd name="connsiteX8" fmla="*/ 337500 w 420000"/>
                <a:gd name="connsiteY8" fmla="*/ 412500 h 630000"/>
                <a:gd name="connsiteX9" fmla="*/ 292500 w 420000"/>
                <a:gd name="connsiteY9" fmla="*/ 412500 h 630000"/>
                <a:gd name="connsiteX10" fmla="*/ 292500 w 420000"/>
                <a:gd name="connsiteY10" fmla="*/ 367500 h 630000"/>
                <a:gd name="connsiteX11" fmla="*/ 337500 w 420000"/>
                <a:gd name="connsiteY11" fmla="*/ 367500 h 630000"/>
                <a:gd name="connsiteX12" fmla="*/ 337500 w 420000"/>
                <a:gd name="connsiteY12" fmla="*/ 412500 h 630000"/>
                <a:gd name="connsiteX13" fmla="*/ 337500 w 420000"/>
                <a:gd name="connsiteY13" fmla="*/ 532500 h 630000"/>
                <a:gd name="connsiteX14" fmla="*/ 292500 w 420000"/>
                <a:gd name="connsiteY14" fmla="*/ 532500 h 630000"/>
                <a:gd name="connsiteX15" fmla="*/ 292500 w 420000"/>
                <a:gd name="connsiteY15" fmla="*/ 487500 h 630000"/>
                <a:gd name="connsiteX16" fmla="*/ 337500 w 420000"/>
                <a:gd name="connsiteY16" fmla="*/ 487500 h 630000"/>
                <a:gd name="connsiteX17" fmla="*/ 337500 w 420000"/>
                <a:gd name="connsiteY17" fmla="*/ 532500 h 630000"/>
                <a:gd name="connsiteX18" fmla="*/ 232500 w 420000"/>
                <a:gd name="connsiteY18" fmla="*/ 292500 h 630000"/>
                <a:gd name="connsiteX19" fmla="*/ 187500 w 420000"/>
                <a:gd name="connsiteY19" fmla="*/ 292500 h 630000"/>
                <a:gd name="connsiteX20" fmla="*/ 187500 w 420000"/>
                <a:gd name="connsiteY20" fmla="*/ 247500 h 630000"/>
                <a:gd name="connsiteX21" fmla="*/ 232500 w 420000"/>
                <a:gd name="connsiteY21" fmla="*/ 247500 h 630000"/>
                <a:gd name="connsiteX22" fmla="*/ 232500 w 420000"/>
                <a:gd name="connsiteY22" fmla="*/ 292500 h 630000"/>
                <a:gd name="connsiteX23" fmla="*/ 232500 w 420000"/>
                <a:gd name="connsiteY23" fmla="*/ 412500 h 630000"/>
                <a:gd name="connsiteX24" fmla="*/ 187500 w 420000"/>
                <a:gd name="connsiteY24" fmla="*/ 412500 h 630000"/>
                <a:gd name="connsiteX25" fmla="*/ 187500 w 420000"/>
                <a:gd name="connsiteY25" fmla="*/ 367500 h 630000"/>
                <a:gd name="connsiteX26" fmla="*/ 232500 w 420000"/>
                <a:gd name="connsiteY26" fmla="*/ 367500 h 630000"/>
                <a:gd name="connsiteX27" fmla="*/ 232500 w 420000"/>
                <a:gd name="connsiteY27" fmla="*/ 412500 h 630000"/>
                <a:gd name="connsiteX28" fmla="*/ 232500 w 420000"/>
                <a:gd name="connsiteY28" fmla="*/ 577500 h 630000"/>
                <a:gd name="connsiteX29" fmla="*/ 187500 w 420000"/>
                <a:gd name="connsiteY29" fmla="*/ 577500 h 630000"/>
                <a:gd name="connsiteX30" fmla="*/ 187500 w 420000"/>
                <a:gd name="connsiteY30" fmla="*/ 487500 h 630000"/>
                <a:gd name="connsiteX31" fmla="*/ 232500 w 420000"/>
                <a:gd name="connsiteY31" fmla="*/ 487500 h 630000"/>
                <a:gd name="connsiteX32" fmla="*/ 232500 w 420000"/>
                <a:gd name="connsiteY32" fmla="*/ 577500 h 630000"/>
                <a:gd name="connsiteX33" fmla="*/ 127500 w 420000"/>
                <a:gd name="connsiteY33" fmla="*/ 292500 h 630000"/>
                <a:gd name="connsiteX34" fmla="*/ 82500 w 420000"/>
                <a:gd name="connsiteY34" fmla="*/ 292500 h 630000"/>
                <a:gd name="connsiteX35" fmla="*/ 82500 w 420000"/>
                <a:gd name="connsiteY35" fmla="*/ 247500 h 630000"/>
                <a:gd name="connsiteX36" fmla="*/ 127500 w 420000"/>
                <a:gd name="connsiteY36" fmla="*/ 247500 h 630000"/>
                <a:gd name="connsiteX37" fmla="*/ 127500 w 420000"/>
                <a:gd name="connsiteY37" fmla="*/ 292500 h 630000"/>
                <a:gd name="connsiteX38" fmla="*/ 127500 w 420000"/>
                <a:gd name="connsiteY38" fmla="*/ 412500 h 630000"/>
                <a:gd name="connsiteX39" fmla="*/ 82500 w 420000"/>
                <a:gd name="connsiteY39" fmla="*/ 412500 h 630000"/>
                <a:gd name="connsiteX40" fmla="*/ 82500 w 420000"/>
                <a:gd name="connsiteY40" fmla="*/ 367500 h 630000"/>
                <a:gd name="connsiteX41" fmla="*/ 127500 w 420000"/>
                <a:gd name="connsiteY41" fmla="*/ 367500 h 630000"/>
                <a:gd name="connsiteX42" fmla="*/ 127500 w 420000"/>
                <a:gd name="connsiteY42" fmla="*/ 412500 h 630000"/>
                <a:gd name="connsiteX43" fmla="*/ 127500 w 420000"/>
                <a:gd name="connsiteY43" fmla="*/ 532500 h 630000"/>
                <a:gd name="connsiteX44" fmla="*/ 82500 w 420000"/>
                <a:gd name="connsiteY44" fmla="*/ 532500 h 630000"/>
                <a:gd name="connsiteX45" fmla="*/ 82500 w 420000"/>
                <a:gd name="connsiteY45" fmla="*/ 487500 h 630000"/>
                <a:gd name="connsiteX46" fmla="*/ 127500 w 420000"/>
                <a:gd name="connsiteY46" fmla="*/ 487500 h 630000"/>
                <a:gd name="connsiteX47" fmla="*/ 127500 w 420000"/>
                <a:gd name="connsiteY47" fmla="*/ 532500 h 630000"/>
                <a:gd name="connsiteX48" fmla="*/ 390000 w 420000"/>
                <a:gd name="connsiteY48" fmla="*/ 577500 h 630000"/>
                <a:gd name="connsiteX49" fmla="*/ 390000 w 420000"/>
                <a:gd name="connsiteY49" fmla="*/ 75000 h 630000"/>
                <a:gd name="connsiteX50" fmla="*/ 367500 w 420000"/>
                <a:gd name="connsiteY50" fmla="*/ 75000 h 630000"/>
                <a:gd name="connsiteX51" fmla="*/ 367500 w 420000"/>
                <a:gd name="connsiteY51" fmla="*/ 30000 h 630000"/>
                <a:gd name="connsiteX52" fmla="*/ 345000 w 420000"/>
                <a:gd name="connsiteY52" fmla="*/ 30000 h 630000"/>
                <a:gd name="connsiteX53" fmla="*/ 345000 w 420000"/>
                <a:gd name="connsiteY53" fmla="*/ 0 h 630000"/>
                <a:gd name="connsiteX54" fmla="*/ 75000 w 420000"/>
                <a:gd name="connsiteY54" fmla="*/ 0 h 630000"/>
                <a:gd name="connsiteX55" fmla="*/ 75000 w 420000"/>
                <a:gd name="connsiteY55" fmla="*/ 30000 h 630000"/>
                <a:gd name="connsiteX56" fmla="*/ 52500 w 420000"/>
                <a:gd name="connsiteY56" fmla="*/ 30000 h 630000"/>
                <a:gd name="connsiteX57" fmla="*/ 52500 w 420000"/>
                <a:gd name="connsiteY57" fmla="*/ 75000 h 630000"/>
                <a:gd name="connsiteX58" fmla="*/ 30000 w 420000"/>
                <a:gd name="connsiteY58" fmla="*/ 75000 h 630000"/>
                <a:gd name="connsiteX59" fmla="*/ 30000 w 420000"/>
                <a:gd name="connsiteY59" fmla="*/ 577500 h 630000"/>
                <a:gd name="connsiteX60" fmla="*/ 0 w 420000"/>
                <a:gd name="connsiteY60" fmla="*/ 577500 h 630000"/>
                <a:gd name="connsiteX61" fmla="*/ 0 w 420000"/>
                <a:gd name="connsiteY61" fmla="*/ 630000 h 630000"/>
                <a:gd name="connsiteX62" fmla="*/ 420000 w 420000"/>
                <a:gd name="connsiteY62" fmla="*/ 630000 h 630000"/>
                <a:gd name="connsiteX63" fmla="*/ 420000 w 420000"/>
                <a:gd name="connsiteY63" fmla="*/ 577500 h 630000"/>
                <a:gd name="connsiteX64" fmla="*/ 390000 w 420000"/>
                <a:gd name="connsiteY64"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0 h 630000"/>
                <a:gd name="connsiteX52" fmla="*/ 75000 w 420000"/>
                <a:gd name="connsiteY52" fmla="*/ 30000 h 630000"/>
                <a:gd name="connsiteX53" fmla="*/ 52500 w 420000"/>
                <a:gd name="connsiteY53" fmla="*/ 30000 h 630000"/>
                <a:gd name="connsiteX54" fmla="*/ 52500 w 420000"/>
                <a:gd name="connsiteY54" fmla="*/ 75000 h 630000"/>
                <a:gd name="connsiteX55" fmla="*/ 30000 w 420000"/>
                <a:gd name="connsiteY55" fmla="*/ 75000 h 630000"/>
                <a:gd name="connsiteX56" fmla="*/ 30000 w 420000"/>
                <a:gd name="connsiteY56" fmla="*/ 577500 h 630000"/>
                <a:gd name="connsiteX57" fmla="*/ 0 w 420000"/>
                <a:gd name="connsiteY57" fmla="*/ 577500 h 630000"/>
                <a:gd name="connsiteX58" fmla="*/ 0 w 420000"/>
                <a:gd name="connsiteY58" fmla="*/ 630000 h 630000"/>
                <a:gd name="connsiteX59" fmla="*/ 420000 w 420000"/>
                <a:gd name="connsiteY59" fmla="*/ 630000 h 630000"/>
                <a:gd name="connsiteX60" fmla="*/ 420000 w 420000"/>
                <a:gd name="connsiteY60" fmla="*/ 577500 h 630000"/>
                <a:gd name="connsiteX61" fmla="*/ 390000 w 420000"/>
                <a:gd name="connsiteY61"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30000 h 630000"/>
                <a:gd name="connsiteX52" fmla="*/ 52500 w 420000"/>
                <a:gd name="connsiteY52" fmla="*/ 30000 h 630000"/>
                <a:gd name="connsiteX53" fmla="*/ 52500 w 420000"/>
                <a:gd name="connsiteY53" fmla="*/ 75000 h 630000"/>
                <a:gd name="connsiteX54" fmla="*/ 30000 w 420000"/>
                <a:gd name="connsiteY54" fmla="*/ 75000 h 630000"/>
                <a:gd name="connsiteX55" fmla="*/ 30000 w 420000"/>
                <a:gd name="connsiteY55" fmla="*/ 577500 h 630000"/>
                <a:gd name="connsiteX56" fmla="*/ 0 w 420000"/>
                <a:gd name="connsiteY56" fmla="*/ 577500 h 630000"/>
                <a:gd name="connsiteX57" fmla="*/ 0 w 420000"/>
                <a:gd name="connsiteY57" fmla="*/ 630000 h 630000"/>
                <a:gd name="connsiteX58" fmla="*/ 420000 w 420000"/>
                <a:gd name="connsiteY58" fmla="*/ 630000 h 630000"/>
                <a:gd name="connsiteX59" fmla="*/ 420000 w 420000"/>
                <a:gd name="connsiteY59" fmla="*/ 577500 h 630000"/>
                <a:gd name="connsiteX60" fmla="*/ 390000 w 420000"/>
                <a:gd name="connsiteY60" fmla="*/ 577500 h 63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0 h 600000"/>
                <a:gd name="connsiteX52" fmla="*/ 52500 w 420000"/>
                <a:gd name="connsiteY52" fmla="*/ 45000 h 600000"/>
                <a:gd name="connsiteX53" fmla="*/ 30000 w 420000"/>
                <a:gd name="connsiteY53" fmla="*/ 45000 h 600000"/>
                <a:gd name="connsiteX54" fmla="*/ 30000 w 420000"/>
                <a:gd name="connsiteY54" fmla="*/ 547500 h 600000"/>
                <a:gd name="connsiteX55" fmla="*/ 0 w 420000"/>
                <a:gd name="connsiteY55" fmla="*/ 547500 h 600000"/>
                <a:gd name="connsiteX56" fmla="*/ 0 w 420000"/>
                <a:gd name="connsiteY56" fmla="*/ 600000 h 600000"/>
                <a:gd name="connsiteX57" fmla="*/ 420000 w 420000"/>
                <a:gd name="connsiteY57" fmla="*/ 600000 h 600000"/>
                <a:gd name="connsiteX58" fmla="*/ 420000 w 420000"/>
                <a:gd name="connsiteY58" fmla="*/ 547500 h 600000"/>
                <a:gd name="connsiteX59" fmla="*/ 390000 w 420000"/>
                <a:gd name="connsiteY59"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45000 h 600000"/>
                <a:gd name="connsiteX52" fmla="*/ 30000 w 420000"/>
                <a:gd name="connsiteY52" fmla="*/ 45000 h 600000"/>
                <a:gd name="connsiteX53" fmla="*/ 30000 w 420000"/>
                <a:gd name="connsiteY53" fmla="*/ 547500 h 600000"/>
                <a:gd name="connsiteX54" fmla="*/ 0 w 420000"/>
                <a:gd name="connsiteY54" fmla="*/ 547500 h 600000"/>
                <a:gd name="connsiteX55" fmla="*/ 0 w 420000"/>
                <a:gd name="connsiteY55" fmla="*/ 600000 h 600000"/>
                <a:gd name="connsiteX56" fmla="*/ 420000 w 420000"/>
                <a:gd name="connsiteY56" fmla="*/ 600000 h 600000"/>
                <a:gd name="connsiteX57" fmla="*/ 420000 w 420000"/>
                <a:gd name="connsiteY57" fmla="*/ 547500 h 600000"/>
                <a:gd name="connsiteX58" fmla="*/ 390000 w 420000"/>
                <a:gd name="connsiteY58"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52500 w 420000"/>
                <a:gd name="connsiteY50" fmla="*/ 45000 h 600000"/>
                <a:gd name="connsiteX51" fmla="*/ 30000 w 420000"/>
                <a:gd name="connsiteY51" fmla="*/ 45000 h 600000"/>
                <a:gd name="connsiteX52" fmla="*/ 30000 w 420000"/>
                <a:gd name="connsiteY52" fmla="*/ 547500 h 600000"/>
                <a:gd name="connsiteX53" fmla="*/ 0 w 420000"/>
                <a:gd name="connsiteY53" fmla="*/ 547500 h 600000"/>
                <a:gd name="connsiteX54" fmla="*/ 0 w 420000"/>
                <a:gd name="connsiteY54" fmla="*/ 600000 h 600000"/>
                <a:gd name="connsiteX55" fmla="*/ 420000 w 420000"/>
                <a:gd name="connsiteY55" fmla="*/ 600000 h 600000"/>
                <a:gd name="connsiteX56" fmla="*/ 420000 w 420000"/>
                <a:gd name="connsiteY56" fmla="*/ 547500 h 600000"/>
                <a:gd name="connsiteX57" fmla="*/ 390000 w 420000"/>
                <a:gd name="connsiteY57"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52500 w 420000"/>
                <a:gd name="connsiteY49" fmla="*/ 45000 h 600000"/>
                <a:gd name="connsiteX50" fmla="*/ 30000 w 420000"/>
                <a:gd name="connsiteY50" fmla="*/ 45000 h 600000"/>
                <a:gd name="connsiteX51" fmla="*/ 30000 w 420000"/>
                <a:gd name="connsiteY51" fmla="*/ 547500 h 600000"/>
                <a:gd name="connsiteX52" fmla="*/ 0 w 420000"/>
                <a:gd name="connsiteY52" fmla="*/ 547500 h 600000"/>
                <a:gd name="connsiteX53" fmla="*/ 0 w 420000"/>
                <a:gd name="connsiteY53" fmla="*/ 600000 h 600000"/>
                <a:gd name="connsiteX54" fmla="*/ 420000 w 420000"/>
                <a:gd name="connsiteY54" fmla="*/ 600000 h 600000"/>
                <a:gd name="connsiteX55" fmla="*/ 420000 w 420000"/>
                <a:gd name="connsiteY55" fmla="*/ 547500 h 600000"/>
                <a:gd name="connsiteX56" fmla="*/ 390000 w 420000"/>
                <a:gd name="connsiteY56" fmla="*/ 547500 h 600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52500 w 420000"/>
                <a:gd name="connsiteY48" fmla="*/ 0 h 555000"/>
                <a:gd name="connsiteX49" fmla="*/ 30000 w 420000"/>
                <a:gd name="connsiteY49" fmla="*/ 0 h 555000"/>
                <a:gd name="connsiteX50" fmla="*/ 30000 w 420000"/>
                <a:gd name="connsiteY50" fmla="*/ 502500 h 555000"/>
                <a:gd name="connsiteX51" fmla="*/ 0 w 420000"/>
                <a:gd name="connsiteY51" fmla="*/ 502500 h 555000"/>
                <a:gd name="connsiteX52" fmla="*/ 0 w 420000"/>
                <a:gd name="connsiteY52" fmla="*/ 555000 h 555000"/>
                <a:gd name="connsiteX53" fmla="*/ 420000 w 420000"/>
                <a:gd name="connsiteY53" fmla="*/ 555000 h 555000"/>
                <a:gd name="connsiteX54" fmla="*/ 420000 w 420000"/>
                <a:gd name="connsiteY54" fmla="*/ 502500 h 555000"/>
                <a:gd name="connsiteX55" fmla="*/ 390000 w 420000"/>
                <a:gd name="connsiteY55"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30000 w 420000"/>
                <a:gd name="connsiteY48" fmla="*/ 0 h 555000"/>
                <a:gd name="connsiteX49" fmla="*/ 30000 w 420000"/>
                <a:gd name="connsiteY49" fmla="*/ 502500 h 555000"/>
                <a:gd name="connsiteX50" fmla="*/ 0 w 420000"/>
                <a:gd name="connsiteY50" fmla="*/ 502500 h 555000"/>
                <a:gd name="connsiteX51" fmla="*/ 0 w 420000"/>
                <a:gd name="connsiteY51" fmla="*/ 555000 h 555000"/>
                <a:gd name="connsiteX52" fmla="*/ 420000 w 420000"/>
                <a:gd name="connsiteY52" fmla="*/ 555000 h 555000"/>
                <a:gd name="connsiteX53" fmla="*/ 420000 w 420000"/>
                <a:gd name="connsiteY53" fmla="*/ 502500 h 555000"/>
                <a:gd name="connsiteX54" fmla="*/ 390000 w 420000"/>
                <a:gd name="connsiteY54"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86825 w 420000"/>
                <a:gd name="connsiteY46" fmla="*/ 257175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0 h 382500"/>
                <a:gd name="connsiteX34" fmla="*/ 127500 w 420000"/>
                <a:gd name="connsiteY34" fmla="*/ 45000 h 382500"/>
                <a:gd name="connsiteX35" fmla="*/ 127500 w 420000"/>
                <a:gd name="connsiteY35" fmla="*/ 165000 h 382500"/>
                <a:gd name="connsiteX36" fmla="*/ 82500 w 420000"/>
                <a:gd name="connsiteY36" fmla="*/ 165000 h 382500"/>
                <a:gd name="connsiteX37" fmla="*/ 82500 w 420000"/>
                <a:gd name="connsiteY37" fmla="*/ 120000 h 382500"/>
                <a:gd name="connsiteX38" fmla="*/ 127500 w 420000"/>
                <a:gd name="connsiteY38" fmla="*/ 120000 h 382500"/>
                <a:gd name="connsiteX39" fmla="*/ 127500 w 420000"/>
                <a:gd name="connsiteY39" fmla="*/ 165000 h 382500"/>
                <a:gd name="connsiteX40" fmla="*/ 127500 w 420000"/>
                <a:gd name="connsiteY40" fmla="*/ 285000 h 382500"/>
                <a:gd name="connsiteX41" fmla="*/ 82500 w 420000"/>
                <a:gd name="connsiteY41" fmla="*/ 285000 h 382500"/>
                <a:gd name="connsiteX42" fmla="*/ 82500 w 420000"/>
                <a:gd name="connsiteY42" fmla="*/ 240000 h 382500"/>
                <a:gd name="connsiteX43" fmla="*/ 127500 w 420000"/>
                <a:gd name="connsiteY43" fmla="*/ 240000 h 382500"/>
                <a:gd name="connsiteX44" fmla="*/ 127500 w 420000"/>
                <a:gd name="connsiteY44" fmla="*/ 285000 h 382500"/>
                <a:gd name="connsiteX45" fmla="*/ 390000 w 420000"/>
                <a:gd name="connsiteY45" fmla="*/ 330000 h 382500"/>
                <a:gd name="connsiteX46" fmla="*/ 386825 w 420000"/>
                <a:gd name="connsiteY46" fmla="*/ 84675 h 382500"/>
                <a:gd name="connsiteX47" fmla="*/ 30000 w 420000"/>
                <a:gd name="connsiteY47" fmla="*/ 81500 h 382500"/>
                <a:gd name="connsiteX48" fmla="*/ 30000 w 420000"/>
                <a:gd name="connsiteY48" fmla="*/ 330000 h 382500"/>
                <a:gd name="connsiteX49" fmla="*/ 0 w 420000"/>
                <a:gd name="connsiteY49" fmla="*/ 330000 h 382500"/>
                <a:gd name="connsiteX50" fmla="*/ 0 w 420000"/>
                <a:gd name="connsiteY50" fmla="*/ 382500 h 382500"/>
                <a:gd name="connsiteX51" fmla="*/ 420000 w 420000"/>
                <a:gd name="connsiteY51" fmla="*/ 382500 h 382500"/>
                <a:gd name="connsiteX52" fmla="*/ 420000 w 420000"/>
                <a:gd name="connsiteY52" fmla="*/ 330000 h 382500"/>
                <a:gd name="connsiteX53" fmla="*/ 390000 w 420000"/>
                <a:gd name="connsiteY53"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45000 h 382500"/>
                <a:gd name="connsiteX34" fmla="*/ 127500 w 420000"/>
                <a:gd name="connsiteY34" fmla="*/ 165000 h 382500"/>
                <a:gd name="connsiteX35" fmla="*/ 82500 w 420000"/>
                <a:gd name="connsiteY35" fmla="*/ 165000 h 382500"/>
                <a:gd name="connsiteX36" fmla="*/ 82500 w 420000"/>
                <a:gd name="connsiteY36" fmla="*/ 120000 h 382500"/>
                <a:gd name="connsiteX37" fmla="*/ 127500 w 420000"/>
                <a:gd name="connsiteY37" fmla="*/ 120000 h 382500"/>
                <a:gd name="connsiteX38" fmla="*/ 127500 w 420000"/>
                <a:gd name="connsiteY38" fmla="*/ 165000 h 382500"/>
                <a:gd name="connsiteX39" fmla="*/ 127500 w 420000"/>
                <a:gd name="connsiteY39" fmla="*/ 285000 h 382500"/>
                <a:gd name="connsiteX40" fmla="*/ 82500 w 420000"/>
                <a:gd name="connsiteY40" fmla="*/ 285000 h 382500"/>
                <a:gd name="connsiteX41" fmla="*/ 82500 w 420000"/>
                <a:gd name="connsiteY41" fmla="*/ 240000 h 382500"/>
                <a:gd name="connsiteX42" fmla="*/ 127500 w 420000"/>
                <a:gd name="connsiteY42" fmla="*/ 240000 h 382500"/>
                <a:gd name="connsiteX43" fmla="*/ 127500 w 420000"/>
                <a:gd name="connsiteY43" fmla="*/ 285000 h 382500"/>
                <a:gd name="connsiteX44" fmla="*/ 390000 w 420000"/>
                <a:gd name="connsiteY44" fmla="*/ 330000 h 382500"/>
                <a:gd name="connsiteX45" fmla="*/ 386825 w 420000"/>
                <a:gd name="connsiteY45" fmla="*/ 84675 h 382500"/>
                <a:gd name="connsiteX46" fmla="*/ 30000 w 420000"/>
                <a:gd name="connsiteY46" fmla="*/ 81500 h 382500"/>
                <a:gd name="connsiteX47" fmla="*/ 30000 w 420000"/>
                <a:gd name="connsiteY47" fmla="*/ 330000 h 382500"/>
                <a:gd name="connsiteX48" fmla="*/ 0 w 420000"/>
                <a:gd name="connsiteY48" fmla="*/ 330000 h 382500"/>
                <a:gd name="connsiteX49" fmla="*/ 0 w 420000"/>
                <a:gd name="connsiteY49" fmla="*/ 382500 h 382500"/>
                <a:gd name="connsiteX50" fmla="*/ 420000 w 420000"/>
                <a:gd name="connsiteY50" fmla="*/ 382500 h 382500"/>
                <a:gd name="connsiteX51" fmla="*/ 420000 w 420000"/>
                <a:gd name="connsiteY51" fmla="*/ 330000 h 382500"/>
                <a:gd name="connsiteX52" fmla="*/ 390000 w 420000"/>
                <a:gd name="connsiteY52"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0 h 382500"/>
                <a:gd name="connsiteX32" fmla="*/ 127500 w 420000"/>
                <a:gd name="connsiteY32" fmla="*/ 45000 h 382500"/>
                <a:gd name="connsiteX33" fmla="*/ 127500 w 420000"/>
                <a:gd name="connsiteY33" fmla="*/ 165000 h 382500"/>
                <a:gd name="connsiteX34" fmla="*/ 82500 w 420000"/>
                <a:gd name="connsiteY34" fmla="*/ 165000 h 382500"/>
                <a:gd name="connsiteX35" fmla="*/ 82500 w 420000"/>
                <a:gd name="connsiteY35" fmla="*/ 120000 h 382500"/>
                <a:gd name="connsiteX36" fmla="*/ 127500 w 420000"/>
                <a:gd name="connsiteY36" fmla="*/ 120000 h 382500"/>
                <a:gd name="connsiteX37" fmla="*/ 127500 w 420000"/>
                <a:gd name="connsiteY37" fmla="*/ 165000 h 382500"/>
                <a:gd name="connsiteX38" fmla="*/ 127500 w 420000"/>
                <a:gd name="connsiteY38" fmla="*/ 285000 h 382500"/>
                <a:gd name="connsiteX39" fmla="*/ 82500 w 420000"/>
                <a:gd name="connsiteY39" fmla="*/ 285000 h 382500"/>
                <a:gd name="connsiteX40" fmla="*/ 82500 w 420000"/>
                <a:gd name="connsiteY40" fmla="*/ 240000 h 382500"/>
                <a:gd name="connsiteX41" fmla="*/ 127500 w 420000"/>
                <a:gd name="connsiteY41" fmla="*/ 240000 h 382500"/>
                <a:gd name="connsiteX42" fmla="*/ 127500 w 420000"/>
                <a:gd name="connsiteY42" fmla="*/ 285000 h 382500"/>
                <a:gd name="connsiteX43" fmla="*/ 390000 w 420000"/>
                <a:gd name="connsiteY43" fmla="*/ 330000 h 382500"/>
                <a:gd name="connsiteX44" fmla="*/ 386825 w 420000"/>
                <a:gd name="connsiteY44" fmla="*/ 84675 h 382500"/>
                <a:gd name="connsiteX45" fmla="*/ 30000 w 420000"/>
                <a:gd name="connsiteY45" fmla="*/ 81500 h 382500"/>
                <a:gd name="connsiteX46" fmla="*/ 30000 w 420000"/>
                <a:gd name="connsiteY46" fmla="*/ 330000 h 382500"/>
                <a:gd name="connsiteX47" fmla="*/ 0 w 420000"/>
                <a:gd name="connsiteY47" fmla="*/ 330000 h 382500"/>
                <a:gd name="connsiteX48" fmla="*/ 0 w 420000"/>
                <a:gd name="connsiteY48" fmla="*/ 382500 h 382500"/>
                <a:gd name="connsiteX49" fmla="*/ 420000 w 420000"/>
                <a:gd name="connsiteY49" fmla="*/ 382500 h 382500"/>
                <a:gd name="connsiteX50" fmla="*/ 420000 w 420000"/>
                <a:gd name="connsiteY50" fmla="*/ 330000 h 382500"/>
                <a:gd name="connsiteX51" fmla="*/ 390000 w 420000"/>
                <a:gd name="connsiteY51"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165000 h 382500"/>
                <a:gd name="connsiteX31" fmla="*/ 82500 w 420000"/>
                <a:gd name="connsiteY31" fmla="*/ 165000 h 382500"/>
                <a:gd name="connsiteX32" fmla="*/ 82500 w 420000"/>
                <a:gd name="connsiteY32" fmla="*/ 120000 h 382500"/>
                <a:gd name="connsiteX33" fmla="*/ 127500 w 420000"/>
                <a:gd name="connsiteY33" fmla="*/ 120000 h 382500"/>
                <a:gd name="connsiteX34" fmla="*/ 127500 w 420000"/>
                <a:gd name="connsiteY34" fmla="*/ 165000 h 382500"/>
                <a:gd name="connsiteX35" fmla="*/ 127500 w 420000"/>
                <a:gd name="connsiteY35" fmla="*/ 285000 h 382500"/>
                <a:gd name="connsiteX36" fmla="*/ 82500 w 420000"/>
                <a:gd name="connsiteY36" fmla="*/ 285000 h 382500"/>
                <a:gd name="connsiteX37" fmla="*/ 82500 w 420000"/>
                <a:gd name="connsiteY37" fmla="*/ 240000 h 382500"/>
                <a:gd name="connsiteX38" fmla="*/ 127500 w 420000"/>
                <a:gd name="connsiteY38" fmla="*/ 240000 h 382500"/>
                <a:gd name="connsiteX39" fmla="*/ 127500 w 420000"/>
                <a:gd name="connsiteY39" fmla="*/ 285000 h 382500"/>
                <a:gd name="connsiteX40" fmla="*/ 390000 w 420000"/>
                <a:gd name="connsiteY40" fmla="*/ 330000 h 382500"/>
                <a:gd name="connsiteX41" fmla="*/ 386825 w 420000"/>
                <a:gd name="connsiteY41" fmla="*/ 84675 h 382500"/>
                <a:gd name="connsiteX42" fmla="*/ 30000 w 420000"/>
                <a:gd name="connsiteY42" fmla="*/ 81500 h 382500"/>
                <a:gd name="connsiteX43" fmla="*/ 30000 w 420000"/>
                <a:gd name="connsiteY43" fmla="*/ 330000 h 382500"/>
                <a:gd name="connsiteX44" fmla="*/ 0 w 420000"/>
                <a:gd name="connsiteY44" fmla="*/ 330000 h 382500"/>
                <a:gd name="connsiteX45" fmla="*/ 0 w 420000"/>
                <a:gd name="connsiteY45" fmla="*/ 382500 h 382500"/>
                <a:gd name="connsiteX46" fmla="*/ 420000 w 420000"/>
                <a:gd name="connsiteY46" fmla="*/ 382500 h 382500"/>
                <a:gd name="connsiteX47" fmla="*/ 420000 w 420000"/>
                <a:gd name="connsiteY47" fmla="*/ 330000 h 382500"/>
                <a:gd name="connsiteX48" fmla="*/ 390000 w 420000"/>
                <a:gd name="connsiteY48"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45000 h 382500"/>
                <a:gd name="connsiteX19" fmla="*/ 232500 w 420000"/>
                <a:gd name="connsiteY19" fmla="*/ 165000 h 382500"/>
                <a:gd name="connsiteX20" fmla="*/ 187500 w 420000"/>
                <a:gd name="connsiteY20" fmla="*/ 165000 h 382500"/>
                <a:gd name="connsiteX21" fmla="*/ 187500 w 420000"/>
                <a:gd name="connsiteY21" fmla="*/ 120000 h 382500"/>
                <a:gd name="connsiteX22" fmla="*/ 232500 w 420000"/>
                <a:gd name="connsiteY22" fmla="*/ 120000 h 382500"/>
                <a:gd name="connsiteX23" fmla="*/ 232500 w 420000"/>
                <a:gd name="connsiteY23" fmla="*/ 165000 h 382500"/>
                <a:gd name="connsiteX24" fmla="*/ 232500 w 420000"/>
                <a:gd name="connsiteY24" fmla="*/ 330000 h 382500"/>
                <a:gd name="connsiteX25" fmla="*/ 187500 w 420000"/>
                <a:gd name="connsiteY25" fmla="*/ 330000 h 382500"/>
                <a:gd name="connsiteX26" fmla="*/ 187500 w 420000"/>
                <a:gd name="connsiteY26" fmla="*/ 240000 h 382500"/>
                <a:gd name="connsiteX27" fmla="*/ 232500 w 420000"/>
                <a:gd name="connsiteY27" fmla="*/ 240000 h 382500"/>
                <a:gd name="connsiteX28" fmla="*/ 232500 w 420000"/>
                <a:gd name="connsiteY28" fmla="*/ 330000 h 382500"/>
                <a:gd name="connsiteX29" fmla="*/ 127500 w 420000"/>
                <a:gd name="connsiteY29" fmla="*/ 165000 h 382500"/>
                <a:gd name="connsiteX30" fmla="*/ 82500 w 420000"/>
                <a:gd name="connsiteY30" fmla="*/ 165000 h 382500"/>
                <a:gd name="connsiteX31" fmla="*/ 82500 w 420000"/>
                <a:gd name="connsiteY31" fmla="*/ 120000 h 382500"/>
                <a:gd name="connsiteX32" fmla="*/ 127500 w 420000"/>
                <a:gd name="connsiteY32" fmla="*/ 120000 h 382500"/>
                <a:gd name="connsiteX33" fmla="*/ 127500 w 420000"/>
                <a:gd name="connsiteY33" fmla="*/ 165000 h 382500"/>
                <a:gd name="connsiteX34" fmla="*/ 127500 w 420000"/>
                <a:gd name="connsiteY34" fmla="*/ 285000 h 382500"/>
                <a:gd name="connsiteX35" fmla="*/ 82500 w 420000"/>
                <a:gd name="connsiteY35" fmla="*/ 285000 h 382500"/>
                <a:gd name="connsiteX36" fmla="*/ 82500 w 420000"/>
                <a:gd name="connsiteY36" fmla="*/ 240000 h 382500"/>
                <a:gd name="connsiteX37" fmla="*/ 127500 w 420000"/>
                <a:gd name="connsiteY37" fmla="*/ 240000 h 382500"/>
                <a:gd name="connsiteX38" fmla="*/ 127500 w 420000"/>
                <a:gd name="connsiteY38" fmla="*/ 285000 h 382500"/>
                <a:gd name="connsiteX39" fmla="*/ 390000 w 420000"/>
                <a:gd name="connsiteY39" fmla="*/ 330000 h 382500"/>
                <a:gd name="connsiteX40" fmla="*/ 386825 w 420000"/>
                <a:gd name="connsiteY40" fmla="*/ 84675 h 382500"/>
                <a:gd name="connsiteX41" fmla="*/ 30000 w 420000"/>
                <a:gd name="connsiteY41" fmla="*/ 81500 h 382500"/>
                <a:gd name="connsiteX42" fmla="*/ 30000 w 420000"/>
                <a:gd name="connsiteY42" fmla="*/ 330000 h 382500"/>
                <a:gd name="connsiteX43" fmla="*/ 0 w 420000"/>
                <a:gd name="connsiteY43" fmla="*/ 330000 h 382500"/>
                <a:gd name="connsiteX44" fmla="*/ 0 w 420000"/>
                <a:gd name="connsiteY44" fmla="*/ 382500 h 382500"/>
                <a:gd name="connsiteX45" fmla="*/ 420000 w 420000"/>
                <a:gd name="connsiteY45" fmla="*/ 382500 h 382500"/>
                <a:gd name="connsiteX46" fmla="*/ 420000 w 420000"/>
                <a:gd name="connsiteY46" fmla="*/ 330000 h 382500"/>
                <a:gd name="connsiteX47" fmla="*/ 390000 w 420000"/>
                <a:gd name="connsiteY47"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0 h 382500"/>
                <a:gd name="connsiteX17" fmla="*/ 232500 w 420000"/>
                <a:gd name="connsiteY17" fmla="*/ 45000 h 382500"/>
                <a:gd name="connsiteX18" fmla="*/ 232500 w 420000"/>
                <a:gd name="connsiteY18" fmla="*/ 165000 h 382500"/>
                <a:gd name="connsiteX19" fmla="*/ 187500 w 420000"/>
                <a:gd name="connsiteY19" fmla="*/ 165000 h 382500"/>
                <a:gd name="connsiteX20" fmla="*/ 187500 w 420000"/>
                <a:gd name="connsiteY20" fmla="*/ 120000 h 382500"/>
                <a:gd name="connsiteX21" fmla="*/ 232500 w 420000"/>
                <a:gd name="connsiteY21" fmla="*/ 120000 h 382500"/>
                <a:gd name="connsiteX22" fmla="*/ 232500 w 420000"/>
                <a:gd name="connsiteY22" fmla="*/ 165000 h 382500"/>
                <a:gd name="connsiteX23" fmla="*/ 232500 w 420000"/>
                <a:gd name="connsiteY23" fmla="*/ 330000 h 382500"/>
                <a:gd name="connsiteX24" fmla="*/ 187500 w 420000"/>
                <a:gd name="connsiteY24" fmla="*/ 330000 h 382500"/>
                <a:gd name="connsiteX25" fmla="*/ 187500 w 420000"/>
                <a:gd name="connsiteY25" fmla="*/ 240000 h 382500"/>
                <a:gd name="connsiteX26" fmla="*/ 232500 w 420000"/>
                <a:gd name="connsiteY26" fmla="*/ 240000 h 382500"/>
                <a:gd name="connsiteX27" fmla="*/ 232500 w 420000"/>
                <a:gd name="connsiteY27" fmla="*/ 330000 h 382500"/>
                <a:gd name="connsiteX28" fmla="*/ 127500 w 420000"/>
                <a:gd name="connsiteY28" fmla="*/ 165000 h 382500"/>
                <a:gd name="connsiteX29" fmla="*/ 82500 w 420000"/>
                <a:gd name="connsiteY29" fmla="*/ 165000 h 382500"/>
                <a:gd name="connsiteX30" fmla="*/ 82500 w 420000"/>
                <a:gd name="connsiteY30" fmla="*/ 120000 h 382500"/>
                <a:gd name="connsiteX31" fmla="*/ 127500 w 420000"/>
                <a:gd name="connsiteY31" fmla="*/ 120000 h 382500"/>
                <a:gd name="connsiteX32" fmla="*/ 127500 w 420000"/>
                <a:gd name="connsiteY32" fmla="*/ 165000 h 382500"/>
                <a:gd name="connsiteX33" fmla="*/ 127500 w 420000"/>
                <a:gd name="connsiteY33" fmla="*/ 285000 h 382500"/>
                <a:gd name="connsiteX34" fmla="*/ 82500 w 420000"/>
                <a:gd name="connsiteY34" fmla="*/ 285000 h 382500"/>
                <a:gd name="connsiteX35" fmla="*/ 82500 w 420000"/>
                <a:gd name="connsiteY35" fmla="*/ 240000 h 382500"/>
                <a:gd name="connsiteX36" fmla="*/ 127500 w 420000"/>
                <a:gd name="connsiteY36" fmla="*/ 240000 h 382500"/>
                <a:gd name="connsiteX37" fmla="*/ 127500 w 420000"/>
                <a:gd name="connsiteY37" fmla="*/ 285000 h 382500"/>
                <a:gd name="connsiteX38" fmla="*/ 390000 w 420000"/>
                <a:gd name="connsiteY38" fmla="*/ 330000 h 382500"/>
                <a:gd name="connsiteX39" fmla="*/ 386825 w 420000"/>
                <a:gd name="connsiteY39" fmla="*/ 84675 h 382500"/>
                <a:gd name="connsiteX40" fmla="*/ 30000 w 420000"/>
                <a:gd name="connsiteY40" fmla="*/ 81500 h 382500"/>
                <a:gd name="connsiteX41" fmla="*/ 30000 w 420000"/>
                <a:gd name="connsiteY41" fmla="*/ 330000 h 382500"/>
                <a:gd name="connsiteX42" fmla="*/ 0 w 420000"/>
                <a:gd name="connsiteY42" fmla="*/ 330000 h 382500"/>
                <a:gd name="connsiteX43" fmla="*/ 0 w 420000"/>
                <a:gd name="connsiteY43" fmla="*/ 382500 h 382500"/>
                <a:gd name="connsiteX44" fmla="*/ 420000 w 420000"/>
                <a:gd name="connsiteY44" fmla="*/ 382500 h 382500"/>
                <a:gd name="connsiteX45" fmla="*/ 420000 w 420000"/>
                <a:gd name="connsiteY45" fmla="*/ 330000 h 382500"/>
                <a:gd name="connsiteX46" fmla="*/ 390000 w 420000"/>
                <a:gd name="connsiteY46"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165000 h 382500"/>
                <a:gd name="connsiteX16" fmla="*/ 187500 w 420000"/>
                <a:gd name="connsiteY16" fmla="*/ 165000 h 382500"/>
                <a:gd name="connsiteX17" fmla="*/ 187500 w 420000"/>
                <a:gd name="connsiteY17" fmla="*/ 120000 h 382500"/>
                <a:gd name="connsiteX18" fmla="*/ 232500 w 420000"/>
                <a:gd name="connsiteY18" fmla="*/ 120000 h 382500"/>
                <a:gd name="connsiteX19" fmla="*/ 232500 w 420000"/>
                <a:gd name="connsiteY19" fmla="*/ 165000 h 382500"/>
                <a:gd name="connsiteX20" fmla="*/ 232500 w 420000"/>
                <a:gd name="connsiteY20" fmla="*/ 330000 h 382500"/>
                <a:gd name="connsiteX21" fmla="*/ 187500 w 420000"/>
                <a:gd name="connsiteY21" fmla="*/ 330000 h 382500"/>
                <a:gd name="connsiteX22" fmla="*/ 187500 w 420000"/>
                <a:gd name="connsiteY22" fmla="*/ 240000 h 382500"/>
                <a:gd name="connsiteX23" fmla="*/ 232500 w 420000"/>
                <a:gd name="connsiteY23" fmla="*/ 240000 h 382500"/>
                <a:gd name="connsiteX24" fmla="*/ 232500 w 420000"/>
                <a:gd name="connsiteY24" fmla="*/ 330000 h 382500"/>
                <a:gd name="connsiteX25" fmla="*/ 127500 w 420000"/>
                <a:gd name="connsiteY25" fmla="*/ 165000 h 382500"/>
                <a:gd name="connsiteX26" fmla="*/ 82500 w 420000"/>
                <a:gd name="connsiteY26" fmla="*/ 165000 h 382500"/>
                <a:gd name="connsiteX27" fmla="*/ 82500 w 420000"/>
                <a:gd name="connsiteY27" fmla="*/ 120000 h 382500"/>
                <a:gd name="connsiteX28" fmla="*/ 127500 w 420000"/>
                <a:gd name="connsiteY28" fmla="*/ 120000 h 382500"/>
                <a:gd name="connsiteX29" fmla="*/ 127500 w 420000"/>
                <a:gd name="connsiteY29" fmla="*/ 165000 h 382500"/>
                <a:gd name="connsiteX30" fmla="*/ 127500 w 420000"/>
                <a:gd name="connsiteY30" fmla="*/ 285000 h 382500"/>
                <a:gd name="connsiteX31" fmla="*/ 82500 w 420000"/>
                <a:gd name="connsiteY31" fmla="*/ 285000 h 382500"/>
                <a:gd name="connsiteX32" fmla="*/ 82500 w 420000"/>
                <a:gd name="connsiteY32" fmla="*/ 240000 h 382500"/>
                <a:gd name="connsiteX33" fmla="*/ 127500 w 420000"/>
                <a:gd name="connsiteY33" fmla="*/ 240000 h 382500"/>
                <a:gd name="connsiteX34" fmla="*/ 127500 w 420000"/>
                <a:gd name="connsiteY34" fmla="*/ 285000 h 382500"/>
                <a:gd name="connsiteX35" fmla="*/ 390000 w 420000"/>
                <a:gd name="connsiteY35" fmla="*/ 330000 h 382500"/>
                <a:gd name="connsiteX36" fmla="*/ 386825 w 420000"/>
                <a:gd name="connsiteY36" fmla="*/ 84675 h 382500"/>
                <a:gd name="connsiteX37" fmla="*/ 30000 w 420000"/>
                <a:gd name="connsiteY37" fmla="*/ 81500 h 382500"/>
                <a:gd name="connsiteX38" fmla="*/ 30000 w 420000"/>
                <a:gd name="connsiteY38" fmla="*/ 330000 h 382500"/>
                <a:gd name="connsiteX39" fmla="*/ 0 w 420000"/>
                <a:gd name="connsiteY39" fmla="*/ 330000 h 382500"/>
                <a:gd name="connsiteX40" fmla="*/ 0 w 420000"/>
                <a:gd name="connsiteY40" fmla="*/ 382500 h 382500"/>
                <a:gd name="connsiteX41" fmla="*/ 420000 w 420000"/>
                <a:gd name="connsiteY41" fmla="*/ 382500 h 382500"/>
                <a:gd name="connsiteX42" fmla="*/ 420000 w 420000"/>
                <a:gd name="connsiteY42" fmla="*/ 330000 h 382500"/>
                <a:gd name="connsiteX43" fmla="*/ 390000 w 420000"/>
                <a:gd name="connsiteY43" fmla="*/ 330000 h 382500"/>
                <a:gd name="connsiteX0" fmla="*/ 337500 w 420000"/>
                <a:gd name="connsiteY0" fmla="*/ 45000 h 382500"/>
                <a:gd name="connsiteX1" fmla="*/ 292500 w 420000"/>
                <a:gd name="connsiteY1" fmla="*/ 45000 h 382500"/>
                <a:gd name="connsiteX2" fmla="*/ 337500 w 420000"/>
                <a:gd name="connsiteY2" fmla="*/ 0 h 382500"/>
                <a:gd name="connsiteX3" fmla="*/ 337500 w 420000"/>
                <a:gd name="connsiteY3" fmla="*/ 45000 h 382500"/>
                <a:gd name="connsiteX4" fmla="*/ 337500 w 420000"/>
                <a:gd name="connsiteY4" fmla="*/ 165000 h 382500"/>
                <a:gd name="connsiteX5" fmla="*/ 292500 w 420000"/>
                <a:gd name="connsiteY5" fmla="*/ 165000 h 382500"/>
                <a:gd name="connsiteX6" fmla="*/ 292500 w 420000"/>
                <a:gd name="connsiteY6" fmla="*/ 120000 h 382500"/>
                <a:gd name="connsiteX7" fmla="*/ 337500 w 420000"/>
                <a:gd name="connsiteY7" fmla="*/ 120000 h 382500"/>
                <a:gd name="connsiteX8" fmla="*/ 337500 w 420000"/>
                <a:gd name="connsiteY8" fmla="*/ 165000 h 382500"/>
                <a:gd name="connsiteX9" fmla="*/ 337500 w 420000"/>
                <a:gd name="connsiteY9" fmla="*/ 285000 h 382500"/>
                <a:gd name="connsiteX10" fmla="*/ 292500 w 420000"/>
                <a:gd name="connsiteY10" fmla="*/ 285000 h 382500"/>
                <a:gd name="connsiteX11" fmla="*/ 292500 w 420000"/>
                <a:gd name="connsiteY11" fmla="*/ 240000 h 382500"/>
                <a:gd name="connsiteX12" fmla="*/ 337500 w 420000"/>
                <a:gd name="connsiteY12" fmla="*/ 240000 h 382500"/>
                <a:gd name="connsiteX13" fmla="*/ 337500 w 420000"/>
                <a:gd name="connsiteY13" fmla="*/ 285000 h 382500"/>
                <a:gd name="connsiteX14" fmla="*/ 232500 w 420000"/>
                <a:gd name="connsiteY14" fmla="*/ 165000 h 382500"/>
                <a:gd name="connsiteX15" fmla="*/ 187500 w 420000"/>
                <a:gd name="connsiteY15" fmla="*/ 165000 h 382500"/>
                <a:gd name="connsiteX16" fmla="*/ 187500 w 420000"/>
                <a:gd name="connsiteY16" fmla="*/ 120000 h 382500"/>
                <a:gd name="connsiteX17" fmla="*/ 232500 w 420000"/>
                <a:gd name="connsiteY17" fmla="*/ 120000 h 382500"/>
                <a:gd name="connsiteX18" fmla="*/ 232500 w 420000"/>
                <a:gd name="connsiteY18" fmla="*/ 165000 h 382500"/>
                <a:gd name="connsiteX19" fmla="*/ 232500 w 420000"/>
                <a:gd name="connsiteY19" fmla="*/ 330000 h 382500"/>
                <a:gd name="connsiteX20" fmla="*/ 187500 w 420000"/>
                <a:gd name="connsiteY20" fmla="*/ 330000 h 382500"/>
                <a:gd name="connsiteX21" fmla="*/ 187500 w 420000"/>
                <a:gd name="connsiteY21" fmla="*/ 240000 h 382500"/>
                <a:gd name="connsiteX22" fmla="*/ 232500 w 420000"/>
                <a:gd name="connsiteY22" fmla="*/ 240000 h 382500"/>
                <a:gd name="connsiteX23" fmla="*/ 232500 w 420000"/>
                <a:gd name="connsiteY23" fmla="*/ 330000 h 382500"/>
                <a:gd name="connsiteX24" fmla="*/ 127500 w 420000"/>
                <a:gd name="connsiteY24" fmla="*/ 165000 h 382500"/>
                <a:gd name="connsiteX25" fmla="*/ 82500 w 420000"/>
                <a:gd name="connsiteY25" fmla="*/ 165000 h 382500"/>
                <a:gd name="connsiteX26" fmla="*/ 82500 w 420000"/>
                <a:gd name="connsiteY26" fmla="*/ 120000 h 382500"/>
                <a:gd name="connsiteX27" fmla="*/ 127500 w 420000"/>
                <a:gd name="connsiteY27" fmla="*/ 120000 h 382500"/>
                <a:gd name="connsiteX28" fmla="*/ 127500 w 420000"/>
                <a:gd name="connsiteY28" fmla="*/ 165000 h 382500"/>
                <a:gd name="connsiteX29" fmla="*/ 127500 w 420000"/>
                <a:gd name="connsiteY29" fmla="*/ 285000 h 382500"/>
                <a:gd name="connsiteX30" fmla="*/ 82500 w 420000"/>
                <a:gd name="connsiteY30" fmla="*/ 285000 h 382500"/>
                <a:gd name="connsiteX31" fmla="*/ 82500 w 420000"/>
                <a:gd name="connsiteY31" fmla="*/ 240000 h 382500"/>
                <a:gd name="connsiteX32" fmla="*/ 127500 w 420000"/>
                <a:gd name="connsiteY32" fmla="*/ 240000 h 382500"/>
                <a:gd name="connsiteX33" fmla="*/ 127500 w 420000"/>
                <a:gd name="connsiteY33" fmla="*/ 285000 h 382500"/>
                <a:gd name="connsiteX34" fmla="*/ 390000 w 420000"/>
                <a:gd name="connsiteY34" fmla="*/ 330000 h 382500"/>
                <a:gd name="connsiteX35" fmla="*/ 386825 w 420000"/>
                <a:gd name="connsiteY35" fmla="*/ 84675 h 382500"/>
                <a:gd name="connsiteX36" fmla="*/ 30000 w 420000"/>
                <a:gd name="connsiteY36" fmla="*/ 81500 h 382500"/>
                <a:gd name="connsiteX37" fmla="*/ 30000 w 420000"/>
                <a:gd name="connsiteY37" fmla="*/ 330000 h 382500"/>
                <a:gd name="connsiteX38" fmla="*/ 0 w 420000"/>
                <a:gd name="connsiteY38" fmla="*/ 330000 h 382500"/>
                <a:gd name="connsiteX39" fmla="*/ 0 w 420000"/>
                <a:gd name="connsiteY39" fmla="*/ 382500 h 382500"/>
                <a:gd name="connsiteX40" fmla="*/ 420000 w 420000"/>
                <a:gd name="connsiteY40" fmla="*/ 382500 h 382500"/>
                <a:gd name="connsiteX41" fmla="*/ 420000 w 420000"/>
                <a:gd name="connsiteY41" fmla="*/ 330000 h 382500"/>
                <a:gd name="connsiteX42" fmla="*/ 390000 w 420000"/>
                <a:gd name="connsiteY42" fmla="*/ 330000 h 382500"/>
                <a:gd name="connsiteX0" fmla="*/ 337500 w 420000"/>
                <a:gd name="connsiteY0" fmla="*/ 0 h 382500"/>
                <a:gd name="connsiteX1" fmla="*/ 292500 w 420000"/>
                <a:gd name="connsiteY1" fmla="*/ 45000 h 382500"/>
                <a:gd name="connsiteX2" fmla="*/ 337500 w 420000"/>
                <a:gd name="connsiteY2" fmla="*/ 0 h 382500"/>
                <a:gd name="connsiteX3" fmla="*/ 337500 w 420000"/>
                <a:gd name="connsiteY3" fmla="*/ 165000 h 382500"/>
                <a:gd name="connsiteX4" fmla="*/ 292500 w 420000"/>
                <a:gd name="connsiteY4" fmla="*/ 165000 h 382500"/>
                <a:gd name="connsiteX5" fmla="*/ 292500 w 420000"/>
                <a:gd name="connsiteY5" fmla="*/ 120000 h 382500"/>
                <a:gd name="connsiteX6" fmla="*/ 337500 w 420000"/>
                <a:gd name="connsiteY6" fmla="*/ 120000 h 382500"/>
                <a:gd name="connsiteX7" fmla="*/ 337500 w 420000"/>
                <a:gd name="connsiteY7" fmla="*/ 165000 h 382500"/>
                <a:gd name="connsiteX8" fmla="*/ 337500 w 420000"/>
                <a:gd name="connsiteY8" fmla="*/ 285000 h 382500"/>
                <a:gd name="connsiteX9" fmla="*/ 292500 w 420000"/>
                <a:gd name="connsiteY9" fmla="*/ 285000 h 382500"/>
                <a:gd name="connsiteX10" fmla="*/ 292500 w 420000"/>
                <a:gd name="connsiteY10" fmla="*/ 240000 h 382500"/>
                <a:gd name="connsiteX11" fmla="*/ 337500 w 420000"/>
                <a:gd name="connsiteY11" fmla="*/ 240000 h 382500"/>
                <a:gd name="connsiteX12" fmla="*/ 337500 w 420000"/>
                <a:gd name="connsiteY12" fmla="*/ 285000 h 382500"/>
                <a:gd name="connsiteX13" fmla="*/ 232500 w 420000"/>
                <a:gd name="connsiteY13" fmla="*/ 165000 h 382500"/>
                <a:gd name="connsiteX14" fmla="*/ 187500 w 420000"/>
                <a:gd name="connsiteY14" fmla="*/ 165000 h 382500"/>
                <a:gd name="connsiteX15" fmla="*/ 187500 w 420000"/>
                <a:gd name="connsiteY15" fmla="*/ 120000 h 382500"/>
                <a:gd name="connsiteX16" fmla="*/ 232500 w 420000"/>
                <a:gd name="connsiteY16" fmla="*/ 120000 h 382500"/>
                <a:gd name="connsiteX17" fmla="*/ 232500 w 420000"/>
                <a:gd name="connsiteY17" fmla="*/ 165000 h 382500"/>
                <a:gd name="connsiteX18" fmla="*/ 232500 w 420000"/>
                <a:gd name="connsiteY18" fmla="*/ 330000 h 382500"/>
                <a:gd name="connsiteX19" fmla="*/ 187500 w 420000"/>
                <a:gd name="connsiteY19" fmla="*/ 330000 h 382500"/>
                <a:gd name="connsiteX20" fmla="*/ 187500 w 420000"/>
                <a:gd name="connsiteY20" fmla="*/ 240000 h 382500"/>
                <a:gd name="connsiteX21" fmla="*/ 232500 w 420000"/>
                <a:gd name="connsiteY21" fmla="*/ 240000 h 382500"/>
                <a:gd name="connsiteX22" fmla="*/ 232500 w 420000"/>
                <a:gd name="connsiteY22" fmla="*/ 330000 h 382500"/>
                <a:gd name="connsiteX23" fmla="*/ 127500 w 420000"/>
                <a:gd name="connsiteY23" fmla="*/ 165000 h 382500"/>
                <a:gd name="connsiteX24" fmla="*/ 82500 w 420000"/>
                <a:gd name="connsiteY24" fmla="*/ 165000 h 382500"/>
                <a:gd name="connsiteX25" fmla="*/ 82500 w 420000"/>
                <a:gd name="connsiteY25" fmla="*/ 120000 h 382500"/>
                <a:gd name="connsiteX26" fmla="*/ 127500 w 420000"/>
                <a:gd name="connsiteY26" fmla="*/ 120000 h 382500"/>
                <a:gd name="connsiteX27" fmla="*/ 127500 w 420000"/>
                <a:gd name="connsiteY27" fmla="*/ 165000 h 382500"/>
                <a:gd name="connsiteX28" fmla="*/ 127500 w 420000"/>
                <a:gd name="connsiteY28" fmla="*/ 285000 h 382500"/>
                <a:gd name="connsiteX29" fmla="*/ 82500 w 420000"/>
                <a:gd name="connsiteY29" fmla="*/ 285000 h 382500"/>
                <a:gd name="connsiteX30" fmla="*/ 82500 w 420000"/>
                <a:gd name="connsiteY30" fmla="*/ 240000 h 382500"/>
                <a:gd name="connsiteX31" fmla="*/ 127500 w 420000"/>
                <a:gd name="connsiteY31" fmla="*/ 240000 h 382500"/>
                <a:gd name="connsiteX32" fmla="*/ 127500 w 420000"/>
                <a:gd name="connsiteY32" fmla="*/ 285000 h 382500"/>
                <a:gd name="connsiteX33" fmla="*/ 390000 w 420000"/>
                <a:gd name="connsiteY33" fmla="*/ 330000 h 382500"/>
                <a:gd name="connsiteX34" fmla="*/ 386825 w 420000"/>
                <a:gd name="connsiteY34" fmla="*/ 84675 h 382500"/>
                <a:gd name="connsiteX35" fmla="*/ 30000 w 420000"/>
                <a:gd name="connsiteY35" fmla="*/ 81500 h 382500"/>
                <a:gd name="connsiteX36" fmla="*/ 30000 w 420000"/>
                <a:gd name="connsiteY36" fmla="*/ 330000 h 382500"/>
                <a:gd name="connsiteX37" fmla="*/ 0 w 420000"/>
                <a:gd name="connsiteY37" fmla="*/ 330000 h 382500"/>
                <a:gd name="connsiteX38" fmla="*/ 0 w 420000"/>
                <a:gd name="connsiteY38" fmla="*/ 382500 h 382500"/>
                <a:gd name="connsiteX39" fmla="*/ 420000 w 420000"/>
                <a:gd name="connsiteY39" fmla="*/ 382500 h 382500"/>
                <a:gd name="connsiteX40" fmla="*/ 420000 w 420000"/>
                <a:gd name="connsiteY40" fmla="*/ 330000 h 382500"/>
                <a:gd name="connsiteX41" fmla="*/ 390000 w 420000"/>
                <a:gd name="connsiteY41" fmla="*/ 330000 h 382500"/>
                <a:gd name="connsiteX0" fmla="*/ 337500 w 420000"/>
                <a:gd name="connsiteY0" fmla="*/ 83500 h 301000"/>
                <a:gd name="connsiteX1" fmla="*/ 292500 w 420000"/>
                <a:gd name="connsiteY1" fmla="*/ 83500 h 301000"/>
                <a:gd name="connsiteX2" fmla="*/ 292500 w 420000"/>
                <a:gd name="connsiteY2" fmla="*/ 38500 h 301000"/>
                <a:gd name="connsiteX3" fmla="*/ 337500 w 420000"/>
                <a:gd name="connsiteY3" fmla="*/ 38500 h 301000"/>
                <a:gd name="connsiteX4" fmla="*/ 337500 w 420000"/>
                <a:gd name="connsiteY4" fmla="*/ 83500 h 301000"/>
                <a:gd name="connsiteX5" fmla="*/ 337500 w 420000"/>
                <a:gd name="connsiteY5" fmla="*/ 203500 h 301000"/>
                <a:gd name="connsiteX6" fmla="*/ 292500 w 420000"/>
                <a:gd name="connsiteY6" fmla="*/ 203500 h 301000"/>
                <a:gd name="connsiteX7" fmla="*/ 292500 w 420000"/>
                <a:gd name="connsiteY7" fmla="*/ 158500 h 301000"/>
                <a:gd name="connsiteX8" fmla="*/ 337500 w 420000"/>
                <a:gd name="connsiteY8" fmla="*/ 158500 h 301000"/>
                <a:gd name="connsiteX9" fmla="*/ 337500 w 420000"/>
                <a:gd name="connsiteY9" fmla="*/ 203500 h 301000"/>
                <a:gd name="connsiteX10" fmla="*/ 232500 w 420000"/>
                <a:gd name="connsiteY10" fmla="*/ 83500 h 301000"/>
                <a:gd name="connsiteX11" fmla="*/ 187500 w 420000"/>
                <a:gd name="connsiteY11" fmla="*/ 83500 h 301000"/>
                <a:gd name="connsiteX12" fmla="*/ 187500 w 420000"/>
                <a:gd name="connsiteY12" fmla="*/ 38500 h 301000"/>
                <a:gd name="connsiteX13" fmla="*/ 232500 w 420000"/>
                <a:gd name="connsiteY13" fmla="*/ 38500 h 301000"/>
                <a:gd name="connsiteX14" fmla="*/ 232500 w 420000"/>
                <a:gd name="connsiteY14" fmla="*/ 83500 h 301000"/>
                <a:gd name="connsiteX15" fmla="*/ 232500 w 420000"/>
                <a:gd name="connsiteY15" fmla="*/ 248500 h 301000"/>
                <a:gd name="connsiteX16" fmla="*/ 187500 w 420000"/>
                <a:gd name="connsiteY16" fmla="*/ 248500 h 301000"/>
                <a:gd name="connsiteX17" fmla="*/ 187500 w 420000"/>
                <a:gd name="connsiteY17" fmla="*/ 158500 h 301000"/>
                <a:gd name="connsiteX18" fmla="*/ 232500 w 420000"/>
                <a:gd name="connsiteY18" fmla="*/ 158500 h 301000"/>
                <a:gd name="connsiteX19" fmla="*/ 232500 w 420000"/>
                <a:gd name="connsiteY19" fmla="*/ 248500 h 301000"/>
                <a:gd name="connsiteX20" fmla="*/ 127500 w 420000"/>
                <a:gd name="connsiteY20" fmla="*/ 83500 h 301000"/>
                <a:gd name="connsiteX21" fmla="*/ 82500 w 420000"/>
                <a:gd name="connsiteY21" fmla="*/ 83500 h 301000"/>
                <a:gd name="connsiteX22" fmla="*/ 82500 w 420000"/>
                <a:gd name="connsiteY22" fmla="*/ 38500 h 301000"/>
                <a:gd name="connsiteX23" fmla="*/ 127500 w 420000"/>
                <a:gd name="connsiteY23" fmla="*/ 38500 h 301000"/>
                <a:gd name="connsiteX24" fmla="*/ 127500 w 420000"/>
                <a:gd name="connsiteY24" fmla="*/ 83500 h 301000"/>
                <a:gd name="connsiteX25" fmla="*/ 127500 w 420000"/>
                <a:gd name="connsiteY25" fmla="*/ 203500 h 301000"/>
                <a:gd name="connsiteX26" fmla="*/ 82500 w 420000"/>
                <a:gd name="connsiteY26" fmla="*/ 203500 h 301000"/>
                <a:gd name="connsiteX27" fmla="*/ 82500 w 420000"/>
                <a:gd name="connsiteY27" fmla="*/ 158500 h 301000"/>
                <a:gd name="connsiteX28" fmla="*/ 127500 w 420000"/>
                <a:gd name="connsiteY28" fmla="*/ 158500 h 301000"/>
                <a:gd name="connsiteX29" fmla="*/ 127500 w 420000"/>
                <a:gd name="connsiteY29" fmla="*/ 203500 h 301000"/>
                <a:gd name="connsiteX30" fmla="*/ 390000 w 420000"/>
                <a:gd name="connsiteY30" fmla="*/ 248500 h 301000"/>
                <a:gd name="connsiteX31" fmla="*/ 386825 w 420000"/>
                <a:gd name="connsiteY31" fmla="*/ 3175 h 301000"/>
                <a:gd name="connsiteX32" fmla="*/ 30000 w 420000"/>
                <a:gd name="connsiteY32" fmla="*/ 0 h 301000"/>
                <a:gd name="connsiteX33" fmla="*/ 30000 w 420000"/>
                <a:gd name="connsiteY33" fmla="*/ 248500 h 301000"/>
                <a:gd name="connsiteX34" fmla="*/ 0 w 420000"/>
                <a:gd name="connsiteY34" fmla="*/ 248500 h 301000"/>
                <a:gd name="connsiteX35" fmla="*/ 0 w 420000"/>
                <a:gd name="connsiteY35" fmla="*/ 301000 h 301000"/>
                <a:gd name="connsiteX36" fmla="*/ 420000 w 420000"/>
                <a:gd name="connsiteY36" fmla="*/ 301000 h 301000"/>
                <a:gd name="connsiteX37" fmla="*/ 420000 w 420000"/>
                <a:gd name="connsiteY37" fmla="*/ 248500 h 301000"/>
                <a:gd name="connsiteX38" fmla="*/ 390000 w 420000"/>
                <a:gd name="connsiteY38" fmla="*/ 248500 h 301000"/>
                <a:gd name="connsiteX0" fmla="*/ 337500 w 420000"/>
                <a:gd name="connsiteY0" fmla="*/ 80325 h 297825"/>
                <a:gd name="connsiteX1" fmla="*/ 292500 w 420000"/>
                <a:gd name="connsiteY1" fmla="*/ 80325 h 297825"/>
                <a:gd name="connsiteX2" fmla="*/ 292500 w 420000"/>
                <a:gd name="connsiteY2" fmla="*/ 35325 h 297825"/>
                <a:gd name="connsiteX3" fmla="*/ 337500 w 420000"/>
                <a:gd name="connsiteY3" fmla="*/ 35325 h 297825"/>
                <a:gd name="connsiteX4" fmla="*/ 337500 w 420000"/>
                <a:gd name="connsiteY4" fmla="*/ 80325 h 297825"/>
                <a:gd name="connsiteX5" fmla="*/ 337500 w 420000"/>
                <a:gd name="connsiteY5" fmla="*/ 200325 h 297825"/>
                <a:gd name="connsiteX6" fmla="*/ 292500 w 420000"/>
                <a:gd name="connsiteY6" fmla="*/ 200325 h 297825"/>
                <a:gd name="connsiteX7" fmla="*/ 292500 w 420000"/>
                <a:gd name="connsiteY7" fmla="*/ 155325 h 297825"/>
                <a:gd name="connsiteX8" fmla="*/ 337500 w 420000"/>
                <a:gd name="connsiteY8" fmla="*/ 155325 h 297825"/>
                <a:gd name="connsiteX9" fmla="*/ 337500 w 420000"/>
                <a:gd name="connsiteY9" fmla="*/ 200325 h 297825"/>
                <a:gd name="connsiteX10" fmla="*/ 232500 w 420000"/>
                <a:gd name="connsiteY10" fmla="*/ 80325 h 297825"/>
                <a:gd name="connsiteX11" fmla="*/ 187500 w 420000"/>
                <a:gd name="connsiteY11" fmla="*/ 80325 h 297825"/>
                <a:gd name="connsiteX12" fmla="*/ 187500 w 420000"/>
                <a:gd name="connsiteY12" fmla="*/ 35325 h 297825"/>
                <a:gd name="connsiteX13" fmla="*/ 232500 w 420000"/>
                <a:gd name="connsiteY13" fmla="*/ 35325 h 297825"/>
                <a:gd name="connsiteX14" fmla="*/ 232500 w 420000"/>
                <a:gd name="connsiteY14" fmla="*/ 80325 h 297825"/>
                <a:gd name="connsiteX15" fmla="*/ 232500 w 420000"/>
                <a:gd name="connsiteY15" fmla="*/ 245325 h 297825"/>
                <a:gd name="connsiteX16" fmla="*/ 187500 w 420000"/>
                <a:gd name="connsiteY16" fmla="*/ 245325 h 297825"/>
                <a:gd name="connsiteX17" fmla="*/ 187500 w 420000"/>
                <a:gd name="connsiteY17" fmla="*/ 155325 h 297825"/>
                <a:gd name="connsiteX18" fmla="*/ 232500 w 420000"/>
                <a:gd name="connsiteY18" fmla="*/ 155325 h 297825"/>
                <a:gd name="connsiteX19" fmla="*/ 232500 w 420000"/>
                <a:gd name="connsiteY19" fmla="*/ 245325 h 297825"/>
                <a:gd name="connsiteX20" fmla="*/ 127500 w 420000"/>
                <a:gd name="connsiteY20" fmla="*/ 80325 h 297825"/>
                <a:gd name="connsiteX21" fmla="*/ 82500 w 420000"/>
                <a:gd name="connsiteY21" fmla="*/ 80325 h 297825"/>
                <a:gd name="connsiteX22" fmla="*/ 82500 w 420000"/>
                <a:gd name="connsiteY22" fmla="*/ 35325 h 297825"/>
                <a:gd name="connsiteX23" fmla="*/ 127500 w 420000"/>
                <a:gd name="connsiteY23" fmla="*/ 35325 h 297825"/>
                <a:gd name="connsiteX24" fmla="*/ 127500 w 420000"/>
                <a:gd name="connsiteY24" fmla="*/ 80325 h 297825"/>
                <a:gd name="connsiteX25" fmla="*/ 127500 w 420000"/>
                <a:gd name="connsiteY25" fmla="*/ 200325 h 297825"/>
                <a:gd name="connsiteX26" fmla="*/ 82500 w 420000"/>
                <a:gd name="connsiteY26" fmla="*/ 200325 h 297825"/>
                <a:gd name="connsiteX27" fmla="*/ 82500 w 420000"/>
                <a:gd name="connsiteY27" fmla="*/ 155325 h 297825"/>
                <a:gd name="connsiteX28" fmla="*/ 127500 w 420000"/>
                <a:gd name="connsiteY28" fmla="*/ 155325 h 297825"/>
                <a:gd name="connsiteX29" fmla="*/ 127500 w 420000"/>
                <a:gd name="connsiteY29" fmla="*/ 200325 h 297825"/>
                <a:gd name="connsiteX30" fmla="*/ 390000 w 420000"/>
                <a:gd name="connsiteY30" fmla="*/ 245325 h 297825"/>
                <a:gd name="connsiteX31" fmla="*/ 386825 w 420000"/>
                <a:gd name="connsiteY31" fmla="*/ 0 h 297825"/>
                <a:gd name="connsiteX32" fmla="*/ 32381 w 420000"/>
                <a:gd name="connsiteY32" fmla="*/ 30163 h 297825"/>
                <a:gd name="connsiteX33" fmla="*/ 30000 w 420000"/>
                <a:gd name="connsiteY33" fmla="*/ 245325 h 297825"/>
                <a:gd name="connsiteX34" fmla="*/ 0 w 420000"/>
                <a:gd name="connsiteY34" fmla="*/ 245325 h 297825"/>
                <a:gd name="connsiteX35" fmla="*/ 0 w 420000"/>
                <a:gd name="connsiteY35" fmla="*/ 297825 h 297825"/>
                <a:gd name="connsiteX36" fmla="*/ 420000 w 420000"/>
                <a:gd name="connsiteY36" fmla="*/ 297825 h 297825"/>
                <a:gd name="connsiteX37" fmla="*/ 420000 w 420000"/>
                <a:gd name="connsiteY37" fmla="*/ 245325 h 297825"/>
                <a:gd name="connsiteX38" fmla="*/ 390000 w 420000"/>
                <a:gd name="connsiteY38" fmla="*/ 245325 h 29782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11113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8732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54131 h 271631"/>
                <a:gd name="connsiteX1" fmla="*/ 292500 w 420000"/>
                <a:gd name="connsiteY1" fmla="*/ 54131 h 271631"/>
                <a:gd name="connsiteX2" fmla="*/ 292500 w 420000"/>
                <a:gd name="connsiteY2" fmla="*/ 9131 h 271631"/>
                <a:gd name="connsiteX3" fmla="*/ 337500 w 420000"/>
                <a:gd name="connsiteY3" fmla="*/ 9131 h 271631"/>
                <a:gd name="connsiteX4" fmla="*/ 337500 w 420000"/>
                <a:gd name="connsiteY4" fmla="*/ 54131 h 271631"/>
                <a:gd name="connsiteX5" fmla="*/ 337500 w 420000"/>
                <a:gd name="connsiteY5" fmla="*/ 174131 h 271631"/>
                <a:gd name="connsiteX6" fmla="*/ 292500 w 420000"/>
                <a:gd name="connsiteY6" fmla="*/ 174131 h 271631"/>
                <a:gd name="connsiteX7" fmla="*/ 292500 w 420000"/>
                <a:gd name="connsiteY7" fmla="*/ 129131 h 271631"/>
                <a:gd name="connsiteX8" fmla="*/ 337500 w 420000"/>
                <a:gd name="connsiteY8" fmla="*/ 129131 h 271631"/>
                <a:gd name="connsiteX9" fmla="*/ 337500 w 420000"/>
                <a:gd name="connsiteY9" fmla="*/ 174131 h 271631"/>
                <a:gd name="connsiteX10" fmla="*/ 232500 w 420000"/>
                <a:gd name="connsiteY10" fmla="*/ 54131 h 271631"/>
                <a:gd name="connsiteX11" fmla="*/ 187500 w 420000"/>
                <a:gd name="connsiteY11" fmla="*/ 54131 h 271631"/>
                <a:gd name="connsiteX12" fmla="*/ 187500 w 420000"/>
                <a:gd name="connsiteY12" fmla="*/ 9131 h 271631"/>
                <a:gd name="connsiteX13" fmla="*/ 232500 w 420000"/>
                <a:gd name="connsiteY13" fmla="*/ 9131 h 271631"/>
                <a:gd name="connsiteX14" fmla="*/ 232500 w 420000"/>
                <a:gd name="connsiteY14" fmla="*/ 54131 h 271631"/>
                <a:gd name="connsiteX15" fmla="*/ 232500 w 420000"/>
                <a:gd name="connsiteY15" fmla="*/ 219131 h 271631"/>
                <a:gd name="connsiteX16" fmla="*/ 187500 w 420000"/>
                <a:gd name="connsiteY16" fmla="*/ 219131 h 271631"/>
                <a:gd name="connsiteX17" fmla="*/ 187500 w 420000"/>
                <a:gd name="connsiteY17" fmla="*/ 129131 h 271631"/>
                <a:gd name="connsiteX18" fmla="*/ 232500 w 420000"/>
                <a:gd name="connsiteY18" fmla="*/ 129131 h 271631"/>
                <a:gd name="connsiteX19" fmla="*/ 232500 w 420000"/>
                <a:gd name="connsiteY19" fmla="*/ 219131 h 271631"/>
                <a:gd name="connsiteX20" fmla="*/ 127500 w 420000"/>
                <a:gd name="connsiteY20" fmla="*/ 54131 h 271631"/>
                <a:gd name="connsiteX21" fmla="*/ 82500 w 420000"/>
                <a:gd name="connsiteY21" fmla="*/ 54131 h 271631"/>
                <a:gd name="connsiteX22" fmla="*/ 82500 w 420000"/>
                <a:gd name="connsiteY22" fmla="*/ 9131 h 271631"/>
                <a:gd name="connsiteX23" fmla="*/ 127500 w 420000"/>
                <a:gd name="connsiteY23" fmla="*/ 9131 h 271631"/>
                <a:gd name="connsiteX24" fmla="*/ 127500 w 420000"/>
                <a:gd name="connsiteY24" fmla="*/ 54131 h 271631"/>
                <a:gd name="connsiteX25" fmla="*/ 127500 w 420000"/>
                <a:gd name="connsiteY25" fmla="*/ 174131 h 271631"/>
                <a:gd name="connsiteX26" fmla="*/ 82500 w 420000"/>
                <a:gd name="connsiteY26" fmla="*/ 174131 h 271631"/>
                <a:gd name="connsiteX27" fmla="*/ 82500 w 420000"/>
                <a:gd name="connsiteY27" fmla="*/ 129131 h 271631"/>
                <a:gd name="connsiteX28" fmla="*/ 127500 w 420000"/>
                <a:gd name="connsiteY28" fmla="*/ 129131 h 271631"/>
                <a:gd name="connsiteX29" fmla="*/ 127500 w 420000"/>
                <a:gd name="connsiteY29" fmla="*/ 174131 h 271631"/>
                <a:gd name="connsiteX30" fmla="*/ 390000 w 420000"/>
                <a:gd name="connsiteY30" fmla="*/ 219131 h 271631"/>
                <a:gd name="connsiteX31" fmla="*/ 386825 w 420000"/>
                <a:gd name="connsiteY31" fmla="*/ 0 h 271631"/>
                <a:gd name="connsiteX32" fmla="*/ 32381 w 420000"/>
                <a:gd name="connsiteY32" fmla="*/ 1588 h 271631"/>
                <a:gd name="connsiteX33" fmla="*/ 30000 w 420000"/>
                <a:gd name="connsiteY33" fmla="*/ 219131 h 271631"/>
                <a:gd name="connsiteX34" fmla="*/ 0 w 420000"/>
                <a:gd name="connsiteY34" fmla="*/ 219131 h 271631"/>
                <a:gd name="connsiteX35" fmla="*/ 0 w 420000"/>
                <a:gd name="connsiteY35" fmla="*/ 271631 h 271631"/>
                <a:gd name="connsiteX36" fmla="*/ 420000 w 420000"/>
                <a:gd name="connsiteY36" fmla="*/ 271631 h 271631"/>
                <a:gd name="connsiteX37" fmla="*/ 420000 w 420000"/>
                <a:gd name="connsiteY37" fmla="*/ 219131 h 271631"/>
                <a:gd name="connsiteX38" fmla="*/ 390000 w 420000"/>
                <a:gd name="connsiteY38" fmla="*/ 219131 h 27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0000" h="271631">
                  <a:moveTo>
                    <a:pt x="337500" y="54131"/>
                  </a:moveTo>
                  <a:lnTo>
                    <a:pt x="292500" y="54131"/>
                  </a:lnTo>
                  <a:lnTo>
                    <a:pt x="292500" y="9131"/>
                  </a:lnTo>
                  <a:lnTo>
                    <a:pt x="337500" y="9131"/>
                  </a:lnTo>
                  <a:lnTo>
                    <a:pt x="337500" y="54131"/>
                  </a:lnTo>
                  <a:close/>
                  <a:moveTo>
                    <a:pt x="337500" y="174131"/>
                  </a:moveTo>
                  <a:lnTo>
                    <a:pt x="292500" y="174131"/>
                  </a:lnTo>
                  <a:lnTo>
                    <a:pt x="292500" y="129131"/>
                  </a:lnTo>
                  <a:lnTo>
                    <a:pt x="337500" y="129131"/>
                  </a:lnTo>
                  <a:lnTo>
                    <a:pt x="337500" y="174131"/>
                  </a:lnTo>
                  <a:close/>
                  <a:moveTo>
                    <a:pt x="232500" y="54131"/>
                  </a:moveTo>
                  <a:lnTo>
                    <a:pt x="187500" y="54131"/>
                  </a:lnTo>
                  <a:lnTo>
                    <a:pt x="187500" y="9131"/>
                  </a:lnTo>
                  <a:lnTo>
                    <a:pt x="232500" y="9131"/>
                  </a:lnTo>
                  <a:lnTo>
                    <a:pt x="232500" y="54131"/>
                  </a:lnTo>
                  <a:close/>
                  <a:moveTo>
                    <a:pt x="232500" y="219131"/>
                  </a:moveTo>
                  <a:lnTo>
                    <a:pt x="187500" y="219131"/>
                  </a:lnTo>
                  <a:lnTo>
                    <a:pt x="187500" y="129131"/>
                  </a:lnTo>
                  <a:lnTo>
                    <a:pt x="232500" y="129131"/>
                  </a:lnTo>
                  <a:lnTo>
                    <a:pt x="232500" y="219131"/>
                  </a:lnTo>
                  <a:close/>
                  <a:moveTo>
                    <a:pt x="127500" y="54131"/>
                  </a:moveTo>
                  <a:lnTo>
                    <a:pt x="82500" y="54131"/>
                  </a:lnTo>
                  <a:lnTo>
                    <a:pt x="82500" y="9131"/>
                  </a:lnTo>
                  <a:lnTo>
                    <a:pt x="127500" y="9131"/>
                  </a:lnTo>
                  <a:lnTo>
                    <a:pt x="127500" y="54131"/>
                  </a:lnTo>
                  <a:close/>
                  <a:moveTo>
                    <a:pt x="127500" y="174131"/>
                  </a:moveTo>
                  <a:lnTo>
                    <a:pt x="82500" y="174131"/>
                  </a:lnTo>
                  <a:lnTo>
                    <a:pt x="82500" y="129131"/>
                  </a:lnTo>
                  <a:lnTo>
                    <a:pt x="127500" y="129131"/>
                  </a:lnTo>
                  <a:lnTo>
                    <a:pt x="127500" y="174131"/>
                  </a:lnTo>
                  <a:close/>
                  <a:moveTo>
                    <a:pt x="390000" y="219131"/>
                  </a:moveTo>
                  <a:cubicBezTo>
                    <a:pt x="388942" y="137356"/>
                    <a:pt x="387883" y="81775"/>
                    <a:pt x="386825" y="0"/>
                  </a:cubicBezTo>
                  <a:lnTo>
                    <a:pt x="32381" y="1588"/>
                  </a:lnTo>
                  <a:cubicBezTo>
                    <a:pt x="31587" y="73309"/>
                    <a:pt x="30794" y="147410"/>
                    <a:pt x="30000" y="219131"/>
                  </a:cubicBezTo>
                  <a:lnTo>
                    <a:pt x="0" y="219131"/>
                  </a:lnTo>
                  <a:lnTo>
                    <a:pt x="0" y="271631"/>
                  </a:lnTo>
                  <a:lnTo>
                    <a:pt x="420000" y="271631"/>
                  </a:lnTo>
                  <a:lnTo>
                    <a:pt x="420000" y="219131"/>
                  </a:lnTo>
                  <a:lnTo>
                    <a:pt x="390000" y="219131"/>
                  </a:lnTo>
                  <a:close/>
                </a:path>
              </a:pathLst>
            </a:custGeom>
            <a:solidFill>
              <a:srgbClr val="0000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193" name="Ryhmä 192">
              <a:extLst>
                <a:ext uri="{FF2B5EF4-FFF2-40B4-BE49-F238E27FC236}">
                  <a16:creationId xmlns:a16="http://schemas.microsoft.com/office/drawing/2014/main" id="{6DBA28E9-E7EB-4986-AD29-38A8D61F664C}"/>
                </a:ext>
              </a:extLst>
            </p:cNvPr>
            <p:cNvGrpSpPr/>
            <p:nvPr/>
          </p:nvGrpSpPr>
          <p:grpSpPr>
            <a:xfrm flipH="1">
              <a:off x="5971377" y="5998428"/>
              <a:ext cx="825999" cy="720000"/>
              <a:chOff x="5684119" y="5341363"/>
              <a:chExt cx="825999" cy="720000"/>
            </a:xfrm>
          </p:grpSpPr>
          <p:sp>
            <p:nvSpPr>
              <p:cNvPr id="194" name="Vapaamuotoinen: Muoto 193">
                <a:extLst>
                  <a:ext uri="{FF2B5EF4-FFF2-40B4-BE49-F238E27FC236}">
                    <a16:creationId xmlns:a16="http://schemas.microsoft.com/office/drawing/2014/main" id="{D1B6E2BD-5524-8917-478B-250C0D3C71B3}"/>
                  </a:ext>
                </a:extLst>
              </p:cNvPr>
              <p:cNvSpPr/>
              <p:nvPr/>
            </p:nvSpPr>
            <p:spPr>
              <a:xfrm flipH="1">
                <a:off x="5684119" y="5699626"/>
                <a:ext cx="356400" cy="57648"/>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5" name="Kuva 38" descr="Nosturi tasaisella täytöllä">
                <a:extLst>
                  <a:ext uri="{FF2B5EF4-FFF2-40B4-BE49-F238E27FC236}">
                    <a16:creationId xmlns:a16="http://schemas.microsoft.com/office/drawing/2014/main" id="{4BF71663-7E8C-B836-32DC-CF49C857D1BC}"/>
                  </a:ext>
                </a:extLst>
              </p:cNvPr>
              <p:cNvSpPr/>
              <p:nvPr/>
            </p:nvSpPr>
            <p:spPr>
              <a:xfrm flipH="1">
                <a:off x="5790118" y="5341363"/>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95300 h 762000"/>
                  <a:gd name="connsiteX1" fmla="*/ 572160 w 762902"/>
                  <a:gd name="connsiteY1" fmla="*/ 495300 h 762000"/>
                  <a:gd name="connsiteX2" fmla="*/ 724560 w 762902"/>
                  <a:gd name="connsiteY2" fmla="*/ 419100 h 762000"/>
                  <a:gd name="connsiteX3" fmla="*/ 724560 w 762902"/>
                  <a:gd name="connsiteY3" fmla="*/ 4953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95300 h 762000"/>
                  <a:gd name="connsiteX1" fmla="*/ 724560 w 762902"/>
                  <a:gd name="connsiteY1" fmla="*/ 419100 h 762000"/>
                  <a:gd name="connsiteX2" fmla="*/ 724560 w 762902"/>
                  <a:gd name="connsiteY2" fmla="*/ 4953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891341"/>
                  <a:gd name="connsiteY0" fmla="*/ 161925 h 762000"/>
                  <a:gd name="connsiteX1" fmla="*/ 295935 w 891341"/>
                  <a:gd name="connsiteY1" fmla="*/ 115253 h 762000"/>
                  <a:gd name="connsiteX2" fmla="*/ 492150 w 891341"/>
                  <a:gd name="connsiteY2" fmla="*/ 161925 h 762000"/>
                  <a:gd name="connsiteX3" fmla="*/ 301650 w 891341"/>
                  <a:gd name="connsiteY3" fmla="*/ 161925 h 762000"/>
                  <a:gd name="connsiteX4" fmla="*/ 150203 w 891341"/>
                  <a:gd name="connsiteY4" fmla="*/ 161925 h 762000"/>
                  <a:gd name="connsiteX5" fmla="*/ 217830 w 891341"/>
                  <a:gd name="connsiteY5" fmla="*/ 127635 h 762000"/>
                  <a:gd name="connsiteX6" fmla="*/ 214020 w 891341"/>
                  <a:gd name="connsiteY6" fmla="*/ 161925 h 762000"/>
                  <a:gd name="connsiteX7" fmla="*/ 150203 w 891341"/>
                  <a:gd name="connsiteY7" fmla="*/ 161925 h 762000"/>
                  <a:gd name="connsiteX8" fmla="*/ 211163 w 891341"/>
                  <a:gd name="connsiteY8" fmla="*/ 704850 h 762000"/>
                  <a:gd name="connsiteX9" fmla="*/ 214972 w 891341"/>
                  <a:gd name="connsiteY9" fmla="*/ 666750 h 762000"/>
                  <a:gd name="connsiteX10" fmla="*/ 299745 w 891341"/>
                  <a:gd name="connsiteY10" fmla="*/ 666750 h 762000"/>
                  <a:gd name="connsiteX11" fmla="*/ 303555 w 891341"/>
                  <a:gd name="connsiteY11" fmla="*/ 704850 h 762000"/>
                  <a:gd name="connsiteX12" fmla="*/ 211163 w 891341"/>
                  <a:gd name="connsiteY12" fmla="*/ 704850 h 762000"/>
                  <a:gd name="connsiteX13" fmla="*/ 224497 w 891341"/>
                  <a:gd name="connsiteY13" fmla="*/ 590550 h 762000"/>
                  <a:gd name="connsiteX14" fmla="*/ 292125 w 891341"/>
                  <a:gd name="connsiteY14" fmla="*/ 590550 h 762000"/>
                  <a:gd name="connsiteX15" fmla="*/ 295935 w 891341"/>
                  <a:gd name="connsiteY15" fmla="*/ 628650 h 762000"/>
                  <a:gd name="connsiteX16" fmla="*/ 219735 w 891341"/>
                  <a:gd name="connsiteY16" fmla="*/ 628650 h 762000"/>
                  <a:gd name="connsiteX17" fmla="*/ 224497 w 891341"/>
                  <a:gd name="connsiteY17" fmla="*/ 590550 h 762000"/>
                  <a:gd name="connsiteX18" fmla="*/ 233070 w 891341"/>
                  <a:gd name="connsiteY18" fmla="*/ 514350 h 762000"/>
                  <a:gd name="connsiteX19" fmla="*/ 283553 w 891341"/>
                  <a:gd name="connsiteY19" fmla="*/ 514350 h 762000"/>
                  <a:gd name="connsiteX20" fmla="*/ 287362 w 891341"/>
                  <a:gd name="connsiteY20" fmla="*/ 552450 h 762000"/>
                  <a:gd name="connsiteX21" fmla="*/ 228307 w 891341"/>
                  <a:gd name="connsiteY21" fmla="*/ 552450 h 762000"/>
                  <a:gd name="connsiteX22" fmla="*/ 233070 w 891341"/>
                  <a:gd name="connsiteY22" fmla="*/ 514350 h 762000"/>
                  <a:gd name="connsiteX23" fmla="*/ 240690 w 891341"/>
                  <a:gd name="connsiteY23" fmla="*/ 438150 h 762000"/>
                  <a:gd name="connsiteX24" fmla="*/ 274028 w 891341"/>
                  <a:gd name="connsiteY24" fmla="*/ 438150 h 762000"/>
                  <a:gd name="connsiteX25" fmla="*/ 277837 w 891341"/>
                  <a:gd name="connsiteY25" fmla="*/ 476250 h 762000"/>
                  <a:gd name="connsiteX26" fmla="*/ 235928 w 891341"/>
                  <a:gd name="connsiteY26" fmla="*/ 476250 h 762000"/>
                  <a:gd name="connsiteX27" fmla="*/ 240690 w 891341"/>
                  <a:gd name="connsiteY27" fmla="*/ 438150 h 762000"/>
                  <a:gd name="connsiteX28" fmla="*/ 249262 w 891341"/>
                  <a:gd name="connsiteY28" fmla="*/ 361950 h 762000"/>
                  <a:gd name="connsiteX29" fmla="*/ 265455 w 891341"/>
                  <a:gd name="connsiteY29" fmla="*/ 361950 h 762000"/>
                  <a:gd name="connsiteX30" fmla="*/ 269265 w 891341"/>
                  <a:gd name="connsiteY30" fmla="*/ 400050 h 762000"/>
                  <a:gd name="connsiteX31" fmla="*/ 244500 w 891341"/>
                  <a:gd name="connsiteY31" fmla="*/ 400050 h 762000"/>
                  <a:gd name="connsiteX32" fmla="*/ 249262 w 891341"/>
                  <a:gd name="connsiteY32" fmla="*/ 361950 h 762000"/>
                  <a:gd name="connsiteX33" fmla="*/ 257835 w 891341"/>
                  <a:gd name="connsiteY33" fmla="*/ 287655 h 762000"/>
                  <a:gd name="connsiteX34" fmla="*/ 261645 w 891341"/>
                  <a:gd name="connsiteY34" fmla="*/ 323850 h 762000"/>
                  <a:gd name="connsiteX35" fmla="*/ 253072 w 891341"/>
                  <a:gd name="connsiteY35" fmla="*/ 323850 h 762000"/>
                  <a:gd name="connsiteX36" fmla="*/ 257835 w 891341"/>
                  <a:gd name="connsiteY36" fmla="*/ 287655 h 762000"/>
                  <a:gd name="connsiteX37" fmla="*/ 667410 w 891341"/>
                  <a:gd name="connsiteY37" fmla="*/ 381000 h 762000"/>
                  <a:gd name="connsiteX38" fmla="*/ 667410 w 891341"/>
                  <a:gd name="connsiteY38" fmla="*/ 219075 h 762000"/>
                  <a:gd name="connsiteX39" fmla="*/ 734085 w 891341"/>
                  <a:gd name="connsiteY39" fmla="*/ 219075 h 762000"/>
                  <a:gd name="connsiteX40" fmla="*/ 762660 w 891341"/>
                  <a:gd name="connsiteY40" fmla="*/ 194310 h 762000"/>
                  <a:gd name="connsiteX41" fmla="*/ 740752 w 891341"/>
                  <a:gd name="connsiteY41" fmla="*/ 162878 h 762000"/>
                  <a:gd name="connsiteX42" fmla="*/ 289267 w 891341"/>
                  <a:gd name="connsiteY42" fmla="*/ 54293 h 762000"/>
                  <a:gd name="connsiteX43" fmla="*/ 286410 w 891341"/>
                  <a:gd name="connsiteY43" fmla="*/ 25717 h 762000"/>
                  <a:gd name="connsiteX44" fmla="*/ 257835 w 891341"/>
                  <a:gd name="connsiteY44" fmla="*/ 0 h 762000"/>
                  <a:gd name="connsiteX45" fmla="*/ 229260 w 891341"/>
                  <a:gd name="connsiteY45" fmla="*/ 25717 h 762000"/>
                  <a:gd name="connsiteX46" fmla="*/ 225450 w 891341"/>
                  <a:gd name="connsiteY46" fmla="*/ 60960 h 762000"/>
                  <a:gd name="connsiteX47" fmla="*/ 15900 w 891341"/>
                  <a:gd name="connsiteY47" fmla="*/ 165735 h 762000"/>
                  <a:gd name="connsiteX48" fmla="*/ 660 w 891341"/>
                  <a:gd name="connsiteY48" fmla="*/ 198120 h 762000"/>
                  <a:gd name="connsiteX49" fmla="*/ 29235 w 891341"/>
                  <a:gd name="connsiteY49" fmla="*/ 219075 h 762000"/>
                  <a:gd name="connsiteX50" fmla="*/ 208305 w 891341"/>
                  <a:gd name="connsiteY50" fmla="*/ 219075 h 762000"/>
                  <a:gd name="connsiteX51" fmla="*/ 154013 w 891341"/>
                  <a:gd name="connsiteY51" fmla="*/ 704850 h 762000"/>
                  <a:gd name="connsiteX52" fmla="*/ 57810 w 891341"/>
                  <a:gd name="connsiteY52" fmla="*/ 704850 h 762000"/>
                  <a:gd name="connsiteX53" fmla="*/ 57810 w 891341"/>
                  <a:gd name="connsiteY53" fmla="*/ 762000 h 762000"/>
                  <a:gd name="connsiteX54" fmla="*/ 457860 w 891341"/>
                  <a:gd name="connsiteY54" fmla="*/ 762000 h 762000"/>
                  <a:gd name="connsiteX55" fmla="*/ 457860 w 891341"/>
                  <a:gd name="connsiteY55" fmla="*/ 704850 h 762000"/>
                  <a:gd name="connsiteX56" fmla="*/ 361658 w 891341"/>
                  <a:gd name="connsiteY56" fmla="*/ 704850 h 762000"/>
                  <a:gd name="connsiteX57" fmla="*/ 307365 w 891341"/>
                  <a:gd name="connsiteY57" fmla="*/ 219075 h 762000"/>
                  <a:gd name="connsiteX58" fmla="*/ 629310 w 891341"/>
                  <a:gd name="connsiteY58" fmla="*/ 219075 h 762000"/>
                  <a:gd name="connsiteX59" fmla="*/ 629310 w 891341"/>
                  <a:gd name="connsiteY59" fmla="*/ 381000 h 762000"/>
                  <a:gd name="connsiteX60" fmla="*/ 534060 w 891341"/>
                  <a:gd name="connsiteY60" fmla="*/ 381000 h 762000"/>
                  <a:gd name="connsiteX61" fmla="*/ 534060 w 891341"/>
                  <a:gd name="connsiteY61" fmla="*/ 533400 h 762000"/>
                  <a:gd name="connsiteX62" fmla="*/ 762660 w 891341"/>
                  <a:gd name="connsiteY62" fmla="*/ 533400 h 762000"/>
                  <a:gd name="connsiteX63" fmla="*/ 891341 w 891341"/>
                  <a:gd name="connsiteY63" fmla="*/ 388561 h 762000"/>
                  <a:gd name="connsiteX64" fmla="*/ 667410 w 891341"/>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7410 w 762902"/>
                  <a:gd name="connsiteY63" fmla="*/ 381000 h 762000"/>
                  <a:gd name="connsiteX0" fmla="*/ 301650 w 770229"/>
                  <a:gd name="connsiteY0" fmla="*/ 161925 h 762000"/>
                  <a:gd name="connsiteX1" fmla="*/ 295935 w 770229"/>
                  <a:gd name="connsiteY1" fmla="*/ 115253 h 762000"/>
                  <a:gd name="connsiteX2" fmla="*/ 492150 w 770229"/>
                  <a:gd name="connsiteY2" fmla="*/ 161925 h 762000"/>
                  <a:gd name="connsiteX3" fmla="*/ 301650 w 770229"/>
                  <a:gd name="connsiteY3" fmla="*/ 161925 h 762000"/>
                  <a:gd name="connsiteX4" fmla="*/ 150203 w 770229"/>
                  <a:gd name="connsiteY4" fmla="*/ 161925 h 762000"/>
                  <a:gd name="connsiteX5" fmla="*/ 217830 w 770229"/>
                  <a:gd name="connsiteY5" fmla="*/ 127635 h 762000"/>
                  <a:gd name="connsiteX6" fmla="*/ 214020 w 770229"/>
                  <a:gd name="connsiteY6" fmla="*/ 161925 h 762000"/>
                  <a:gd name="connsiteX7" fmla="*/ 150203 w 770229"/>
                  <a:gd name="connsiteY7" fmla="*/ 161925 h 762000"/>
                  <a:gd name="connsiteX8" fmla="*/ 211163 w 770229"/>
                  <a:gd name="connsiteY8" fmla="*/ 704850 h 762000"/>
                  <a:gd name="connsiteX9" fmla="*/ 214972 w 770229"/>
                  <a:gd name="connsiteY9" fmla="*/ 666750 h 762000"/>
                  <a:gd name="connsiteX10" fmla="*/ 299745 w 770229"/>
                  <a:gd name="connsiteY10" fmla="*/ 666750 h 762000"/>
                  <a:gd name="connsiteX11" fmla="*/ 303555 w 770229"/>
                  <a:gd name="connsiteY11" fmla="*/ 704850 h 762000"/>
                  <a:gd name="connsiteX12" fmla="*/ 211163 w 770229"/>
                  <a:gd name="connsiteY12" fmla="*/ 704850 h 762000"/>
                  <a:gd name="connsiteX13" fmla="*/ 224497 w 770229"/>
                  <a:gd name="connsiteY13" fmla="*/ 590550 h 762000"/>
                  <a:gd name="connsiteX14" fmla="*/ 292125 w 770229"/>
                  <a:gd name="connsiteY14" fmla="*/ 590550 h 762000"/>
                  <a:gd name="connsiteX15" fmla="*/ 295935 w 770229"/>
                  <a:gd name="connsiteY15" fmla="*/ 628650 h 762000"/>
                  <a:gd name="connsiteX16" fmla="*/ 219735 w 770229"/>
                  <a:gd name="connsiteY16" fmla="*/ 628650 h 762000"/>
                  <a:gd name="connsiteX17" fmla="*/ 224497 w 770229"/>
                  <a:gd name="connsiteY17" fmla="*/ 590550 h 762000"/>
                  <a:gd name="connsiteX18" fmla="*/ 233070 w 770229"/>
                  <a:gd name="connsiteY18" fmla="*/ 514350 h 762000"/>
                  <a:gd name="connsiteX19" fmla="*/ 283553 w 770229"/>
                  <a:gd name="connsiteY19" fmla="*/ 514350 h 762000"/>
                  <a:gd name="connsiteX20" fmla="*/ 287362 w 770229"/>
                  <a:gd name="connsiteY20" fmla="*/ 552450 h 762000"/>
                  <a:gd name="connsiteX21" fmla="*/ 228307 w 770229"/>
                  <a:gd name="connsiteY21" fmla="*/ 552450 h 762000"/>
                  <a:gd name="connsiteX22" fmla="*/ 233070 w 770229"/>
                  <a:gd name="connsiteY22" fmla="*/ 514350 h 762000"/>
                  <a:gd name="connsiteX23" fmla="*/ 240690 w 770229"/>
                  <a:gd name="connsiteY23" fmla="*/ 438150 h 762000"/>
                  <a:gd name="connsiteX24" fmla="*/ 274028 w 770229"/>
                  <a:gd name="connsiteY24" fmla="*/ 438150 h 762000"/>
                  <a:gd name="connsiteX25" fmla="*/ 277837 w 770229"/>
                  <a:gd name="connsiteY25" fmla="*/ 476250 h 762000"/>
                  <a:gd name="connsiteX26" fmla="*/ 235928 w 770229"/>
                  <a:gd name="connsiteY26" fmla="*/ 476250 h 762000"/>
                  <a:gd name="connsiteX27" fmla="*/ 240690 w 770229"/>
                  <a:gd name="connsiteY27" fmla="*/ 438150 h 762000"/>
                  <a:gd name="connsiteX28" fmla="*/ 249262 w 770229"/>
                  <a:gd name="connsiteY28" fmla="*/ 361950 h 762000"/>
                  <a:gd name="connsiteX29" fmla="*/ 265455 w 770229"/>
                  <a:gd name="connsiteY29" fmla="*/ 361950 h 762000"/>
                  <a:gd name="connsiteX30" fmla="*/ 269265 w 770229"/>
                  <a:gd name="connsiteY30" fmla="*/ 400050 h 762000"/>
                  <a:gd name="connsiteX31" fmla="*/ 244500 w 770229"/>
                  <a:gd name="connsiteY31" fmla="*/ 400050 h 762000"/>
                  <a:gd name="connsiteX32" fmla="*/ 249262 w 770229"/>
                  <a:gd name="connsiteY32" fmla="*/ 361950 h 762000"/>
                  <a:gd name="connsiteX33" fmla="*/ 257835 w 770229"/>
                  <a:gd name="connsiteY33" fmla="*/ 287655 h 762000"/>
                  <a:gd name="connsiteX34" fmla="*/ 261645 w 770229"/>
                  <a:gd name="connsiteY34" fmla="*/ 323850 h 762000"/>
                  <a:gd name="connsiteX35" fmla="*/ 253072 w 770229"/>
                  <a:gd name="connsiteY35" fmla="*/ 323850 h 762000"/>
                  <a:gd name="connsiteX36" fmla="*/ 257835 w 770229"/>
                  <a:gd name="connsiteY36" fmla="*/ 287655 h 762000"/>
                  <a:gd name="connsiteX37" fmla="*/ 667410 w 770229"/>
                  <a:gd name="connsiteY37" fmla="*/ 381000 h 762000"/>
                  <a:gd name="connsiteX38" fmla="*/ 667410 w 770229"/>
                  <a:gd name="connsiteY38" fmla="*/ 219075 h 762000"/>
                  <a:gd name="connsiteX39" fmla="*/ 734085 w 770229"/>
                  <a:gd name="connsiteY39" fmla="*/ 219075 h 762000"/>
                  <a:gd name="connsiteX40" fmla="*/ 762660 w 770229"/>
                  <a:gd name="connsiteY40" fmla="*/ 194310 h 762000"/>
                  <a:gd name="connsiteX41" fmla="*/ 740752 w 770229"/>
                  <a:gd name="connsiteY41" fmla="*/ 162878 h 762000"/>
                  <a:gd name="connsiteX42" fmla="*/ 289267 w 770229"/>
                  <a:gd name="connsiteY42" fmla="*/ 54293 h 762000"/>
                  <a:gd name="connsiteX43" fmla="*/ 286410 w 770229"/>
                  <a:gd name="connsiteY43" fmla="*/ 25717 h 762000"/>
                  <a:gd name="connsiteX44" fmla="*/ 257835 w 770229"/>
                  <a:gd name="connsiteY44" fmla="*/ 0 h 762000"/>
                  <a:gd name="connsiteX45" fmla="*/ 229260 w 770229"/>
                  <a:gd name="connsiteY45" fmla="*/ 25717 h 762000"/>
                  <a:gd name="connsiteX46" fmla="*/ 225450 w 770229"/>
                  <a:gd name="connsiteY46" fmla="*/ 60960 h 762000"/>
                  <a:gd name="connsiteX47" fmla="*/ 15900 w 770229"/>
                  <a:gd name="connsiteY47" fmla="*/ 165735 h 762000"/>
                  <a:gd name="connsiteX48" fmla="*/ 660 w 770229"/>
                  <a:gd name="connsiteY48" fmla="*/ 198120 h 762000"/>
                  <a:gd name="connsiteX49" fmla="*/ 29235 w 770229"/>
                  <a:gd name="connsiteY49" fmla="*/ 219075 h 762000"/>
                  <a:gd name="connsiteX50" fmla="*/ 208305 w 770229"/>
                  <a:gd name="connsiteY50" fmla="*/ 219075 h 762000"/>
                  <a:gd name="connsiteX51" fmla="*/ 154013 w 770229"/>
                  <a:gd name="connsiteY51" fmla="*/ 704850 h 762000"/>
                  <a:gd name="connsiteX52" fmla="*/ 57810 w 770229"/>
                  <a:gd name="connsiteY52" fmla="*/ 704850 h 762000"/>
                  <a:gd name="connsiteX53" fmla="*/ 57810 w 770229"/>
                  <a:gd name="connsiteY53" fmla="*/ 762000 h 762000"/>
                  <a:gd name="connsiteX54" fmla="*/ 457860 w 770229"/>
                  <a:gd name="connsiteY54" fmla="*/ 762000 h 762000"/>
                  <a:gd name="connsiteX55" fmla="*/ 457860 w 770229"/>
                  <a:gd name="connsiteY55" fmla="*/ 704850 h 762000"/>
                  <a:gd name="connsiteX56" fmla="*/ 361658 w 770229"/>
                  <a:gd name="connsiteY56" fmla="*/ 704850 h 762000"/>
                  <a:gd name="connsiteX57" fmla="*/ 307365 w 770229"/>
                  <a:gd name="connsiteY57" fmla="*/ 219075 h 762000"/>
                  <a:gd name="connsiteX58" fmla="*/ 629310 w 770229"/>
                  <a:gd name="connsiteY58" fmla="*/ 219075 h 762000"/>
                  <a:gd name="connsiteX59" fmla="*/ 629310 w 770229"/>
                  <a:gd name="connsiteY59" fmla="*/ 381000 h 762000"/>
                  <a:gd name="connsiteX60" fmla="*/ 534060 w 770229"/>
                  <a:gd name="connsiteY60" fmla="*/ 381000 h 762000"/>
                  <a:gd name="connsiteX61" fmla="*/ 534060 w 770229"/>
                  <a:gd name="connsiteY61" fmla="*/ 533400 h 762000"/>
                  <a:gd name="connsiteX62" fmla="*/ 770229 w 770229"/>
                  <a:gd name="connsiteY62" fmla="*/ 538440 h 762000"/>
                  <a:gd name="connsiteX63" fmla="*/ 667410 w 770229"/>
                  <a:gd name="connsiteY63"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667410 w 762902"/>
                  <a:gd name="connsiteY62"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667410 w 762902"/>
                  <a:gd name="connsiteY61"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667410 w 762902"/>
                  <a:gd name="connsiteY60"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667410" y="381000"/>
                    </a:moveTo>
                    <a:lnTo>
                      <a:pt x="667410" y="219075"/>
                    </a:ln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29310" y="219075"/>
                    </a:lnTo>
                    <a:lnTo>
                      <a:pt x="629310" y="381000"/>
                    </a:lnTo>
                    <a:lnTo>
                      <a:pt x="667410" y="3810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pic>
        <p:nvPicPr>
          <p:cNvPr id="196" name="Graphic 22" descr="Truck with solid fill">
            <a:extLst>
              <a:ext uri="{FF2B5EF4-FFF2-40B4-BE49-F238E27FC236}">
                <a16:creationId xmlns:a16="http://schemas.microsoft.com/office/drawing/2014/main" id="{2638404F-3AF2-0988-C24B-84106683199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208753" y="5628268"/>
            <a:ext cx="511326" cy="487731"/>
          </a:xfrm>
          <a:prstGeom prst="rect">
            <a:avLst/>
          </a:prstGeom>
        </p:spPr>
      </p:pic>
      <p:sp>
        <p:nvSpPr>
          <p:cNvPr id="197" name="Tekstiruutu 196">
            <a:extLst>
              <a:ext uri="{FF2B5EF4-FFF2-40B4-BE49-F238E27FC236}">
                <a16:creationId xmlns:a16="http://schemas.microsoft.com/office/drawing/2014/main" id="{4CDED1A9-2F71-7AFA-4851-77D191A9DA9F}"/>
              </a:ext>
            </a:extLst>
          </p:cNvPr>
          <p:cNvSpPr txBox="1"/>
          <p:nvPr/>
        </p:nvSpPr>
        <p:spPr>
          <a:xfrm>
            <a:off x="4703137" y="5491242"/>
            <a:ext cx="871367" cy="240066"/>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Suunniteltu</a:t>
            </a:r>
          </a:p>
        </p:txBody>
      </p:sp>
      <p:sp>
        <p:nvSpPr>
          <p:cNvPr id="198" name="Tekstiruutu 197">
            <a:extLst>
              <a:ext uri="{FF2B5EF4-FFF2-40B4-BE49-F238E27FC236}">
                <a16:creationId xmlns:a16="http://schemas.microsoft.com/office/drawing/2014/main" id="{9D3A4C2C-76FD-C2BF-D0F0-270FA632669E}"/>
              </a:ext>
            </a:extLst>
          </p:cNvPr>
          <p:cNvSpPr txBox="1"/>
          <p:nvPr/>
        </p:nvSpPr>
        <p:spPr>
          <a:xfrm>
            <a:off x="5381645" y="5791051"/>
            <a:ext cx="871367" cy="240066"/>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Valmistettu</a:t>
            </a:r>
          </a:p>
        </p:txBody>
      </p:sp>
      <p:sp>
        <p:nvSpPr>
          <p:cNvPr id="199" name="Tekstiruutu 198">
            <a:extLst>
              <a:ext uri="{FF2B5EF4-FFF2-40B4-BE49-F238E27FC236}">
                <a16:creationId xmlns:a16="http://schemas.microsoft.com/office/drawing/2014/main" id="{270AFADA-B78E-D3AD-ED11-8996DAE73364}"/>
              </a:ext>
            </a:extLst>
          </p:cNvPr>
          <p:cNvSpPr txBox="1"/>
          <p:nvPr/>
        </p:nvSpPr>
        <p:spPr>
          <a:xfrm>
            <a:off x="6009139" y="6037241"/>
            <a:ext cx="871367" cy="240066"/>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Toimitettu</a:t>
            </a:r>
          </a:p>
        </p:txBody>
      </p:sp>
      <p:sp>
        <p:nvSpPr>
          <p:cNvPr id="200" name="Tekstiruutu 199">
            <a:extLst>
              <a:ext uri="{FF2B5EF4-FFF2-40B4-BE49-F238E27FC236}">
                <a16:creationId xmlns:a16="http://schemas.microsoft.com/office/drawing/2014/main" id="{7175CEE3-AD62-2B73-0186-D66D66D8324E}"/>
              </a:ext>
            </a:extLst>
          </p:cNvPr>
          <p:cNvSpPr txBox="1"/>
          <p:nvPr/>
        </p:nvSpPr>
        <p:spPr>
          <a:xfrm>
            <a:off x="6637972" y="6278939"/>
            <a:ext cx="871367" cy="240066"/>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Asennettu</a:t>
            </a:r>
          </a:p>
        </p:txBody>
      </p:sp>
      <p:sp>
        <p:nvSpPr>
          <p:cNvPr id="204" name="Sisällön paikkamerkki 2">
            <a:extLst>
              <a:ext uri="{FF2B5EF4-FFF2-40B4-BE49-F238E27FC236}">
                <a16:creationId xmlns:a16="http://schemas.microsoft.com/office/drawing/2014/main" id="{DC84C5CA-0507-765B-B084-0BB83EF069B7}"/>
              </a:ext>
            </a:extLst>
          </p:cNvPr>
          <p:cNvSpPr txBox="1">
            <a:spLocks/>
          </p:cNvSpPr>
          <p:nvPr/>
        </p:nvSpPr>
        <p:spPr>
          <a:xfrm>
            <a:off x="5625793" y="597261"/>
            <a:ext cx="1638057" cy="364911"/>
          </a:xfrm>
          <a:prstGeom prst="rect">
            <a:avLst/>
          </a:prstGeom>
        </p:spPr>
        <p:txBody>
          <a:bodyPr vert="horz" wrap="square" lIns="0" tIns="0" rIns="0" bIns="0" rtlCol="0" anchor="t" anchorCtr="0">
            <a:noAutofit/>
          </a:bodyPr>
          <a:lstStyle>
            <a:lvl1pPr marL="266693" indent="-266693" algn="l" defTabSz="914377"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35" indent="-266693" algn="l" defTabSz="914377"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575" indent="-276218" algn="l" defTabSz="914377"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299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3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874"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29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23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172"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600"/>
              </a:spcBef>
              <a:spcAft>
                <a:spcPts val="0"/>
              </a:spcAft>
              <a:buClr>
                <a:srgbClr val="183858"/>
              </a:buClr>
              <a:buSzTx/>
              <a:buFont typeface="Arial" panose="020B0604020202020204" pitchFamily="34" charset="0"/>
              <a:buNone/>
              <a:tabLst/>
              <a:defRPr/>
            </a:pPr>
            <a:r>
              <a:rPr kumimoji="0" lang="fi-FI" sz="2000" b="1" i="0" u="sng" strike="noStrike" kern="1200" cap="none" spc="0" normalizeH="0" baseline="0" noProof="0">
                <a:ln>
                  <a:noFill/>
                </a:ln>
                <a:solidFill>
                  <a:srgbClr val="183858"/>
                </a:solidFill>
                <a:effectLst/>
                <a:uLnTx/>
                <a:uFillTx/>
                <a:latin typeface="Times New Roman" panose="02020603050405020304" pitchFamily="18" charset="0"/>
                <a:ea typeface="+mn-ea"/>
                <a:cs typeface="Times New Roman" panose="02020603050405020304" pitchFamily="18" charset="0"/>
              </a:rPr>
              <a:t>TEHTÄVÄT</a:t>
            </a:r>
            <a:endParaRPr kumimoji="0" lang="fi-FI" sz="2000" b="0" i="0" u="sng" strike="noStrike" kern="1200" cap="none" spc="0" normalizeH="0" baseline="0" noProof="0">
              <a:ln>
                <a:noFill/>
              </a:ln>
              <a:solidFill>
                <a:srgbClr val="183858"/>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377" rtl="0" eaLnBrk="1" fontAlgn="auto" latinLnBrk="0" hangingPunct="1">
              <a:lnSpc>
                <a:spcPct val="100000"/>
              </a:lnSpc>
              <a:spcBef>
                <a:spcPts val="600"/>
              </a:spcBef>
              <a:spcAft>
                <a:spcPts val="0"/>
              </a:spcAft>
              <a:buClr>
                <a:srgbClr val="183858"/>
              </a:buClr>
              <a:buSzTx/>
              <a:buFont typeface="Arial" panose="020B0604020202020204" pitchFamily="34" charset="0"/>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5" name="Sisällön paikkamerkki 2">
            <a:extLst>
              <a:ext uri="{FF2B5EF4-FFF2-40B4-BE49-F238E27FC236}">
                <a16:creationId xmlns:a16="http://schemas.microsoft.com/office/drawing/2014/main" id="{9488E5E0-3A1E-D1E3-9601-1668F39F43A8}"/>
              </a:ext>
            </a:extLst>
          </p:cNvPr>
          <p:cNvSpPr txBox="1">
            <a:spLocks/>
          </p:cNvSpPr>
          <p:nvPr/>
        </p:nvSpPr>
        <p:spPr>
          <a:xfrm>
            <a:off x="397963" y="4629869"/>
            <a:ext cx="4631335" cy="2228132"/>
          </a:xfrm>
          <a:prstGeom prst="rect">
            <a:avLst/>
          </a:prstGeom>
        </p:spPr>
        <p:txBody>
          <a:bodyPr vert="horz" wrap="square" lIns="0" tIns="0" rIns="0" bIns="0" rtlCol="0" anchor="t" anchorCtr="0">
            <a:noAutofit/>
          </a:bodyPr>
          <a:lstStyle>
            <a:lvl1pPr marL="266693" indent="-266693" algn="l" defTabSz="914377"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35" indent="-266693" algn="l" defTabSz="914377"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575" indent="-276218" algn="l" defTabSz="914377"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299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3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874"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29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23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172"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600"/>
              </a:spcBef>
              <a:spcAft>
                <a:spcPts val="0"/>
              </a:spcAft>
              <a:buClr>
                <a:srgbClr val="183858"/>
              </a:buClr>
              <a:buSzTx/>
              <a:buFont typeface="Arial" panose="020B0604020202020204" pitchFamily="34" charset="0"/>
              <a:buNone/>
              <a:tabLst/>
              <a:defRPr/>
            </a:pPr>
            <a:r>
              <a:rPr kumimoji="0" lang="fi-FI" sz="1800" b="1" i="0" u="sng" strike="noStrike" kern="1200" cap="none" spc="0" normalizeH="0" baseline="0" noProof="0">
                <a:ln>
                  <a:noFill/>
                </a:ln>
                <a:solidFill>
                  <a:srgbClr val="183858"/>
                </a:solidFill>
                <a:effectLst/>
                <a:uLnTx/>
                <a:uFillTx/>
                <a:latin typeface="Times New Roman" panose="02020603050405020304" pitchFamily="18" charset="0"/>
                <a:ea typeface="+mn-ea"/>
                <a:cs typeface="Times New Roman" panose="02020603050405020304" pitchFamily="18" charset="0"/>
              </a:rPr>
              <a:t>TOIMINNASSA MUKANA</a:t>
            </a:r>
            <a:endPar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Rakennusalan yrityksiä</a:t>
            </a: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Tiedonsiirron asiantuntijayrityksiä</a:t>
            </a: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Akatemia</a:t>
            </a: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Julkishallinnon edustajia</a:t>
            </a: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Voittoa tavoittelemattomia organisaatioita</a:t>
            </a:r>
          </a:p>
          <a:p>
            <a:pPr marL="266693" marR="0" lvl="0" indent="-266693" algn="l" defTabSz="914377" rtl="0" eaLnBrk="1" fontAlgn="auto" latinLnBrk="0" hangingPunct="1">
              <a:lnSpc>
                <a:spcPct val="100000"/>
              </a:lnSpc>
              <a:spcBef>
                <a:spcPts val="0"/>
              </a:spcBef>
              <a:spcAft>
                <a:spcPts val="0"/>
              </a:spcAft>
              <a:buClr>
                <a:srgbClr val="183858"/>
              </a:buClr>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Rakennusalan sidosryhmiä </a:t>
            </a:r>
          </a:p>
        </p:txBody>
      </p:sp>
    </p:spTree>
    <p:extLst>
      <p:ext uri="{BB962C8B-B14F-4D97-AF65-F5344CB8AC3E}">
        <p14:creationId xmlns:p14="http://schemas.microsoft.com/office/powerpoint/2010/main" val="374192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4FC3C-7F1F-2BC3-4CBA-D743C0776FFD}"/>
            </a:ext>
          </a:extLst>
        </p:cNvPr>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52D34AB4-F5A5-EA39-1C6E-16EB689AE4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48B93C-268E-4D94-8C5C-A1E3B3F50EAA}"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Alatunnisteen paikkamerkki 2">
            <a:extLst>
              <a:ext uri="{FF2B5EF4-FFF2-40B4-BE49-F238E27FC236}">
                <a16:creationId xmlns:a16="http://schemas.microsoft.com/office/drawing/2014/main" id="{17592F4E-851D-A212-98D6-C66DFAF5C2C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D672E179-984C-E5DC-1A83-059A64A231A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5" name="Otsikko 4">
            <a:extLst>
              <a:ext uri="{FF2B5EF4-FFF2-40B4-BE49-F238E27FC236}">
                <a16:creationId xmlns:a16="http://schemas.microsoft.com/office/drawing/2014/main" id="{8DE379C9-1281-8E4F-426A-EA0C0F3C3E12}"/>
              </a:ext>
            </a:extLst>
          </p:cNvPr>
          <p:cNvSpPr>
            <a:spLocks noGrp="1"/>
          </p:cNvSpPr>
          <p:nvPr>
            <p:ph type="ctrTitle"/>
          </p:nvPr>
        </p:nvSpPr>
        <p:spPr>
          <a:xfrm>
            <a:off x="1200150" y="521144"/>
            <a:ext cx="9792394" cy="1656457"/>
          </a:xfrm>
        </p:spPr>
        <p:txBody>
          <a:bodyPr/>
          <a:lstStyle/>
          <a:p>
            <a:r>
              <a:rPr lang="fi-FI"/>
              <a:t>Sisällys</a:t>
            </a:r>
          </a:p>
        </p:txBody>
      </p:sp>
      <p:sp>
        <p:nvSpPr>
          <p:cNvPr id="7" name="Tekstiruutu 6">
            <a:extLst>
              <a:ext uri="{FF2B5EF4-FFF2-40B4-BE49-F238E27FC236}">
                <a16:creationId xmlns:a16="http://schemas.microsoft.com/office/drawing/2014/main" id="{FE7B2C8F-B505-FD80-0741-98342E4BA58D}"/>
              </a:ext>
            </a:extLst>
          </p:cNvPr>
          <p:cNvSpPr txBox="1"/>
          <p:nvPr/>
        </p:nvSpPr>
        <p:spPr>
          <a:xfrm>
            <a:off x="1131714" y="1658319"/>
            <a:ext cx="10694525" cy="4231479"/>
          </a:xfrm>
          <a:prstGeom prst="rect">
            <a:avLst/>
          </a:prstGeom>
          <a:noFill/>
        </p:spPr>
        <p:txBody>
          <a:bodyPr wrap="square" rtlCol="0">
            <a:spAutoFit/>
          </a:bodyPr>
          <a:lstStyle/>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Motivaatio</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Tausta</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Rakennustuotteiden toimitusketju strategiat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T-Malli</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Esiselvitys ETO toimitusketjun nykytilasta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Kehityshankkeen organisoituminen</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Työn tavoite</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Road-</a:t>
            </a:r>
            <a:r>
              <a:rPr kumimoji="0" lang="fi-FI" sz="2800" b="0" i="0" u="none" strike="noStrike" kern="1200" cap="none" spc="0" normalizeH="0" baseline="0" noProof="0" dirty="0" err="1">
                <a:ln>
                  <a:noFill/>
                </a:ln>
                <a:solidFill>
                  <a:schemeClr val="tx1">
                    <a:lumMod val="50000"/>
                    <a:lumOff val="50000"/>
                  </a:schemeClr>
                </a:solidFill>
                <a:effectLst/>
                <a:uLnTx/>
                <a:uFillTx/>
                <a:latin typeface="Avenir Next LT Pro"/>
                <a:ea typeface="+mn-ea"/>
                <a:cs typeface="+mn-cs"/>
              </a:rPr>
              <a:t>map</a:t>
            </a:r>
            <a:endPar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endParaRP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Tietoarkkitehtuuri kuva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Tehtävät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Vakiointi-työryhmä</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Rajapinta-työryhmä</a:t>
            </a:r>
          </a:p>
        </p:txBody>
      </p:sp>
    </p:spTree>
    <p:extLst>
      <p:ext uri="{BB962C8B-B14F-4D97-AF65-F5344CB8AC3E}">
        <p14:creationId xmlns:p14="http://schemas.microsoft.com/office/powerpoint/2010/main" val="398984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
                                            <p:txEl>
                                              <p:pRg st="5" end="5"/>
                                            </p:txEl>
                                          </p:spTgt>
                                        </p:tgtEl>
                                        <p:attrNameLst>
                                          <p:attrName>style.color</p:attrName>
                                        </p:attrNameLst>
                                      </p:cBhvr>
                                      <p:to>
                                        <a:srgbClr val="7F7F7F"/>
                                      </p:to>
                                    </p:animClr>
                                  </p:childTnLst>
                                </p:cTn>
                              </p:par>
                              <p:par>
                                <p:cTn id="7" presetID="3" presetClass="emph" presetSubtype="2" fill="hold" nodeType="withEffect">
                                  <p:stCondLst>
                                    <p:cond delay="0"/>
                                  </p:stCondLst>
                                  <p:childTnLst>
                                    <p:animClr clrSpc="rgb" dir="cw">
                                      <p:cBhvr override="childStyle">
                                        <p:cTn id="8" dur="2000" fill="hold"/>
                                        <p:tgtEl>
                                          <p:spTgt spid="7">
                                            <p:txEl>
                                              <p:pRg st="6" end="6"/>
                                            </p:txEl>
                                          </p:spTgt>
                                        </p:tgtEl>
                                        <p:attrNameLst>
                                          <p:attrName>style.color</p:attrName>
                                        </p:attrNameLst>
                                      </p:cBhvr>
                                      <p:to>
                                        <a:srgbClr val="7F7F7F"/>
                                      </p:to>
                                    </p:animClr>
                                  </p:childTnLst>
                                </p:cTn>
                              </p:par>
                              <p:par>
                                <p:cTn id="9" presetID="3" presetClass="emph" presetSubtype="2" fill="hold" nodeType="withEffect">
                                  <p:stCondLst>
                                    <p:cond delay="0"/>
                                  </p:stCondLst>
                                  <p:childTnLst>
                                    <p:animClr clrSpc="rgb" dir="cw">
                                      <p:cBhvr override="childStyle">
                                        <p:cTn id="10" dur="2000" fill="hold"/>
                                        <p:tgtEl>
                                          <p:spTgt spid="7">
                                            <p:txEl>
                                              <p:pRg st="7" end="7"/>
                                            </p:txEl>
                                          </p:spTgt>
                                        </p:tgtEl>
                                        <p:attrNameLst>
                                          <p:attrName>style.color</p:attrName>
                                        </p:attrNameLst>
                                      </p:cBhvr>
                                      <p:to>
                                        <a:srgbClr val="7F7F7F"/>
                                      </p:to>
                                    </p:animClr>
                                  </p:childTnLst>
                                </p:cTn>
                              </p:par>
                              <p:par>
                                <p:cTn id="11" presetID="3" presetClass="emph" presetSubtype="2" fill="hold" nodeType="withEffect">
                                  <p:stCondLst>
                                    <p:cond delay="0"/>
                                  </p:stCondLst>
                                  <p:childTnLst>
                                    <p:animClr clrSpc="rgb" dir="cw">
                                      <p:cBhvr override="childStyle">
                                        <p:cTn id="12" dur="2000" fill="hold"/>
                                        <p:tgtEl>
                                          <p:spTgt spid="7">
                                            <p:txEl>
                                              <p:pRg st="8" end="8"/>
                                            </p:txEl>
                                          </p:spTgt>
                                        </p:tgtEl>
                                        <p:attrNameLst>
                                          <p:attrName>style.color</p:attrName>
                                        </p:attrNameLst>
                                      </p:cBhvr>
                                      <p:to>
                                        <a:srgbClr val="7F7F7F"/>
                                      </p:to>
                                    </p:animClr>
                                  </p:childTnLst>
                                </p:cTn>
                              </p:par>
                              <p:par>
                                <p:cTn id="13" presetID="3" presetClass="emph" presetSubtype="2" fill="hold" nodeType="withEffect">
                                  <p:stCondLst>
                                    <p:cond delay="0"/>
                                  </p:stCondLst>
                                  <p:childTnLst>
                                    <p:animClr clrSpc="rgb" dir="cw">
                                      <p:cBhvr override="childStyle">
                                        <p:cTn id="14" dur="2000" fill="hold"/>
                                        <p:tgtEl>
                                          <p:spTgt spid="7">
                                            <p:txEl>
                                              <p:pRg st="9" end="9"/>
                                            </p:txEl>
                                          </p:spTgt>
                                        </p:tgtEl>
                                        <p:attrNameLst>
                                          <p:attrName>style.color</p:attrName>
                                        </p:attrNameLst>
                                      </p:cBhvr>
                                      <p:to>
                                        <a:srgbClr val="7F7F7F"/>
                                      </p:to>
                                    </p:animClr>
                                  </p:childTnLst>
                                </p:cTn>
                              </p:par>
                              <p:par>
                                <p:cTn id="15" presetID="3" presetClass="emph" presetSubtype="2" fill="hold" nodeType="withEffect">
                                  <p:stCondLst>
                                    <p:cond delay="0"/>
                                  </p:stCondLst>
                                  <p:childTnLst>
                                    <p:animClr clrSpc="rgb" dir="cw">
                                      <p:cBhvr override="childStyle">
                                        <p:cTn id="16" dur="2000" fill="hold"/>
                                        <p:tgtEl>
                                          <p:spTgt spid="7">
                                            <p:txEl>
                                              <p:pRg st="10" end="10"/>
                                            </p:txEl>
                                          </p:spTgt>
                                        </p:tgtEl>
                                        <p:attrNameLst>
                                          <p:attrName>style.color</p:attrName>
                                        </p:attrNameLst>
                                      </p:cBhvr>
                                      <p:to>
                                        <a:srgbClr val="7F7F7F"/>
                                      </p:to>
                                    </p:animClr>
                                  </p:childTnLst>
                                </p:cTn>
                              </p:par>
                              <p:par>
                                <p:cTn id="17" presetID="3" presetClass="emph" presetSubtype="2" fill="hold" nodeType="withEffect">
                                  <p:stCondLst>
                                    <p:cond delay="0"/>
                                  </p:stCondLst>
                                  <p:childTnLst>
                                    <p:animClr clrSpc="rgb" dir="cw">
                                      <p:cBhvr override="childStyle">
                                        <p:cTn id="18" dur="2000" fill="hold"/>
                                        <p:tgtEl>
                                          <p:spTgt spid="7">
                                            <p:txEl>
                                              <p:pRg st="11" end="11"/>
                                            </p:txEl>
                                          </p:spTgt>
                                        </p:tgtEl>
                                        <p:attrNameLst>
                                          <p:attrName>style.color</p:attrName>
                                        </p:attrNameLst>
                                      </p:cBhvr>
                                      <p:to>
                                        <a:srgbClr val="7F7F7F"/>
                                      </p:to>
                                    </p:animClr>
                                  </p:childTnLst>
                                </p:cTn>
                              </p:par>
                              <p:par>
                                <p:cTn id="19" presetID="3" presetClass="emph" presetSubtype="2" fill="hold" nodeType="withEffect">
                                  <p:stCondLst>
                                    <p:cond delay="0"/>
                                  </p:stCondLst>
                                  <p:childTnLst>
                                    <p:animClr clrSpc="rgb" dir="cw">
                                      <p:cBhvr override="childStyle">
                                        <p:cTn id="20" dur="2000" fill="hold"/>
                                        <p:tgtEl>
                                          <p:spTgt spid="7">
                                            <p:txEl>
                                              <p:pRg st="1" end="1"/>
                                            </p:txEl>
                                          </p:spTgt>
                                        </p:tgtEl>
                                        <p:attrNameLst>
                                          <p:attrName>style.color</p:attrName>
                                        </p:attrNameLst>
                                      </p:cBhvr>
                                      <p:to>
                                        <a:srgbClr val="7F7F7F"/>
                                      </p:to>
                                    </p:animClr>
                                  </p:childTnLst>
                                </p:cTn>
                              </p:par>
                              <p:par>
                                <p:cTn id="21" presetID="3" presetClass="emph" presetSubtype="2" fill="hold" nodeType="withEffect">
                                  <p:stCondLst>
                                    <p:cond delay="0"/>
                                  </p:stCondLst>
                                  <p:childTnLst>
                                    <p:animClr clrSpc="rgb" dir="cw">
                                      <p:cBhvr override="childStyle">
                                        <p:cTn id="22" dur="2000" fill="hold"/>
                                        <p:tgtEl>
                                          <p:spTgt spid="7">
                                            <p:txEl>
                                              <p:pRg st="2" end="2"/>
                                            </p:txEl>
                                          </p:spTgt>
                                        </p:tgtEl>
                                        <p:attrNameLst>
                                          <p:attrName>style.color</p:attrName>
                                        </p:attrNameLst>
                                      </p:cBhvr>
                                      <p:to>
                                        <a:srgbClr val="7F7F7F"/>
                                      </p:to>
                                    </p:animClr>
                                  </p:childTnLst>
                                </p:cTn>
                              </p:par>
                              <p:par>
                                <p:cTn id="23" presetID="3" presetClass="emph" presetSubtype="2" fill="hold" nodeType="withEffect">
                                  <p:stCondLst>
                                    <p:cond delay="0"/>
                                  </p:stCondLst>
                                  <p:childTnLst>
                                    <p:animClr clrSpc="rgb" dir="cw">
                                      <p:cBhvr override="childStyle">
                                        <p:cTn id="24" dur="2000" fill="hold"/>
                                        <p:tgtEl>
                                          <p:spTgt spid="7">
                                            <p:txEl>
                                              <p:pRg st="3" end="3"/>
                                            </p:txEl>
                                          </p:spTgt>
                                        </p:tgtEl>
                                        <p:attrNameLst>
                                          <p:attrName>style.color</p:attrName>
                                        </p:attrNameLst>
                                      </p:cBhvr>
                                      <p:to>
                                        <a:srgbClr val="7F7F7F"/>
                                      </p:to>
                                    </p:animClr>
                                  </p:childTnLst>
                                </p:cTn>
                              </p:par>
                              <p:par>
                                <p:cTn id="25" presetID="3" presetClass="emph" presetSubtype="2" fill="hold" nodeType="withEffect">
                                  <p:stCondLst>
                                    <p:cond delay="0"/>
                                  </p:stCondLst>
                                  <p:childTnLst>
                                    <p:animClr clrSpc="rgb" dir="cw">
                                      <p:cBhvr override="childStyle">
                                        <p:cTn id="26" dur="2000" fill="hold"/>
                                        <p:tgtEl>
                                          <p:spTgt spid="7">
                                            <p:txEl>
                                              <p:pRg st="4" end="4"/>
                                            </p:txEl>
                                          </p:spTgt>
                                        </p:tgtEl>
                                        <p:attrNameLst>
                                          <p:attrName>style.color</p:attrName>
                                        </p:attrNameLst>
                                      </p:cBhvr>
                                      <p:to>
                                        <a:srgbClr val="7F7F7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0F2"/>
        </a:solidFill>
        <a:effectLst/>
      </p:bgPr>
    </p:bg>
    <p:spTree>
      <p:nvGrpSpPr>
        <p:cNvPr id="1" name=""/>
        <p:cNvGrpSpPr/>
        <p:nvPr/>
      </p:nvGrpSpPr>
      <p:grpSpPr>
        <a:xfrm>
          <a:off x="0" y="0"/>
          <a:ext cx="0" cy="0"/>
          <a:chOff x="0" y="0"/>
          <a:chExt cx="0" cy="0"/>
        </a:xfrm>
      </p:grpSpPr>
      <p:sp>
        <p:nvSpPr>
          <p:cNvPr id="7" name="Tekstiruutu 6">
            <a:extLst>
              <a:ext uri="{FF2B5EF4-FFF2-40B4-BE49-F238E27FC236}">
                <a16:creationId xmlns:a16="http://schemas.microsoft.com/office/drawing/2014/main" id="{2E231E11-7EF0-6A4F-5DD4-039475DD9326}"/>
              </a:ext>
            </a:extLst>
          </p:cNvPr>
          <p:cNvSpPr txBox="1"/>
          <p:nvPr/>
        </p:nvSpPr>
        <p:spPr>
          <a:xfrm flipH="1">
            <a:off x="3029795" y="2519801"/>
            <a:ext cx="104464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Tunnista</a:t>
            </a:r>
          </a:p>
        </p:txBody>
      </p:sp>
      <p:sp>
        <p:nvSpPr>
          <p:cNvPr id="8" name="Tekstiruutu 7">
            <a:extLst>
              <a:ext uri="{FF2B5EF4-FFF2-40B4-BE49-F238E27FC236}">
                <a16:creationId xmlns:a16="http://schemas.microsoft.com/office/drawing/2014/main" id="{82DB492A-8A7D-4AC4-6C05-06584F8658F1}"/>
              </a:ext>
            </a:extLst>
          </p:cNvPr>
          <p:cNvSpPr txBox="1"/>
          <p:nvPr/>
        </p:nvSpPr>
        <p:spPr>
          <a:xfrm flipH="1">
            <a:off x="5628193" y="851657"/>
            <a:ext cx="13399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Master data</a:t>
            </a:r>
          </a:p>
        </p:txBody>
      </p:sp>
      <p:pic>
        <p:nvPicPr>
          <p:cNvPr id="9" name="Kuva 8" descr="Reitti (kaksi nastaa ja polku) tasaisella täytöllä">
            <a:extLst>
              <a:ext uri="{FF2B5EF4-FFF2-40B4-BE49-F238E27FC236}">
                <a16:creationId xmlns:a16="http://schemas.microsoft.com/office/drawing/2014/main" id="{63503564-1119-31D1-4879-5A0B50F9CB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0991" y="1435972"/>
            <a:ext cx="699852" cy="699852"/>
          </a:xfrm>
          <a:prstGeom prst="rect">
            <a:avLst/>
          </a:prstGeom>
        </p:spPr>
      </p:pic>
      <p:sp>
        <p:nvSpPr>
          <p:cNvPr id="10" name="Tekstiruutu 9">
            <a:extLst>
              <a:ext uri="{FF2B5EF4-FFF2-40B4-BE49-F238E27FC236}">
                <a16:creationId xmlns:a16="http://schemas.microsoft.com/office/drawing/2014/main" id="{D2AED082-A50D-151A-9450-B13A225A469B}"/>
              </a:ext>
            </a:extLst>
          </p:cNvPr>
          <p:cNvSpPr txBox="1"/>
          <p:nvPr/>
        </p:nvSpPr>
        <p:spPr>
          <a:xfrm flipH="1">
            <a:off x="6945317" y="2025133"/>
            <a:ext cx="1568492" cy="241220"/>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Tapahtumatieto</a:t>
            </a:r>
          </a:p>
        </p:txBody>
      </p:sp>
      <p:pic>
        <p:nvPicPr>
          <p:cNvPr id="11" name="Kuva 10" descr="Tarkistusluettelo tasaisella täytöllä">
            <a:extLst>
              <a:ext uri="{FF2B5EF4-FFF2-40B4-BE49-F238E27FC236}">
                <a16:creationId xmlns:a16="http://schemas.microsoft.com/office/drawing/2014/main" id="{B1D56C11-4ECA-0A34-1106-56AC7129A4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1059" y="3442459"/>
            <a:ext cx="561665" cy="561665"/>
          </a:xfrm>
          <a:prstGeom prst="rect">
            <a:avLst/>
          </a:prstGeom>
        </p:spPr>
      </p:pic>
      <p:sp>
        <p:nvSpPr>
          <p:cNvPr id="12" name="Tekstiruutu 11">
            <a:extLst>
              <a:ext uri="{FF2B5EF4-FFF2-40B4-BE49-F238E27FC236}">
                <a16:creationId xmlns:a16="http://schemas.microsoft.com/office/drawing/2014/main" id="{ABDBE810-C914-92E5-F685-C64912E62A83}"/>
              </a:ext>
            </a:extLst>
          </p:cNvPr>
          <p:cNvSpPr txBox="1"/>
          <p:nvPr/>
        </p:nvSpPr>
        <p:spPr>
          <a:xfrm flipH="1">
            <a:off x="5594018" y="3223318"/>
            <a:ext cx="18710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Transaktiotieto</a:t>
            </a:r>
            <a:endParaRPr kumimoji="0" lang="fi-FI" sz="1600" b="1"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5" name="Kuva 14">
            <a:extLst>
              <a:ext uri="{FF2B5EF4-FFF2-40B4-BE49-F238E27FC236}">
                <a16:creationId xmlns:a16="http://schemas.microsoft.com/office/drawing/2014/main" id="{776BF07E-1AD2-C86E-3BB9-CF5D94D616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3683" y="2768824"/>
            <a:ext cx="580431" cy="580431"/>
          </a:xfrm>
          <a:prstGeom prst="rect">
            <a:avLst/>
          </a:prstGeom>
        </p:spPr>
      </p:pic>
      <p:sp>
        <p:nvSpPr>
          <p:cNvPr id="17" name="Tekstiruutu 16">
            <a:extLst>
              <a:ext uri="{FF2B5EF4-FFF2-40B4-BE49-F238E27FC236}">
                <a16:creationId xmlns:a16="http://schemas.microsoft.com/office/drawing/2014/main" id="{52C67BF6-C5BD-3B6E-720E-5962BBF98A31}"/>
              </a:ext>
            </a:extLst>
          </p:cNvPr>
          <p:cNvSpPr txBox="1"/>
          <p:nvPr/>
        </p:nvSpPr>
        <p:spPr>
          <a:xfrm>
            <a:off x="1378710" y="3215344"/>
            <a:ext cx="1030225" cy="388953"/>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1D &amp; 2D viivakoodit</a:t>
            </a:r>
            <a:endParaRPr kumimoji="0" lang="en-US" sz="12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Tekstiruutu 17">
            <a:extLst>
              <a:ext uri="{FF2B5EF4-FFF2-40B4-BE49-F238E27FC236}">
                <a16:creationId xmlns:a16="http://schemas.microsoft.com/office/drawing/2014/main" id="{B4436885-2A16-E1D3-E57E-37381126A3FA}"/>
              </a:ext>
            </a:extLst>
          </p:cNvPr>
          <p:cNvSpPr txBox="1"/>
          <p:nvPr/>
        </p:nvSpPr>
        <p:spPr>
          <a:xfrm>
            <a:off x="1424631" y="1905182"/>
            <a:ext cx="1263129" cy="276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RFID -tunnisteet</a:t>
            </a:r>
            <a:endParaRPr kumimoji="0" lang="en-US" sz="1200" b="1"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20" name="Ryhmä 19">
            <a:extLst>
              <a:ext uri="{FF2B5EF4-FFF2-40B4-BE49-F238E27FC236}">
                <a16:creationId xmlns:a16="http://schemas.microsoft.com/office/drawing/2014/main" id="{9B211F80-5032-2927-FEA9-775FF794D684}"/>
              </a:ext>
            </a:extLst>
          </p:cNvPr>
          <p:cNvGrpSpPr/>
          <p:nvPr/>
        </p:nvGrpSpPr>
        <p:grpSpPr>
          <a:xfrm>
            <a:off x="5000024" y="2070727"/>
            <a:ext cx="744594" cy="889816"/>
            <a:chOff x="6251716" y="2533662"/>
            <a:chExt cx="733745" cy="876852"/>
          </a:xfrm>
        </p:grpSpPr>
        <p:sp>
          <p:nvSpPr>
            <p:cNvPr id="21" name="Tekstiruutu 20">
              <a:extLst>
                <a:ext uri="{FF2B5EF4-FFF2-40B4-BE49-F238E27FC236}">
                  <a16:creationId xmlns:a16="http://schemas.microsoft.com/office/drawing/2014/main" id="{3BF4A9D7-94DD-7D6B-03FB-A4187C140756}"/>
                </a:ext>
              </a:extLst>
            </p:cNvPr>
            <p:cNvSpPr txBox="1"/>
            <p:nvPr/>
          </p:nvSpPr>
          <p:spPr>
            <a:xfrm flipH="1">
              <a:off x="6251716" y="3076893"/>
              <a:ext cx="733745" cy="3336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Jaa</a:t>
              </a:r>
            </a:p>
          </p:txBody>
        </p:sp>
        <p:pic>
          <p:nvPicPr>
            <p:cNvPr id="22" name="Kuva 21">
              <a:extLst>
                <a:ext uri="{FF2B5EF4-FFF2-40B4-BE49-F238E27FC236}">
                  <a16:creationId xmlns:a16="http://schemas.microsoft.com/office/drawing/2014/main" id="{E8D40478-8591-D9DB-284D-60D55BAAC9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77187" y="2533662"/>
              <a:ext cx="640080" cy="640080"/>
            </a:xfrm>
            <a:prstGeom prst="rect">
              <a:avLst/>
            </a:prstGeom>
          </p:spPr>
        </p:pic>
      </p:grpSp>
      <p:sp>
        <p:nvSpPr>
          <p:cNvPr id="28" name="Tekstiruutu 27">
            <a:extLst>
              <a:ext uri="{FF2B5EF4-FFF2-40B4-BE49-F238E27FC236}">
                <a16:creationId xmlns:a16="http://schemas.microsoft.com/office/drawing/2014/main" id="{2A5FA5D5-AF28-BC26-C3B5-6976EEE3154C}"/>
              </a:ext>
            </a:extLst>
          </p:cNvPr>
          <p:cNvSpPr txBox="1"/>
          <p:nvPr/>
        </p:nvSpPr>
        <p:spPr>
          <a:xfrm flipH="1">
            <a:off x="3999229" y="4004897"/>
            <a:ext cx="97009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Yksilöi</a:t>
            </a:r>
          </a:p>
        </p:txBody>
      </p:sp>
      <p:cxnSp>
        <p:nvCxnSpPr>
          <p:cNvPr id="30" name="Suora nuoliyhdysviiva 29">
            <a:extLst>
              <a:ext uri="{FF2B5EF4-FFF2-40B4-BE49-F238E27FC236}">
                <a16:creationId xmlns:a16="http://schemas.microsoft.com/office/drawing/2014/main" id="{52DF77F9-A67B-7589-AEBB-5792F0462EF7}"/>
              </a:ext>
            </a:extLst>
          </p:cNvPr>
          <p:cNvCxnSpPr>
            <a:cxnSpLocks/>
          </p:cNvCxnSpPr>
          <p:nvPr/>
        </p:nvCxnSpPr>
        <p:spPr>
          <a:xfrm flipH="1" flipV="1">
            <a:off x="2404549" y="2213435"/>
            <a:ext cx="473815" cy="15584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1" name="Graphic 18" descr="Information with solid fill">
            <a:extLst>
              <a:ext uri="{FF2B5EF4-FFF2-40B4-BE49-F238E27FC236}">
                <a16:creationId xmlns:a16="http://schemas.microsoft.com/office/drawing/2014/main" id="{60C3DDF1-DE78-BB2D-DDB4-35C23C2CD62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6714" y="2557743"/>
            <a:ext cx="835128" cy="835128"/>
          </a:xfrm>
          <a:prstGeom prst="rect">
            <a:avLst/>
          </a:prstGeom>
        </p:spPr>
      </p:pic>
      <p:cxnSp>
        <p:nvCxnSpPr>
          <p:cNvPr id="32" name="Suora nuoliyhdysviiva 31">
            <a:extLst>
              <a:ext uri="{FF2B5EF4-FFF2-40B4-BE49-F238E27FC236}">
                <a16:creationId xmlns:a16="http://schemas.microsoft.com/office/drawing/2014/main" id="{5364D54C-2805-A4EB-6619-B5A64F8FB7FD}"/>
              </a:ext>
            </a:extLst>
          </p:cNvPr>
          <p:cNvCxnSpPr>
            <a:cxnSpLocks/>
          </p:cNvCxnSpPr>
          <p:nvPr/>
        </p:nvCxnSpPr>
        <p:spPr>
          <a:xfrm flipV="1">
            <a:off x="5768756" y="1785898"/>
            <a:ext cx="223489" cy="2385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3" name="Ryhmä 32">
            <a:extLst>
              <a:ext uri="{FF2B5EF4-FFF2-40B4-BE49-F238E27FC236}">
                <a16:creationId xmlns:a16="http://schemas.microsoft.com/office/drawing/2014/main" id="{94A3C614-3A96-F6A1-2C2A-4C47F512C36A}"/>
              </a:ext>
            </a:extLst>
          </p:cNvPr>
          <p:cNvGrpSpPr/>
          <p:nvPr/>
        </p:nvGrpSpPr>
        <p:grpSpPr>
          <a:xfrm>
            <a:off x="271480" y="4650704"/>
            <a:ext cx="8423432" cy="1732821"/>
            <a:chOff x="2089651" y="4422104"/>
            <a:chExt cx="8423432" cy="1732821"/>
          </a:xfrm>
        </p:grpSpPr>
        <p:sp>
          <p:nvSpPr>
            <p:cNvPr id="34" name="Tekstiruutu 33">
              <a:extLst>
                <a:ext uri="{FF2B5EF4-FFF2-40B4-BE49-F238E27FC236}">
                  <a16:creationId xmlns:a16="http://schemas.microsoft.com/office/drawing/2014/main" id="{FEBE71EC-C256-69B0-A1BC-B0C5E7262D06}"/>
                </a:ext>
              </a:extLst>
            </p:cNvPr>
            <p:cNvSpPr txBox="1"/>
            <p:nvPr/>
          </p:nvSpPr>
          <p:spPr>
            <a:xfrm>
              <a:off x="2089651" y="5111987"/>
              <a:ext cx="89639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Valmistaja</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Tekstiruutu 34">
              <a:extLst>
                <a:ext uri="{FF2B5EF4-FFF2-40B4-BE49-F238E27FC236}">
                  <a16:creationId xmlns:a16="http://schemas.microsoft.com/office/drawing/2014/main" id="{14EC44B6-B653-8D1B-8DA0-15C968F8A2CB}"/>
                </a:ext>
              </a:extLst>
            </p:cNvPr>
            <p:cNvSpPr txBox="1"/>
            <p:nvPr/>
          </p:nvSpPr>
          <p:spPr>
            <a:xfrm>
              <a:off x="3056580" y="5108920"/>
              <a:ext cx="5790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Tuote</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36" name="Tekstiruutu 35">
              <a:extLst>
                <a:ext uri="{FF2B5EF4-FFF2-40B4-BE49-F238E27FC236}">
                  <a16:creationId xmlns:a16="http://schemas.microsoft.com/office/drawing/2014/main" id="{906A0978-2C30-044E-F64E-F080518E046D}"/>
                </a:ext>
              </a:extLst>
            </p:cNvPr>
            <p:cNvSpPr txBox="1"/>
            <p:nvPr/>
          </p:nvSpPr>
          <p:spPr>
            <a:xfrm>
              <a:off x="3633011" y="5111987"/>
              <a:ext cx="7553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Pakkaus</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37" name="Tekstiruutu 36">
              <a:extLst>
                <a:ext uri="{FF2B5EF4-FFF2-40B4-BE49-F238E27FC236}">
                  <a16:creationId xmlns:a16="http://schemas.microsoft.com/office/drawing/2014/main" id="{D556994E-FD12-8B94-C92F-563A0C71699C}"/>
                </a:ext>
              </a:extLst>
            </p:cNvPr>
            <p:cNvSpPr txBox="1"/>
            <p:nvPr/>
          </p:nvSpPr>
          <p:spPr>
            <a:xfrm>
              <a:off x="4467815" y="5120832"/>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Lava</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38" name="Tekstiruutu 37">
              <a:extLst>
                <a:ext uri="{FF2B5EF4-FFF2-40B4-BE49-F238E27FC236}">
                  <a16:creationId xmlns:a16="http://schemas.microsoft.com/office/drawing/2014/main" id="{025A46E0-EA71-D93C-333F-51D3A333367A}"/>
                </a:ext>
              </a:extLst>
            </p:cNvPr>
            <p:cNvSpPr txBox="1"/>
            <p:nvPr/>
          </p:nvSpPr>
          <p:spPr>
            <a:xfrm>
              <a:off x="5144376" y="5111987"/>
              <a:ext cx="74571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Kuljetus</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Tekstiruutu 38">
              <a:extLst>
                <a:ext uri="{FF2B5EF4-FFF2-40B4-BE49-F238E27FC236}">
                  <a16:creationId xmlns:a16="http://schemas.microsoft.com/office/drawing/2014/main" id="{5FDAC7D7-E3E5-BF26-D339-D97E9BE3B1BC}"/>
                </a:ext>
              </a:extLst>
            </p:cNvPr>
            <p:cNvSpPr txBox="1"/>
            <p:nvPr/>
          </p:nvSpPr>
          <p:spPr>
            <a:xfrm>
              <a:off x="5790291" y="5111987"/>
              <a:ext cx="11063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prstClr val="black"/>
                  </a:solidFill>
                  <a:effectLst/>
                  <a:uLnTx/>
                  <a:uFillTx/>
                  <a:latin typeface="Avenir Next LT Pro"/>
                  <a:ea typeface="+mn-ea"/>
                  <a:cs typeface="+mn-cs"/>
                </a:rPr>
                <a:t>Jakelukeskus</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40" name="Tekstiruutu 39">
              <a:extLst>
                <a:ext uri="{FF2B5EF4-FFF2-40B4-BE49-F238E27FC236}">
                  <a16:creationId xmlns:a16="http://schemas.microsoft.com/office/drawing/2014/main" id="{78F45303-E076-C557-36B0-C2D3F1206E17}"/>
                </a:ext>
              </a:extLst>
            </p:cNvPr>
            <p:cNvSpPr txBox="1"/>
            <p:nvPr/>
          </p:nvSpPr>
          <p:spPr>
            <a:xfrm>
              <a:off x="6764568" y="5097984"/>
              <a:ext cx="74571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Kuljetus</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41" name="Tekstiruutu 40">
              <a:extLst>
                <a:ext uri="{FF2B5EF4-FFF2-40B4-BE49-F238E27FC236}">
                  <a16:creationId xmlns:a16="http://schemas.microsoft.com/office/drawing/2014/main" id="{CBCA8AC8-63DC-5200-38DD-612975C101C5}"/>
                </a:ext>
              </a:extLst>
            </p:cNvPr>
            <p:cNvSpPr txBox="1"/>
            <p:nvPr/>
          </p:nvSpPr>
          <p:spPr>
            <a:xfrm>
              <a:off x="7519807" y="5111987"/>
              <a:ext cx="7553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Pakkaus</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42" name="Tekstiruutu 41">
              <a:extLst>
                <a:ext uri="{FF2B5EF4-FFF2-40B4-BE49-F238E27FC236}">
                  <a16:creationId xmlns:a16="http://schemas.microsoft.com/office/drawing/2014/main" id="{5E03C0B6-827A-6726-7646-0C64EF68F302}"/>
                </a:ext>
              </a:extLst>
            </p:cNvPr>
            <p:cNvSpPr txBox="1"/>
            <p:nvPr/>
          </p:nvSpPr>
          <p:spPr>
            <a:xfrm>
              <a:off x="8356475" y="5111987"/>
              <a:ext cx="5790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Tuote</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43" name="Tekstiruutu 42">
              <a:extLst>
                <a:ext uri="{FF2B5EF4-FFF2-40B4-BE49-F238E27FC236}">
                  <a16:creationId xmlns:a16="http://schemas.microsoft.com/office/drawing/2014/main" id="{EE3779D0-D812-6C3C-42BC-42CD65537005}"/>
                </a:ext>
              </a:extLst>
            </p:cNvPr>
            <p:cNvSpPr txBox="1"/>
            <p:nvPr/>
          </p:nvSpPr>
          <p:spPr>
            <a:xfrm>
              <a:off x="8998345" y="5111987"/>
              <a:ext cx="71846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Kauppa</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44" name="Tekstiruutu 43">
              <a:extLst>
                <a:ext uri="{FF2B5EF4-FFF2-40B4-BE49-F238E27FC236}">
                  <a16:creationId xmlns:a16="http://schemas.microsoft.com/office/drawing/2014/main" id="{17649335-E4E7-90B9-D1BD-B8A1605B5A8B}"/>
                </a:ext>
              </a:extLst>
            </p:cNvPr>
            <p:cNvSpPr txBox="1"/>
            <p:nvPr/>
          </p:nvSpPr>
          <p:spPr>
            <a:xfrm>
              <a:off x="9708054" y="5140562"/>
              <a:ext cx="80502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Osapuoli</a:t>
              </a:r>
              <a:endParaRPr kumimoji="0" lang="en-US" sz="1100" b="1" i="0" u="none" strike="noStrike" kern="1200" cap="none" spc="0" normalizeH="0" baseline="0" noProof="0">
                <a:ln>
                  <a:noFill/>
                </a:ln>
                <a:solidFill>
                  <a:prstClr val="black"/>
                </a:solidFill>
                <a:effectLst/>
                <a:uLnTx/>
                <a:uFillTx/>
                <a:latin typeface="Avenir Next LT Pro"/>
                <a:ea typeface="+mn-ea"/>
                <a:cs typeface="+mn-cs"/>
              </a:endParaRPr>
            </a:p>
          </p:txBody>
        </p:sp>
        <p:pic>
          <p:nvPicPr>
            <p:cNvPr id="45" name="Kuva 44" descr="Varastorakennus tasaisella täytöllä">
              <a:extLst>
                <a:ext uri="{FF2B5EF4-FFF2-40B4-BE49-F238E27FC236}">
                  <a16:creationId xmlns:a16="http://schemas.microsoft.com/office/drawing/2014/main" id="{AFB74239-5E82-2E92-F75F-3BE6FA2A43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64710" y="4422104"/>
              <a:ext cx="731777" cy="731777"/>
            </a:xfrm>
            <a:prstGeom prst="rect">
              <a:avLst/>
            </a:prstGeom>
          </p:spPr>
        </p:pic>
        <p:pic>
          <p:nvPicPr>
            <p:cNvPr id="46" name="Graphic 22" descr="Truck with solid fill">
              <a:extLst>
                <a:ext uri="{FF2B5EF4-FFF2-40B4-BE49-F238E27FC236}">
                  <a16:creationId xmlns:a16="http://schemas.microsoft.com/office/drawing/2014/main" id="{5312B75C-4344-C6FD-6F9F-C27028980FB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99396" y="4458693"/>
              <a:ext cx="658599" cy="658599"/>
            </a:xfrm>
            <a:prstGeom prst="rect">
              <a:avLst/>
            </a:prstGeom>
          </p:spPr>
        </p:pic>
        <p:pic>
          <p:nvPicPr>
            <p:cNvPr id="47" name="Graphic 22" descr="Truck with solid fill">
              <a:extLst>
                <a:ext uri="{FF2B5EF4-FFF2-40B4-BE49-F238E27FC236}">
                  <a16:creationId xmlns:a16="http://schemas.microsoft.com/office/drawing/2014/main" id="{E6945427-9B9B-8BCE-8475-A50D4013862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3202" y="4458693"/>
              <a:ext cx="658599" cy="658599"/>
            </a:xfrm>
            <a:prstGeom prst="rect">
              <a:avLst/>
            </a:prstGeom>
          </p:spPr>
        </p:pic>
        <p:pic>
          <p:nvPicPr>
            <p:cNvPr id="48" name="Kuva 47" descr="Tehdas tasaisella täytöllä">
              <a:extLst>
                <a:ext uri="{FF2B5EF4-FFF2-40B4-BE49-F238E27FC236}">
                  <a16:creationId xmlns:a16="http://schemas.microsoft.com/office/drawing/2014/main" id="{D72DA290-B82E-1D8C-FB18-47A68D79887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77613" y="4422104"/>
              <a:ext cx="731777" cy="731777"/>
            </a:xfrm>
            <a:prstGeom prst="rect">
              <a:avLst/>
            </a:prstGeom>
          </p:spPr>
        </p:pic>
        <p:pic>
          <p:nvPicPr>
            <p:cNvPr id="49" name="Kuva 48" descr="Ostoskärry tasaisella täytöllä">
              <a:extLst>
                <a:ext uri="{FF2B5EF4-FFF2-40B4-BE49-F238E27FC236}">
                  <a16:creationId xmlns:a16="http://schemas.microsoft.com/office/drawing/2014/main" id="{9D1013B0-DF44-EEB1-DEC7-60FF7471B8B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87511" y="4459202"/>
              <a:ext cx="657581" cy="657581"/>
            </a:xfrm>
            <a:prstGeom prst="rect">
              <a:avLst/>
            </a:prstGeom>
          </p:spPr>
        </p:pic>
        <p:pic>
          <p:nvPicPr>
            <p:cNvPr id="50" name="Kuva 49">
              <a:extLst>
                <a:ext uri="{FF2B5EF4-FFF2-40B4-BE49-F238E27FC236}">
                  <a16:creationId xmlns:a16="http://schemas.microsoft.com/office/drawing/2014/main" id="{E5905395-B806-0839-013E-CEE53A487A4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35100" y="4459202"/>
              <a:ext cx="657581" cy="657581"/>
            </a:xfrm>
            <a:prstGeom prst="rect">
              <a:avLst/>
            </a:prstGeom>
          </p:spPr>
        </p:pic>
        <p:pic>
          <p:nvPicPr>
            <p:cNvPr id="51" name="Kuva 50">
              <a:extLst>
                <a:ext uri="{FF2B5EF4-FFF2-40B4-BE49-F238E27FC236}">
                  <a16:creationId xmlns:a16="http://schemas.microsoft.com/office/drawing/2014/main" id="{624FE195-9F01-088C-CDF0-4EBBF4E9C7D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670804" y="4459202"/>
              <a:ext cx="657581" cy="657581"/>
            </a:xfrm>
            <a:prstGeom prst="rect">
              <a:avLst/>
            </a:prstGeom>
          </p:spPr>
        </p:pic>
        <p:pic>
          <p:nvPicPr>
            <p:cNvPr id="52" name="Kuva 51">
              <a:extLst>
                <a:ext uri="{FF2B5EF4-FFF2-40B4-BE49-F238E27FC236}">
                  <a16:creationId xmlns:a16="http://schemas.microsoft.com/office/drawing/2014/main" id="{34F3FDFB-2BF6-1FBD-FB6A-564A2C92BFF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68516" y="4459202"/>
              <a:ext cx="657581" cy="657581"/>
            </a:xfrm>
            <a:prstGeom prst="rect">
              <a:avLst/>
            </a:prstGeom>
          </p:spPr>
        </p:pic>
        <p:sp>
          <p:nvSpPr>
            <p:cNvPr id="55" name="Tekstiruutu 54">
              <a:extLst>
                <a:ext uri="{FF2B5EF4-FFF2-40B4-BE49-F238E27FC236}">
                  <a16:creationId xmlns:a16="http://schemas.microsoft.com/office/drawing/2014/main" id="{DA1D62AE-EBC3-B6F2-8AC5-B23734C4B541}"/>
                </a:ext>
              </a:extLst>
            </p:cNvPr>
            <p:cNvSpPr txBox="1"/>
            <p:nvPr/>
          </p:nvSpPr>
          <p:spPr>
            <a:xfrm>
              <a:off x="2260191" y="5275417"/>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GLN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56" name="Tekstiruutu 55">
              <a:extLst>
                <a:ext uri="{FF2B5EF4-FFF2-40B4-BE49-F238E27FC236}">
                  <a16:creationId xmlns:a16="http://schemas.microsoft.com/office/drawing/2014/main" id="{BE1D0A0A-A48D-0D54-85D1-1DF88732179A}"/>
                </a:ext>
              </a:extLst>
            </p:cNvPr>
            <p:cNvSpPr txBox="1"/>
            <p:nvPr/>
          </p:nvSpPr>
          <p:spPr>
            <a:xfrm>
              <a:off x="3045793" y="5267990"/>
              <a:ext cx="6293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0000"/>
                  </a:solidFill>
                  <a:effectLst/>
                  <a:uLnTx/>
                  <a:uFillTx/>
                  <a:latin typeface="Avenir Next LT Pro"/>
                  <a:ea typeface="+mn-ea"/>
                  <a:cs typeface="+mn-cs"/>
                </a:rPr>
                <a:t>sGTIN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57" name="Tekstiruutu 56">
              <a:extLst>
                <a:ext uri="{FF2B5EF4-FFF2-40B4-BE49-F238E27FC236}">
                  <a16:creationId xmlns:a16="http://schemas.microsoft.com/office/drawing/2014/main" id="{689C7E13-CAF9-CB52-E656-D2CD59175285}"/>
                </a:ext>
              </a:extLst>
            </p:cNvPr>
            <p:cNvSpPr txBox="1"/>
            <p:nvPr/>
          </p:nvSpPr>
          <p:spPr>
            <a:xfrm>
              <a:off x="3717675" y="5285845"/>
              <a:ext cx="629339" cy="536685"/>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SSCC</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GTIN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0000"/>
                  </a:solidFill>
                  <a:effectLst/>
                  <a:uLnTx/>
                  <a:uFillTx/>
                  <a:latin typeface="Avenir Next LT Pro"/>
                  <a:ea typeface="+mn-ea"/>
                  <a:cs typeface="+mn-cs"/>
                </a:rPr>
                <a:t>sGTIN</a:t>
              </a:r>
              <a:endParaRPr kumimoji="0" lang="fi-FI"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58" name="Tekstiruutu 57">
              <a:extLst>
                <a:ext uri="{FF2B5EF4-FFF2-40B4-BE49-F238E27FC236}">
                  <a16:creationId xmlns:a16="http://schemas.microsoft.com/office/drawing/2014/main" id="{AF086102-B170-4A3E-AC53-A1CF9F7158DD}"/>
                </a:ext>
              </a:extLst>
            </p:cNvPr>
            <p:cNvSpPr txBox="1"/>
            <p:nvPr/>
          </p:nvSpPr>
          <p:spPr>
            <a:xfrm>
              <a:off x="4440243" y="5322774"/>
              <a:ext cx="629339" cy="832151"/>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GRAI</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SSCC</a:t>
              </a:r>
              <a:endParaRPr kumimoji="0" lang="en-US" sz="1522" b="1" i="0" u="none" strike="noStrike" kern="1200" cap="none" spc="0" normalizeH="0" baseline="0" noProof="0">
                <a:ln>
                  <a:noFill/>
                </a:ln>
                <a:solidFill>
                  <a:srgbClr val="FF0000"/>
                </a:solidFill>
                <a:effectLst/>
                <a:uLnTx/>
                <a:uFillTx/>
                <a:latin typeface="Avenir Next LT Pro"/>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GTIN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0000"/>
                  </a:solidFill>
                  <a:effectLst/>
                  <a:uLnTx/>
                  <a:uFillTx/>
                  <a:latin typeface="Avenir Next LT Pro"/>
                  <a:ea typeface="+mn-ea"/>
                  <a:cs typeface="+mn-cs"/>
                </a:rPr>
                <a:t>sGTIN</a:t>
              </a:r>
              <a:endParaRPr kumimoji="0" lang="fi-FI" sz="1200" b="1" i="0" u="none" strike="noStrike" kern="1200" cap="none" spc="0" normalizeH="0" baseline="0" noProof="0">
                <a:ln>
                  <a:noFill/>
                </a:ln>
                <a:solidFill>
                  <a:srgbClr val="FF0000"/>
                </a:solidFill>
                <a:effectLst/>
                <a:uLnTx/>
                <a:uFillTx/>
                <a:latin typeface="Avenir Next LT Pro"/>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fi-FI"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59" name="Tekstiruutu 58">
              <a:extLst>
                <a:ext uri="{FF2B5EF4-FFF2-40B4-BE49-F238E27FC236}">
                  <a16:creationId xmlns:a16="http://schemas.microsoft.com/office/drawing/2014/main" id="{90852554-3E63-F0F9-3C27-3B511757EA63}"/>
                </a:ext>
              </a:extLst>
            </p:cNvPr>
            <p:cNvSpPr txBox="1"/>
            <p:nvPr/>
          </p:nvSpPr>
          <p:spPr>
            <a:xfrm>
              <a:off x="5199176" y="5281894"/>
              <a:ext cx="514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GIAI</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0" name="Tekstiruutu 59">
              <a:extLst>
                <a:ext uri="{FF2B5EF4-FFF2-40B4-BE49-F238E27FC236}">
                  <a16:creationId xmlns:a16="http://schemas.microsoft.com/office/drawing/2014/main" id="{6C22390B-0099-E3D5-2020-7D68D5C3A843}"/>
                </a:ext>
              </a:extLst>
            </p:cNvPr>
            <p:cNvSpPr txBox="1"/>
            <p:nvPr/>
          </p:nvSpPr>
          <p:spPr>
            <a:xfrm>
              <a:off x="6084758" y="5271719"/>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GLN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1" name="Tekstiruutu 60">
              <a:extLst>
                <a:ext uri="{FF2B5EF4-FFF2-40B4-BE49-F238E27FC236}">
                  <a16:creationId xmlns:a16="http://schemas.microsoft.com/office/drawing/2014/main" id="{EE65200C-F5FF-EB27-4CCB-DCE2D414C1F0}"/>
                </a:ext>
              </a:extLst>
            </p:cNvPr>
            <p:cNvSpPr txBox="1"/>
            <p:nvPr/>
          </p:nvSpPr>
          <p:spPr>
            <a:xfrm>
              <a:off x="6845166" y="5255166"/>
              <a:ext cx="514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GIAI</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2" name="Tekstiruutu 61">
              <a:extLst>
                <a:ext uri="{FF2B5EF4-FFF2-40B4-BE49-F238E27FC236}">
                  <a16:creationId xmlns:a16="http://schemas.microsoft.com/office/drawing/2014/main" id="{1608916F-BBFF-1631-2199-E70D9EFF0902}"/>
                </a:ext>
              </a:extLst>
            </p:cNvPr>
            <p:cNvSpPr txBox="1"/>
            <p:nvPr/>
          </p:nvSpPr>
          <p:spPr>
            <a:xfrm>
              <a:off x="7606295" y="5305730"/>
              <a:ext cx="629339" cy="536685"/>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SSCC</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GTIN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0000"/>
                  </a:solidFill>
                  <a:effectLst/>
                  <a:uLnTx/>
                  <a:uFillTx/>
                  <a:latin typeface="Avenir Next LT Pro"/>
                  <a:ea typeface="+mn-ea"/>
                  <a:cs typeface="+mn-cs"/>
                </a:rPr>
                <a:t>sGTIN</a:t>
              </a:r>
              <a:endParaRPr kumimoji="0" lang="fi-FI"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3" name="Tekstiruutu 62">
              <a:extLst>
                <a:ext uri="{FF2B5EF4-FFF2-40B4-BE49-F238E27FC236}">
                  <a16:creationId xmlns:a16="http://schemas.microsoft.com/office/drawing/2014/main" id="{D19F686D-3A0F-DC46-E871-0EE2F22C19B6}"/>
                </a:ext>
              </a:extLst>
            </p:cNvPr>
            <p:cNvSpPr txBox="1"/>
            <p:nvPr/>
          </p:nvSpPr>
          <p:spPr>
            <a:xfrm>
              <a:off x="8315728" y="5297111"/>
              <a:ext cx="6293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0000"/>
                  </a:solidFill>
                  <a:effectLst/>
                  <a:uLnTx/>
                  <a:uFillTx/>
                  <a:latin typeface="Avenir Next LT Pro"/>
                  <a:ea typeface="+mn-ea"/>
                  <a:cs typeface="+mn-cs"/>
                </a:rPr>
                <a:t>sGTIN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4" name="Tekstiruutu 63">
              <a:extLst>
                <a:ext uri="{FF2B5EF4-FFF2-40B4-BE49-F238E27FC236}">
                  <a16:creationId xmlns:a16="http://schemas.microsoft.com/office/drawing/2014/main" id="{C22ECD44-C91D-724F-E04F-7CED9379527B}"/>
                </a:ext>
              </a:extLst>
            </p:cNvPr>
            <p:cNvSpPr txBox="1"/>
            <p:nvPr/>
          </p:nvSpPr>
          <p:spPr>
            <a:xfrm>
              <a:off x="9063667" y="529270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GLN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sp>
          <p:nvSpPr>
            <p:cNvPr id="65" name="Tekstiruutu 64">
              <a:extLst>
                <a:ext uri="{FF2B5EF4-FFF2-40B4-BE49-F238E27FC236}">
                  <a16:creationId xmlns:a16="http://schemas.microsoft.com/office/drawing/2014/main" id="{89993CEE-0A1F-6B70-E500-C3CED0807A7E}"/>
                </a:ext>
              </a:extLst>
            </p:cNvPr>
            <p:cNvSpPr txBox="1"/>
            <p:nvPr/>
          </p:nvSpPr>
          <p:spPr>
            <a:xfrm>
              <a:off x="9800824" y="5309399"/>
              <a:ext cx="6190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FF0000"/>
                  </a:solidFill>
                  <a:effectLst/>
                  <a:uLnTx/>
                  <a:uFillTx/>
                  <a:latin typeface="Avenir Next LT Pro"/>
                  <a:ea typeface="+mn-ea"/>
                  <a:cs typeface="+mn-cs"/>
                </a:rPr>
                <a:t>GSRN</a:t>
              </a:r>
              <a:endParaRPr kumimoji="0" lang="en-US" sz="1200" b="1" i="0" u="none" strike="noStrike" kern="1200" cap="none" spc="0" normalizeH="0" baseline="0" noProof="0">
                <a:ln>
                  <a:noFill/>
                </a:ln>
                <a:solidFill>
                  <a:srgbClr val="FF0000"/>
                </a:solidFill>
                <a:effectLst/>
                <a:uLnTx/>
                <a:uFillTx/>
                <a:latin typeface="Avenir Next LT Pro"/>
                <a:ea typeface="+mn-ea"/>
                <a:cs typeface="+mn-cs"/>
              </a:endParaRPr>
            </a:p>
          </p:txBody>
        </p:sp>
      </p:grpSp>
      <p:cxnSp>
        <p:nvCxnSpPr>
          <p:cNvPr id="66" name="Suora nuoliyhdysviiva 65">
            <a:extLst>
              <a:ext uri="{FF2B5EF4-FFF2-40B4-BE49-F238E27FC236}">
                <a16:creationId xmlns:a16="http://schemas.microsoft.com/office/drawing/2014/main" id="{4D33669C-E1AB-3F5F-0710-9758287A7653}"/>
              </a:ext>
            </a:extLst>
          </p:cNvPr>
          <p:cNvCxnSpPr>
            <a:cxnSpLocks/>
          </p:cNvCxnSpPr>
          <p:nvPr/>
        </p:nvCxnSpPr>
        <p:spPr>
          <a:xfrm flipH="1" flipV="1">
            <a:off x="3642209" y="3055509"/>
            <a:ext cx="462544" cy="5168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Suora nuoliyhdysviiva 66">
            <a:extLst>
              <a:ext uri="{FF2B5EF4-FFF2-40B4-BE49-F238E27FC236}">
                <a16:creationId xmlns:a16="http://schemas.microsoft.com/office/drawing/2014/main" id="{DBA31361-02FF-AFB2-68AF-F8DB4AE74A7F}"/>
              </a:ext>
            </a:extLst>
          </p:cNvPr>
          <p:cNvCxnSpPr>
            <a:cxnSpLocks/>
          </p:cNvCxnSpPr>
          <p:nvPr/>
        </p:nvCxnSpPr>
        <p:spPr>
          <a:xfrm flipV="1">
            <a:off x="4879723" y="3049640"/>
            <a:ext cx="415161" cy="5226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8" name="Suora nuoliyhdysviiva 67">
            <a:extLst>
              <a:ext uri="{FF2B5EF4-FFF2-40B4-BE49-F238E27FC236}">
                <a16:creationId xmlns:a16="http://schemas.microsoft.com/office/drawing/2014/main" id="{0C99ECA2-12F8-524C-7E27-F420045572FC}"/>
              </a:ext>
            </a:extLst>
          </p:cNvPr>
          <p:cNvCxnSpPr>
            <a:cxnSpLocks/>
          </p:cNvCxnSpPr>
          <p:nvPr/>
        </p:nvCxnSpPr>
        <p:spPr>
          <a:xfrm>
            <a:off x="4092639" y="2424882"/>
            <a:ext cx="73719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69" name="Kuva 68" descr="Silmän kuvaus tasaisella täytöllä">
            <a:extLst>
              <a:ext uri="{FF2B5EF4-FFF2-40B4-BE49-F238E27FC236}">
                <a16:creationId xmlns:a16="http://schemas.microsoft.com/office/drawing/2014/main" id="{5DE7840D-BA15-F601-A0D2-7C3A164DB96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204087" y="2024466"/>
            <a:ext cx="689632" cy="689632"/>
          </a:xfrm>
          <a:prstGeom prst="rect">
            <a:avLst/>
          </a:prstGeom>
        </p:spPr>
      </p:pic>
      <p:pic>
        <p:nvPicPr>
          <p:cNvPr id="70" name="Kuva 69">
            <a:extLst>
              <a:ext uri="{FF2B5EF4-FFF2-40B4-BE49-F238E27FC236}">
                <a16:creationId xmlns:a16="http://schemas.microsoft.com/office/drawing/2014/main" id="{B80BA5B1-30FF-3C2C-9CB1-5233DFCA06D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3470" y="1295289"/>
            <a:ext cx="903805" cy="577790"/>
          </a:xfrm>
          <a:prstGeom prst="rect">
            <a:avLst/>
          </a:prstGeom>
        </p:spPr>
      </p:pic>
      <p:sp>
        <p:nvSpPr>
          <p:cNvPr id="82" name="Otsikko 3">
            <a:extLst>
              <a:ext uri="{FF2B5EF4-FFF2-40B4-BE49-F238E27FC236}">
                <a16:creationId xmlns:a16="http://schemas.microsoft.com/office/drawing/2014/main" id="{E04AD736-1D1C-78E1-A4B0-6402F245EE47}"/>
              </a:ext>
            </a:extLst>
          </p:cNvPr>
          <p:cNvSpPr>
            <a:spLocks noGrp="1"/>
          </p:cNvSpPr>
          <p:nvPr>
            <p:ph type="title"/>
          </p:nvPr>
        </p:nvSpPr>
        <p:spPr>
          <a:xfrm>
            <a:off x="122664" y="333375"/>
            <a:ext cx="11931804" cy="1011238"/>
          </a:xfrm>
        </p:spPr>
        <p:txBody>
          <a:bodyPr/>
          <a:lstStyle/>
          <a:p>
            <a:pPr algn="ctr"/>
            <a:r>
              <a:rPr lang="fi-FI" sz="2800" b="1">
                <a:solidFill>
                  <a:schemeClr val="tx1"/>
                </a:solidFill>
                <a:latin typeface="Avenir Next LT Pro Demi" panose="020B0704020202020204" pitchFamily="34" charset="0"/>
                <a:cs typeface="Arial" panose="020B0604020202020204" pitchFamily="34" charset="0"/>
              </a:rPr>
              <a:t>Key </a:t>
            </a:r>
            <a:r>
              <a:rPr lang="fi-FI" sz="2800" b="1" err="1">
                <a:solidFill>
                  <a:schemeClr val="tx1"/>
                </a:solidFill>
                <a:latin typeface="Avenir Next LT Pro Demi" panose="020B0704020202020204" pitchFamily="34" charset="0"/>
                <a:cs typeface="Arial" panose="020B0604020202020204" pitchFamily="34" charset="0"/>
              </a:rPr>
              <a:t>factors</a:t>
            </a:r>
            <a:r>
              <a:rPr lang="fi-FI" sz="2800" b="1">
                <a:solidFill>
                  <a:schemeClr val="tx1"/>
                </a:solidFill>
                <a:latin typeface="Avenir Next LT Pro Demi" panose="020B0704020202020204" pitchFamily="34" charset="0"/>
                <a:cs typeface="Arial" panose="020B0604020202020204" pitchFamily="34" charset="0"/>
              </a:rPr>
              <a:t> to </a:t>
            </a:r>
            <a:r>
              <a:rPr lang="fi-FI" sz="2800" b="1" err="1">
                <a:solidFill>
                  <a:schemeClr val="tx1"/>
                </a:solidFill>
                <a:latin typeface="Avenir Next LT Pro Demi" panose="020B0704020202020204" pitchFamily="34" charset="0"/>
                <a:cs typeface="Arial" panose="020B0604020202020204" pitchFamily="34" charset="0"/>
              </a:rPr>
              <a:t>enable</a:t>
            </a:r>
            <a:r>
              <a:rPr lang="fi-FI" sz="2800" b="1">
                <a:solidFill>
                  <a:schemeClr val="tx1"/>
                </a:solidFill>
                <a:latin typeface="Avenir Next LT Pro Demi" panose="020B0704020202020204" pitchFamily="34" charset="0"/>
                <a:cs typeface="Arial" panose="020B0604020202020204" pitchFamily="34" charset="0"/>
              </a:rPr>
              <a:t> </a:t>
            </a:r>
            <a:r>
              <a:rPr lang="fi-FI" sz="2800" b="1" err="1">
                <a:solidFill>
                  <a:schemeClr val="tx1"/>
                </a:solidFill>
                <a:latin typeface="Avenir Next LT Pro Demi" panose="020B0704020202020204" pitchFamily="34" charset="0"/>
                <a:cs typeface="Arial" panose="020B0604020202020204" pitchFamily="34" charset="0"/>
              </a:rPr>
              <a:t>digital</a:t>
            </a:r>
            <a:r>
              <a:rPr lang="fi-FI" sz="2800" b="1">
                <a:solidFill>
                  <a:schemeClr val="tx1"/>
                </a:solidFill>
                <a:latin typeface="Avenir Next LT Pro Demi" panose="020B0704020202020204" pitchFamily="34" charset="0"/>
                <a:cs typeface="Arial" panose="020B0604020202020204" pitchFamily="34" charset="0"/>
              </a:rPr>
              <a:t> </a:t>
            </a:r>
            <a:r>
              <a:rPr lang="fi-FI" sz="2800" b="1" err="1">
                <a:solidFill>
                  <a:schemeClr val="tx1"/>
                </a:solidFill>
                <a:latin typeface="Avenir Next LT Pro Demi" panose="020B0704020202020204" pitchFamily="34" charset="0"/>
                <a:cs typeface="Arial" panose="020B0604020202020204" pitchFamily="34" charset="0"/>
              </a:rPr>
              <a:t>supply</a:t>
            </a:r>
            <a:r>
              <a:rPr lang="fi-FI" sz="2800" b="1">
                <a:solidFill>
                  <a:schemeClr val="tx1"/>
                </a:solidFill>
                <a:latin typeface="Avenir Next LT Pro Demi" panose="020B0704020202020204" pitchFamily="34" charset="0"/>
                <a:cs typeface="Arial" panose="020B0604020202020204" pitchFamily="34" charset="0"/>
              </a:rPr>
              <a:t> </a:t>
            </a:r>
            <a:r>
              <a:rPr lang="fi-FI" sz="2800" b="1" err="1">
                <a:solidFill>
                  <a:schemeClr val="tx1"/>
                </a:solidFill>
                <a:latin typeface="Avenir Next LT Pro Demi" panose="020B0704020202020204" pitchFamily="34" charset="0"/>
                <a:cs typeface="Arial" panose="020B0604020202020204" pitchFamily="34" charset="0"/>
              </a:rPr>
              <a:t>chain</a:t>
            </a:r>
            <a:r>
              <a:rPr lang="fi-FI" sz="2800" b="1">
                <a:solidFill>
                  <a:schemeClr val="tx1"/>
                </a:solidFill>
                <a:latin typeface="Avenir Next LT Pro Demi" panose="020B0704020202020204" pitchFamily="34" charset="0"/>
                <a:cs typeface="Arial" panose="020B0604020202020204" pitchFamily="34" charset="0"/>
              </a:rPr>
              <a:t> management </a:t>
            </a:r>
            <a:r>
              <a:rPr lang="fi-FI" sz="2800" b="1" err="1">
                <a:solidFill>
                  <a:schemeClr val="tx1"/>
                </a:solidFill>
                <a:latin typeface="Avenir Next LT Pro Demi" panose="020B0704020202020204" pitchFamily="34" charset="0"/>
                <a:cs typeface="Arial" panose="020B0604020202020204" pitchFamily="34" charset="0"/>
              </a:rPr>
              <a:t>interoperability</a:t>
            </a:r>
            <a:endParaRPr lang="fi-FI" sz="2800" b="1">
              <a:solidFill>
                <a:schemeClr val="tx1"/>
              </a:solidFill>
            </a:endParaRPr>
          </a:p>
        </p:txBody>
      </p:sp>
      <p:pic>
        <p:nvPicPr>
          <p:cNvPr id="2" name="Kuva 1" descr="Sormenjälki tasaisella täytöllä">
            <a:extLst>
              <a:ext uri="{FF2B5EF4-FFF2-40B4-BE49-F238E27FC236}">
                <a16:creationId xmlns:a16="http://schemas.microsoft.com/office/drawing/2014/main" id="{90039EC3-C34E-F264-1659-215FF03A73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168061" y="3490284"/>
            <a:ext cx="648000" cy="648000"/>
          </a:xfrm>
          <a:prstGeom prst="rect">
            <a:avLst/>
          </a:prstGeom>
        </p:spPr>
      </p:pic>
      <p:pic>
        <p:nvPicPr>
          <p:cNvPr id="1026" name="Picture 2" descr="Data Matrix - Wikipedia">
            <a:extLst>
              <a:ext uri="{FF2B5EF4-FFF2-40B4-BE49-F238E27FC236}">
                <a16:creationId xmlns:a16="http://schemas.microsoft.com/office/drawing/2014/main" id="{624DDB0E-F643-727C-ADB0-E006619EE9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04263" y="2853186"/>
            <a:ext cx="360000" cy="3600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Ryhmä 15">
            <a:extLst>
              <a:ext uri="{FF2B5EF4-FFF2-40B4-BE49-F238E27FC236}">
                <a16:creationId xmlns:a16="http://schemas.microsoft.com/office/drawing/2014/main" id="{0612B232-B003-CB91-FCCB-1E62DBA211EA}"/>
              </a:ext>
            </a:extLst>
          </p:cNvPr>
          <p:cNvGrpSpPr/>
          <p:nvPr/>
        </p:nvGrpSpPr>
        <p:grpSpPr>
          <a:xfrm>
            <a:off x="8011797" y="4247508"/>
            <a:ext cx="509733" cy="1177642"/>
            <a:chOff x="4132250" y="4688434"/>
            <a:chExt cx="509733" cy="1177642"/>
          </a:xfrm>
        </p:grpSpPr>
        <p:sp>
          <p:nvSpPr>
            <p:cNvPr id="25" name="Vapaamuotoinen: Muoto 24">
              <a:extLst>
                <a:ext uri="{FF2B5EF4-FFF2-40B4-BE49-F238E27FC236}">
                  <a16:creationId xmlns:a16="http://schemas.microsoft.com/office/drawing/2014/main" id="{30725F12-9830-1B4A-7537-BE3D71271702}"/>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7" name="Vapaamuotoinen: Muoto 26">
              <a:extLst>
                <a:ext uri="{FF2B5EF4-FFF2-40B4-BE49-F238E27FC236}">
                  <a16:creationId xmlns:a16="http://schemas.microsoft.com/office/drawing/2014/main" id="{5968D112-4985-E3E2-6CC7-860D5313DCC3}"/>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1" name="Kuva 45" descr="Palo mies mies tasaisella täytöllä">
              <a:extLst>
                <a:ext uri="{FF2B5EF4-FFF2-40B4-BE49-F238E27FC236}">
                  <a16:creationId xmlns:a16="http://schemas.microsoft.com/office/drawing/2014/main" id="{1E145BEF-0A29-A3E1-10B0-24499619C079}"/>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2" name="Vapaamuotoinen: Muoto 71">
              <a:extLst>
                <a:ext uri="{FF2B5EF4-FFF2-40B4-BE49-F238E27FC236}">
                  <a16:creationId xmlns:a16="http://schemas.microsoft.com/office/drawing/2014/main" id="{398A5BF6-88B4-ACF5-4638-F248BD7BB6E0}"/>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3" name="Vapaamuotoinen: Muoto 72">
              <a:extLst>
                <a:ext uri="{FF2B5EF4-FFF2-40B4-BE49-F238E27FC236}">
                  <a16:creationId xmlns:a16="http://schemas.microsoft.com/office/drawing/2014/main" id="{6D288E4F-DE1F-1631-4734-6DCF71869FE4}"/>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4" name="Vapaamuotoinen: Muoto 73">
              <a:extLst>
                <a:ext uri="{FF2B5EF4-FFF2-40B4-BE49-F238E27FC236}">
                  <a16:creationId xmlns:a16="http://schemas.microsoft.com/office/drawing/2014/main" id="{1E91219A-658D-E98B-AD1D-C17F3D204DFD}"/>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0" name="Vapaamuotoinen: Muoto 79">
              <a:extLst>
                <a:ext uri="{FF2B5EF4-FFF2-40B4-BE49-F238E27FC236}">
                  <a16:creationId xmlns:a16="http://schemas.microsoft.com/office/drawing/2014/main" id="{16902053-5294-29AB-288D-10AB3060619E}"/>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1" name="Vapaamuotoinen: Muoto 80">
              <a:extLst>
                <a:ext uri="{FF2B5EF4-FFF2-40B4-BE49-F238E27FC236}">
                  <a16:creationId xmlns:a16="http://schemas.microsoft.com/office/drawing/2014/main" id="{2E1554D6-62CD-6592-20FF-940C4A3CE257}"/>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85" name="Kuva 84" descr="Saapas tasaisella täytöllä">
              <a:extLst>
                <a:ext uri="{FF2B5EF4-FFF2-40B4-BE49-F238E27FC236}">
                  <a16:creationId xmlns:a16="http://schemas.microsoft.com/office/drawing/2014/main" id="{1ECCF8D9-58AB-2818-66D0-0CF97BE51B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90102" y="5637529"/>
              <a:ext cx="245455" cy="228547"/>
            </a:xfrm>
            <a:prstGeom prst="rect">
              <a:avLst/>
            </a:prstGeom>
          </p:spPr>
        </p:pic>
        <p:pic>
          <p:nvPicPr>
            <p:cNvPr id="90" name="Kuva 89" descr="Saapas tasaisella täytöllä">
              <a:extLst>
                <a:ext uri="{FF2B5EF4-FFF2-40B4-BE49-F238E27FC236}">
                  <a16:creationId xmlns:a16="http://schemas.microsoft.com/office/drawing/2014/main" id="{10880D8F-C815-5EAC-235D-B0CFF5BEAF0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flipH="1">
              <a:off x="4140007" y="5637080"/>
              <a:ext cx="245455" cy="228547"/>
            </a:xfrm>
            <a:prstGeom prst="rect">
              <a:avLst/>
            </a:prstGeom>
          </p:spPr>
        </p:pic>
        <p:sp>
          <p:nvSpPr>
            <p:cNvPr id="91" name="Suorakulmio 90">
              <a:extLst>
                <a:ext uri="{FF2B5EF4-FFF2-40B4-BE49-F238E27FC236}">
                  <a16:creationId xmlns:a16="http://schemas.microsoft.com/office/drawing/2014/main" id="{FA74C7C8-EE29-1E0D-ACC8-EF57B3C57E70}"/>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2" name="Kuva 91" descr="Aurinkolasit tasaisella täytöllä">
              <a:extLst>
                <a:ext uri="{FF2B5EF4-FFF2-40B4-BE49-F238E27FC236}">
                  <a16:creationId xmlns:a16="http://schemas.microsoft.com/office/drawing/2014/main" id="{F8158994-4F6A-0623-4945-83F98358C35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281187" y="4740703"/>
              <a:ext cx="208544" cy="194180"/>
            </a:xfrm>
            <a:prstGeom prst="rect">
              <a:avLst/>
            </a:prstGeom>
          </p:spPr>
        </p:pic>
      </p:grpSp>
      <p:pic>
        <p:nvPicPr>
          <p:cNvPr id="93" name="Picture 4">
            <a:extLst>
              <a:ext uri="{FF2B5EF4-FFF2-40B4-BE49-F238E27FC236}">
                <a16:creationId xmlns:a16="http://schemas.microsoft.com/office/drawing/2014/main" id="{EBA2409F-5715-1B48-9327-38178E85077C}"/>
              </a:ext>
            </a:extLst>
          </p:cNvPr>
          <p:cNvPicPr>
            <a:picLocks noChangeAspect="1" noChangeArrowheads="1"/>
          </p:cNvPicPr>
          <p:nvPr/>
        </p:nvPicPr>
        <p:blipFill>
          <a:blip r:embed="rId31">
            <a:biLevel thresh="75000"/>
            <a:extLst>
              <a:ext uri="{BEBA8EAE-BF5A-486C-A8C5-ECC9F3942E4B}">
                <a14:imgProps xmlns:a14="http://schemas.microsoft.com/office/drawing/2010/main">
                  <a14:imgLayer r:embed="rId3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856961" y="1425114"/>
            <a:ext cx="466413" cy="466413"/>
          </a:xfrm>
          <a:prstGeom prst="rect">
            <a:avLst/>
          </a:prstGeom>
          <a:noFill/>
        </p:spPr>
      </p:pic>
      <p:grpSp>
        <p:nvGrpSpPr>
          <p:cNvPr id="101" name="Ryhmä 100">
            <a:extLst>
              <a:ext uri="{FF2B5EF4-FFF2-40B4-BE49-F238E27FC236}">
                <a16:creationId xmlns:a16="http://schemas.microsoft.com/office/drawing/2014/main" id="{5FB5A047-4106-90F5-5943-AD23E71C4099}"/>
              </a:ext>
            </a:extLst>
          </p:cNvPr>
          <p:cNvGrpSpPr/>
          <p:nvPr/>
        </p:nvGrpSpPr>
        <p:grpSpPr>
          <a:xfrm>
            <a:off x="8787779" y="3682745"/>
            <a:ext cx="3248412" cy="3079562"/>
            <a:chOff x="3811712" y="1993187"/>
            <a:chExt cx="4358099" cy="4501277"/>
          </a:xfrm>
          <a:solidFill>
            <a:schemeClr val="bg1">
              <a:lumMod val="50000"/>
            </a:schemeClr>
          </a:solidFill>
        </p:grpSpPr>
        <p:sp>
          <p:nvSpPr>
            <p:cNvPr id="102" name="Suorakulmio: Pyöristetyt kulmat 101">
              <a:extLst>
                <a:ext uri="{FF2B5EF4-FFF2-40B4-BE49-F238E27FC236}">
                  <a16:creationId xmlns:a16="http://schemas.microsoft.com/office/drawing/2014/main" id="{FC2D5434-0892-FBC4-898B-EC5E845262AA}"/>
                </a:ext>
              </a:extLst>
            </p:cNvPr>
            <p:cNvSpPr/>
            <p:nvPr/>
          </p:nvSpPr>
          <p:spPr>
            <a:xfrm>
              <a:off x="3811712" y="1993187"/>
              <a:ext cx="4358099" cy="4501277"/>
            </a:xfrm>
            <a:prstGeom prst="roundRect">
              <a:avLst>
                <a:gd name="adj" fmla="val 2060"/>
              </a:avLst>
            </a:prstGeom>
            <a:grp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3" name="Ellipsi 102">
              <a:extLst>
                <a:ext uri="{FF2B5EF4-FFF2-40B4-BE49-F238E27FC236}">
                  <a16:creationId xmlns:a16="http://schemas.microsoft.com/office/drawing/2014/main" id="{CF38B0F0-4193-F4D3-1FA0-49CDD7C443B1}"/>
                </a:ext>
              </a:extLst>
            </p:cNvPr>
            <p:cNvSpPr/>
            <p:nvPr/>
          </p:nvSpPr>
          <p:spPr>
            <a:xfrm>
              <a:off x="3893905" y="2116477"/>
              <a:ext cx="180000" cy="18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4" name="Ellipsi 103">
              <a:extLst>
                <a:ext uri="{FF2B5EF4-FFF2-40B4-BE49-F238E27FC236}">
                  <a16:creationId xmlns:a16="http://schemas.microsoft.com/office/drawing/2014/main" id="{813D649B-B410-9D2B-5CF0-9DB033AA9418}"/>
                </a:ext>
              </a:extLst>
            </p:cNvPr>
            <p:cNvSpPr/>
            <p:nvPr/>
          </p:nvSpPr>
          <p:spPr>
            <a:xfrm>
              <a:off x="4156098" y="2116477"/>
              <a:ext cx="180000" cy="18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5" name="Ellipsi 104">
              <a:extLst>
                <a:ext uri="{FF2B5EF4-FFF2-40B4-BE49-F238E27FC236}">
                  <a16:creationId xmlns:a16="http://schemas.microsoft.com/office/drawing/2014/main" id="{7A4C6D28-5D71-B9F5-61C3-75B75DC57231}"/>
                </a:ext>
              </a:extLst>
            </p:cNvPr>
            <p:cNvSpPr/>
            <p:nvPr/>
          </p:nvSpPr>
          <p:spPr>
            <a:xfrm>
              <a:off x="4418694" y="2116477"/>
              <a:ext cx="180000" cy="18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6" name="Tekstiruutu 105">
              <a:extLst>
                <a:ext uri="{FF2B5EF4-FFF2-40B4-BE49-F238E27FC236}">
                  <a16:creationId xmlns:a16="http://schemas.microsoft.com/office/drawing/2014/main" id="{C3197BC0-E5AE-BD49-178B-030440F92FFE}"/>
                </a:ext>
              </a:extLst>
            </p:cNvPr>
            <p:cNvSpPr txBox="1"/>
            <p:nvPr/>
          </p:nvSpPr>
          <p:spPr>
            <a:xfrm>
              <a:off x="3847466" y="2684743"/>
              <a:ext cx="4308081" cy="3767621"/>
            </a:xfrm>
            <a:prstGeom prst="rect">
              <a:avLst/>
            </a:prstGeom>
            <a:grpFill/>
          </p:spPr>
          <p:txBody>
            <a:bodyPr wrap="square" rIns="0" rtlCol="0">
              <a:spAutoFit/>
            </a:bodyPr>
            <a:lstStyle/>
            <a:p>
              <a:pPr marL="0" marR="0" lvl="0" indent="0" algn="l" defTabSz="627063" rtl="0" eaLnBrk="1" fontAlgn="auto" latinLnBrk="0" hangingPunct="1">
                <a:lnSpc>
                  <a:spcPct val="80000"/>
                </a:lnSpc>
                <a:spcBef>
                  <a:spcPts val="0"/>
                </a:spcBef>
                <a:spcAft>
                  <a:spcPts val="800"/>
                </a:spcAft>
                <a:buClrTx/>
                <a:buSzTx/>
                <a:buFontTx/>
                <a:buNone/>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GLN</a:t>
              </a:r>
              <a:r>
                <a:rPr kumimoji="0" lang="fi-FI" sz="1400" b="0"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Global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Location</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Number</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0" u="none" strike="noStrike" kern="1200" cap="none" spc="0" normalizeH="0" baseline="0" noProof="0">
                  <a:ln>
                    <a:noFill/>
                  </a:ln>
                  <a:solidFill>
                    <a:prstClr val="white"/>
                  </a:solidFill>
                  <a:effectLst/>
                  <a:uLnTx/>
                  <a:uFillTx/>
                  <a:latin typeface="Avenir Next LT Pro"/>
                  <a:ea typeface="+mn-ea"/>
                  <a:cs typeface="+mn-cs"/>
                </a:rPr>
                <a:t>	</a:t>
              </a:r>
              <a:endParaRPr kumimoji="0" lang="fi-FI" sz="1050" b="1" i="1" u="none" strike="noStrike" kern="1200" cap="none" spc="0" normalizeH="0" baseline="0" noProof="0">
                <a:ln>
                  <a:noFill/>
                </a:ln>
                <a:solidFill>
                  <a:srgbClr val="FFC000"/>
                </a:solidFill>
                <a:effectLst/>
                <a:uLnTx/>
                <a:uFillTx/>
                <a:latin typeface="Avenir Next LT Pro"/>
                <a:ea typeface="+mn-ea"/>
                <a:cs typeface="+mn-cs"/>
              </a:endParaRPr>
            </a:p>
            <a:p>
              <a:pPr marL="0" marR="0" lvl="0" indent="0" algn="l" defTabSz="712788" rtl="0" eaLnBrk="1" fontAlgn="auto" latinLnBrk="0" hangingPunct="1">
                <a:lnSpc>
                  <a:spcPct val="80000"/>
                </a:lnSpc>
                <a:spcBef>
                  <a:spcPts val="800"/>
                </a:spcBef>
                <a:spcAft>
                  <a:spcPts val="800"/>
                </a:spcAft>
                <a:buClrTx/>
                <a:buSzTx/>
                <a:buFontTx/>
                <a:buNone/>
                <a:tabLst>
                  <a:tab pos="627063" algn="l"/>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GTIN</a:t>
              </a:r>
              <a:r>
                <a:rPr kumimoji="0" lang="fi-FI" sz="1400" b="0"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Global Trade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item</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Number</a:t>
              </a:r>
              <a:endParaRPr kumimoji="0" lang="fi-FI" sz="1050" b="1" i="1" u="none" strike="noStrike" kern="1200" cap="none" spc="0" normalizeH="0" baseline="0" noProof="0">
                <a:ln>
                  <a:noFill/>
                </a:ln>
                <a:solidFill>
                  <a:prstClr val="white"/>
                </a:solidFill>
                <a:effectLst/>
                <a:uLnTx/>
                <a:uFillTx/>
                <a:latin typeface="Avenir Next LT Pro"/>
                <a:ea typeface="+mn-ea"/>
                <a:cs typeface="+mn-cs"/>
              </a:endParaRPr>
            </a:p>
            <a:p>
              <a:pPr marL="0" marR="0" lvl="0" indent="0" algn="l" defTabSz="712788" rtl="0" eaLnBrk="1" fontAlgn="auto" latinLnBrk="0" hangingPunct="1">
                <a:lnSpc>
                  <a:spcPct val="80000"/>
                </a:lnSpc>
                <a:spcBef>
                  <a:spcPts val="800"/>
                </a:spcBef>
                <a:spcAft>
                  <a:spcPts val="800"/>
                </a:spcAft>
                <a:buClrTx/>
                <a:buSzTx/>
                <a:buFontTx/>
                <a:buNone/>
                <a:tabLst>
                  <a:tab pos="627063" algn="l"/>
                </a:tabLst>
                <a:defRPr/>
              </a:pPr>
              <a:r>
                <a:rPr kumimoji="0" lang="fi-FI" sz="1400" b="1" i="0" u="none" strike="noStrike" kern="1200" cap="none" spc="0" normalizeH="0" baseline="0" noProof="0" err="1">
                  <a:ln>
                    <a:noFill/>
                  </a:ln>
                  <a:solidFill>
                    <a:srgbClr val="FFC000"/>
                  </a:solidFill>
                  <a:effectLst/>
                  <a:uLnTx/>
                  <a:uFillTx/>
                  <a:latin typeface="Avenir Next LT Pro"/>
                  <a:ea typeface="+mn-ea"/>
                  <a:cs typeface="+mn-cs"/>
                </a:rPr>
                <a:t>sGTIN</a:t>
              </a:r>
              <a:r>
                <a:rPr kumimoji="0" lang="fi-FI" sz="1400" b="0"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Serialized</a:t>
              </a:r>
              <a:r>
                <a:rPr kumimoji="0" lang="fi-FI" sz="1050" b="1" i="1" u="none" strike="noStrike" kern="1200" cap="none" spc="0" normalizeH="0" baseline="0" noProof="0">
                  <a:ln>
                    <a:noFill/>
                  </a:ln>
                  <a:solidFill>
                    <a:prstClr val="white"/>
                  </a:solidFill>
                  <a:effectLst/>
                  <a:uLnTx/>
                  <a:uFillTx/>
                  <a:latin typeface="Avenir Next LT Pro"/>
                  <a:ea typeface="+mn-ea"/>
                  <a:cs typeface="+mn-cs"/>
                </a:rPr>
                <a:t> Global Trade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item</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Number</a:t>
              </a:r>
              <a:endParaRPr kumimoji="0" lang="fi-FI" sz="1050" b="1" i="1" u="none" strike="noStrike" kern="1200" cap="none" spc="0" normalizeH="0" baseline="0" noProof="0">
                <a:ln>
                  <a:noFill/>
                </a:ln>
                <a:solidFill>
                  <a:srgbClr val="FFC000"/>
                </a:solidFill>
                <a:effectLst/>
                <a:uLnTx/>
                <a:uFillTx/>
                <a:latin typeface="Avenir Next LT Pro"/>
                <a:ea typeface="+mn-ea"/>
                <a:cs typeface="+mn-cs"/>
              </a:endParaRPr>
            </a:p>
            <a:p>
              <a:pPr marL="0" marR="0" lvl="0" indent="0" algn="l" defTabSz="627063" rtl="0" eaLnBrk="1" fontAlgn="auto" latinLnBrk="0" hangingPunct="1">
                <a:lnSpc>
                  <a:spcPct val="80000"/>
                </a:lnSpc>
                <a:spcBef>
                  <a:spcPts val="800"/>
                </a:spcBef>
                <a:spcAft>
                  <a:spcPts val="800"/>
                </a:spcAft>
                <a:buClrTx/>
                <a:buSzTx/>
                <a:buFontTx/>
                <a:buNone/>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SSCC</a:t>
              </a:r>
              <a:r>
                <a:rPr kumimoji="0" lang="fi-FI" sz="1200" b="0"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Serial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Shipping</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Container</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Code</a:t>
              </a:r>
              <a:endParaRPr kumimoji="0" lang="fi-FI" sz="1050" b="1" i="1" u="none" strike="noStrike" kern="1200" cap="none" spc="0" normalizeH="0" baseline="0" noProof="0">
                <a:ln>
                  <a:noFill/>
                </a:ln>
                <a:solidFill>
                  <a:prstClr val="white"/>
                </a:solidFill>
                <a:effectLst/>
                <a:uLnTx/>
                <a:uFillTx/>
                <a:latin typeface="Avenir Next LT Pro"/>
                <a:ea typeface="+mn-ea"/>
                <a:cs typeface="+mn-cs"/>
              </a:endParaRPr>
            </a:p>
            <a:p>
              <a:pPr marL="0" marR="0" lvl="0" indent="0" algn="l" defTabSz="627063" rtl="0" eaLnBrk="1" fontAlgn="auto" latinLnBrk="0" hangingPunct="1">
                <a:lnSpc>
                  <a:spcPct val="100000"/>
                </a:lnSpc>
                <a:spcBef>
                  <a:spcPts val="800"/>
                </a:spcBef>
                <a:spcAft>
                  <a:spcPts val="800"/>
                </a:spcAft>
                <a:buClrTx/>
                <a:buSzTx/>
                <a:buFontTx/>
                <a:buNone/>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GRAI</a:t>
              </a:r>
              <a:r>
                <a:rPr kumimoji="0" lang="fi-FI" sz="1200" b="1"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Global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Returnable</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Asset</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Identifier</a:t>
              </a:r>
              <a:endParaRPr kumimoji="0" lang="fi-FI" sz="1200" b="1" i="1" u="none" strike="noStrike" kern="1200" cap="none" spc="0" normalizeH="0" baseline="0" noProof="0">
                <a:ln>
                  <a:noFill/>
                </a:ln>
                <a:solidFill>
                  <a:prstClr val="white"/>
                </a:solidFill>
                <a:effectLst/>
                <a:uLnTx/>
                <a:uFillTx/>
                <a:latin typeface="Avenir Next LT Pro"/>
                <a:ea typeface="+mn-ea"/>
                <a:cs typeface="+mn-cs"/>
              </a:endParaRPr>
            </a:p>
            <a:p>
              <a:pPr marL="0" marR="0" lvl="0" indent="0" algn="l" defTabSz="627063" rtl="0" eaLnBrk="1" fontAlgn="auto" latinLnBrk="0" hangingPunct="1">
                <a:lnSpc>
                  <a:spcPct val="80000"/>
                </a:lnSpc>
                <a:spcBef>
                  <a:spcPts val="800"/>
                </a:spcBef>
                <a:spcAft>
                  <a:spcPts val="800"/>
                </a:spcAft>
                <a:buClrTx/>
                <a:buSzTx/>
                <a:buFontTx/>
                <a:buNone/>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GIAI</a:t>
              </a:r>
              <a:r>
                <a:rPr kumimoji="0" lang="fi-FI" sz="1200" b="0"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Global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Individual</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Asset</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Identifier</a:t>
              </a:r>
              <a:endParaRPr kumimoji="0" lang="fi-FI" sz="1150" b="1" i="1" u="none" strike="noStrike" kern="1200" cap="none" spc="0" normalizeH="0" baseline="0" noProof="0">
                <a:ln>
                  <a:noFill/>
                </a:ln>
                <a:solidFill>
                  <a:prstClr val="white"/>
                </a:solidFill>
                <a:effectLst/>
                <a:uLnTx/>
                <a:uFillTx/>
                <a:latin typeface="Avenir Next LT Pro"/>
                <a:ea typeface="+mn-ea"/>
                <a:cs typeface="+mn-cs"/>
              </a:endParaRPr>
            </a:p>
            <a:p>
              <a:pPr marL="0" marR="0" lvl="0" indent="0" algn="l" defTabSz="627063" rtl="0" eaLnBrk="1" fontAlgn="auto" latinLnBrk="0" hangingPunct="1">
                <a:lnSpc>
                  <a:spcPct val="100000"/>
                </a:lnSpc>
                <a:spcBef>
                  <a:spcPts val="500"/>
                </a:spcBef>
                <a:spcAft>
                  <a:spcPts val="0"/>
                </a:spcAft>
                <a:buClrTx/>
                <a:buSzTx/>
                <a:buFontTx/>
                <a:buNone/>
                <a:tabLst/>
                <a:defRPr/>
              </a:pPr>
              <a:r>
                <a:rPr kumimoji="0" lang="fi-FI" sz="1400" b="1" i="0" u="none" strike="noStrike" kern="1200" cap="none" spc="0" normalizeH="0" baseline="0" noProof="0">
                  <a:ln>
                    <a:noFill/>
                  </a:ln>
                  <a:solidFill>
                    <a:srgbClr val="FFC000"/>
                  </a:solidFill>
                  <a:effectLst/>
                  <a:uLnTx/>
                  <a:uFillTx/>
                  <a:latin typeface="Avenir Next LT Pro"/>
                  <a:ea typeface="+mn-ea"/>
                  <a:cs typeface="+mn-cs"/>
                </a:rPr>
                <a:t>GSRN</a:t>
              </a:r>
              <a:r>
                <a:rPr kumimoji="0" lang="fi-FI" sz="1200" b="1" i="0" u="none" strike="noStrike" kern="1200" cap="none" spc="0" normalizeH="0" baseline="0" noProof="0">
                  <a:ln>
                    <a:noFill/>
                  </a:ln>
                  <a:solidFill>
                    <a:srgbClr val="FFC000"/>
                  </a:solidFill>
                  <a:effectLst/>
                  <a:uLnTx/>
                  <a:uFillTx/>
                  <a:latin typeface="Avenir Next LT Pro"/>
                  <a:ea typeface="+mn-ea"/>
                  <a:cs typeface="+mn-cs"/>
                </a:rPr>
                <a:t>	</a:t>
              </a:r>
              <a:r>
                <a:rPr kumimoji="0" lang="fi-FI" sz="1050" b="1" i="1" u="none" strike="noStrike" kern="1200" cap="none" spc="0" normalizeH="0" baseline="0" noProof="0">
                  <a:ln>
                    <a:noFill/>
                  </a:ln>
                  <a:solidFill>
                    <a:prstClr val="white"/>
                  </a:solidFill>
                  <a:effectLst/>
                  <a:uLnTx/>
                  <a:uFillTx/>
                  <a:latin typeface="Avenir Next LT Pro"/>
                  <a:ea typeface="+mn-ea"/>
                  <a:cs typeface="+mn-cs"/>
                </a:rPr>
                <a:t>Global Service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Relation</a:t>
              </a:r>
              <a:r>
                <a:rPr kumimoji="0" lang="fi-FI" sz="1050" b="1" i="1" u="none" strike="noStrike" kern="1200" cap="none" spc="0" normalizeH="0" baseline="0" noProof="0">
                  <a:ln>
                    <a:noFill/>
                  </a:ln>
                  <a:solidFill>
                    <a:prstClr val="white"/>
                  </a:solidFill>
                  <a:effectLst/>
                  <a:uLnTx/>
                  <a:uFillTx/>
                  <a:latin typeface="Avenir Next LT Pro"/>
                  <a:ea typeface="+mn-ea"/>
                  <a:cs typeface="+mn-cs"/>
                </a:rPr>
                <a:t> </a:t>
              </a:r>
              <a:r>
                <a:rPr kumimoji="0" lang="fi-FI" sz="1050" b="1" i="1" u="none" strike="noStrike" kern="1200" cap="none" spc="0" normalizeH="0" baseline="0" noProof="0" err="1">
                  <a:ln>
                    <a:noFill/>
                  </a:ln>
                  <a:solidFill>
                    <a:prstClr val="white"/>
                  </a:solidFill>
                  <a:effectLst/>
                  <a:uLnTx/>
                  <a:uFillTx/>
                  <a:latin typeface="Avenir Next LT Pro"/>
                  <a:ea typeface="+mn-ea"/>
                  <a:cs typeface="+mn-cs"/>
                </a:rPr>
                <a:t>Number</a:t>
              </a:r>
              <a:endParaRPr kumimoji="0" lang="fi-FI" sz="1200" b="1" i="1"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Ellipsi 3">
            <a:extLst>
              <a:ext uri="{FF2B5EF4-FFF2-40B4-BE49-F238E27FC236}">
                <a16:creationId xmlns:a16="http://schemas.microsoft.com/office/drawing/2014/main" id="{0073EA18-EB81-9ED7-1F0A-A600D2AE657D}"/>
              </a:ext>
            </a:extLst>
          </p:cNvPr>
          <p:cNvSpPr/>
          <p:nvPr/>
        </p:nvSpPr>
        <p:spPr>
          <a:xfrm>
            <a:off x="8873791" y="3800727"/>
            <a:ext cx="180000" cy="180000"/>
          </a:xfrm>
          <a:prstGeom prst="ellipse">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Ellipsi 4">
            <a:extLst>
              <a:ext uri="{FF2B5EF4-FFF2-40B4-BE49-F238E27FC236}">
                <a16:creationId xmlns:a16="http://schemas.microsoft.com/office/drawing/2014/main" id="{CA35865A-5963-0D8A-34CE-7F954E424D17}"/>
              </a:ext>
            </a:extLst>
          </p:cNvPr>
          <p:cNvSpPr/>
          <p:nvPr/>
        </p:nvSpPr>
        <p:spPr>
          <a:xfrm>
            <a:off x="9135984" y="3800727"/>
            <a:ext cx="180000" cy="180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4" name="Ellipsi 13">
            <a:extLst>
              <a:ext uri="{FF2B5EF4-FFF2-40B4-BE49-F238E27FC236}">
                <a16:creationId xmlns:a16="http://schemas.microsoft.com/office/drawing/2014/main" id="{BE5FBE06-A138-A808-B619-B302BDAD78DE}"/>
              </a:ext>
            </a:extLst>
          </p:cNvPr>
          <p:cNvSpPr/>
          <p:nvPr/>
        </p:nvSpPr>
        <p:spPr>
          <a:xfrm>
            <a:off x="9398580" y="3800727"/>
            <a:ext cx="180000" cy="180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 name="Tekstiruutu 5">
            <a:extLst>
              <a:ext uri="{FF2B5EF4-FFF2-40B4-BE49-F238E27FC236}">
                <a16:creationId xmlns:a16="http://schemas.microsoft.com/office/drawing/2014/main" id="{91E109B6-1E39-612F-CD5E-4C2320282FEA}"/>
              </a:ext>
            </a:extLst>
          </p:cNvPr>
          <p:cNvSpPr txBox="1"/>
          <p:nvPr/>
        </p:nvSpPr>
        <p:spPr>
          <a:xfrm flipH="1">
            <a:off x="6801007" y="1619460"/>
            <a:ext cx="13399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Prosessi tieto</a:t>
            </a:r>
          </a:p>
        </p:txBody>
      </p:sp>
      <p:cxnSp>
        <p:nvCxnSpPr>
          <p:cNvPr id="75" name="Suora nuoliyhdysviiva 74">
            <a:extLst>
              <a:ext uri="{FF2B5EF4-FFF2-40B4-BE49-F238E27FC236}">
                <a16:creationId xmlns:a16="http://schemas.microsoft.com/office/drawing/2014/main" id="{A889E73F-1721-1058-4933-425C56F1B2E0}"/>
              </a:ext>
            </a:extLst>
          </p:cNvPr>
          <p:cNvCxnSpPr>
            <a:cxnSpLocks/>
          </p:cNvCxnSpPr>
          <p:nvPr/>
        </p:nvCxnSpPr>
        <p:spPr>
          <a:xfrm flipV="1">
            <a:off x="5992245" y="1884356"/>
            <a:ext cx="866832" cy="3375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Suora nuoliyhdysviiva 77">
            <a:extLst>
              <a:ext uri="{FF2B5EF4-FFF2-40B4-BE49-F238E27FC236}">
                <a16:creationId xmlns:a16="http://schemas.microsoft.com/office/drawing/2014/main" id="{D7A9A60B-3739-53EC-1C48-959C86AECFFB}"/>
              </a:ext>
            </a:extLst>
          </p:cNvPr>
          <p:cNvCxnSpPr>
            <a:cxnSpLocks/>
          </p:cNvCxnSpPr>
          <p:nvPr/>
        </p:nvCxnSpPr>
        <p:spPr>
          <a:xfrm flipV="1">
            <a:off x="5992245" y="2233207"/>
            <a:ext cx="1239847" cy="1700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6" name="Tekstiruutu 85">
            <a:extLst>
              <a:ext uri="{FF2B5EF4-FFF2-40B4-BE49-F238E27FC236}">
                <a16:creationId xmlns:a16="http://schemas.microsoft.com/office/drawing/2014/main" id="{97765ABA-7853-28FD-5CC9-82E49A4FC1C0}"/>
              </a:ext>
            </a:extLst>
          </p:cNvPr>
          <p:cNvSpPr txBox="1"/>
          <p:nvPr/>
        </p:nvSpPr>
        <p:spPr>
          <a:xfrm flipH="1">
            <a:off x="7152219" y="2346351"/>
            <a:ext cx="1044643" cy="241220"/>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statustiedot</a:t>
            </a:r>
          </a:p>
        </p:txBody>
      </p:sp>
      <p:sp>
        <p:nvSpPr>
          <p:cNvPr id="87" name="Tekstiruutu 86">
            <a:extLst>
              <a:ext uri="{FF2B5EF4-FFF2-40B4-BE49-F238E27FC236}">
                <a16:creationId xmlns:a16="http://schemas.microsoft.com/office/drawing/2014/main" id="{5B9A8097-C806-18AF-AD87-B98A85124B1A}"/>
              </a:ext>
            </a:extLst>
          </p:cNvPr>
          <p:cNvSpPr txBox="1"/>
          <p:nvPr/>
        </p:nvSpPr>
        <p:spPr>
          <a:xfrm flipH="1">
            <a:off x="6615068" y="2643021"/>
            <a:ext cx="1568492" cy="241220"/>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venir Next LT Pro"/>
                <a:ea typeface="+mn-ea"/>
                <a:cs typeface="+mn-cs"/>
              </a:rPr>
              <a:t>Kuljetustiedot</a:t>
            </a:r>
          </a:p>
        </p:txBody>
      </p:sp>
      <p:cxnSp>
        <p:nvCxnSpPr>
          <p:cNvPr id="88" name="Suora nuoliyhdysviiva 87">
            <a:extLst>
              <a:ext uri="{FF2B5EF4-FFF2-40B4-BE49-F238E27FC236}">
                <a16:creationId xmlns:a16="http://schemas.microsoft.com/office/drawing/2014/main" id="{F98841DB-7DBE-6007-A86C-184EFAF57572}"/>
              </a:ext>
            </a:extLst>
          </p:cNvPr>
          <p:cNvCxnSpPr>
            <a:cxnSpLocks/>
          </p:cNvCxnSpPr>
          <p:nvPr/>
        </p:nvCxnSpPr>
        <p:spPr>
          <a:xfrm>
            <a:off x="5938761" y="2955576"/>
            <a:ext cx="378219" cy="2677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Suora nuoliyhdysviiva 96">
            <a:extLst>
              <a:ext uri="{FF2B5EF4-FFF2-40B4-BE49-F238E27FC236}">
                <a16:creationId xmlns:a16="http://schemas.microsoft.com/office/drawing/2014/main" id="{AB63F800-0C00-4ACB-8FA2-447B4FB75130}"/>
              </a:ext>
            </a:extLst>
          </p:cNvPr>
          <p:cNvCxnSpPr>
            <a:cxnSpLocks/>
          </p:cNvCxnSpPr>
          <p:nvPr/>
        </p:nvCxnSpPr>
        <p:spPr>
          <a:xfrm>
            <a:off x="6069215" y="2630105"/>
            <a:ext cx="730251" cy="734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00" name="Ryhmä 99">
            <a:extLst>
              <a:ext uri="{FF2B5EF4-FFF2-40B4-BE49-F238E27FC236}">
                <a16:creationId xmlns:a16="http://schemas.microsoft.com/office/drawing/2014/main" id="{42D88A78-663F-FBFA-8802-6C412B1F86AD}"/>
              </a:ext>
            </a:extLst>
          </p:cNvPr>
          <p:cNvGrpSpPr/>
          <p:nvPr/>
        </p:nvGrpSpPr>
        <p:grpSpPr>
          <a:xfrm>
            <a:off x="7110418" y="1051986"/>
            <a:ext cx="379689" cy="699810"/>
            <a:chOff x="2960458" y="1887485"/>
            <a:chExt cx="1067375" cy="2042850"/>
          </a:xfrm>
        </p:grpSpPr>
        <p:grpSp>
          <p:nvGrpSpPr>
            <p:cNvPr id="107" name="Ryhmä 106">
              <a:extLst>
                <a:ext uri="{FF2B5EF4-FFF2-40B4-BE49-F238E27FC236}">
                  <a16:creationId xmlns:a16="http://schemas.microsoft.com/office/drawing/2014/main" id="{A9DDA382-D118-D620-A5DB-C11EC6CC3998}"/>
                </a:ext>
              </a:extLst>
            </p:cNvPr>
            <p:cNvGrpSpPr/>
            <p:nvPr/>
          </p:nvGrpSpPr>
          <p:grpSpPr>
            <a:xfrm>
              <a:off x="2960458" y="1887485"/>
              <a:ext cx="1067375" cy="2042850"/>
              <a:chOff x="5280527" y="2279374"/>
              <a:chExt cx="1067375" cy="2042848"/>
            </a:xfrm>
          </p:grpSpPr>
          <p:sp>
            <p:nvSpPr>
              <p:cNvPr id="109" name="Leveä kaari 108">
                <a:extLst>
                  <a:ext uri="{FF2B5EF4-FFF2-40B4-BE49-F238E27FC236}">
                    <a16:creationId xmlns:a16="http://schemas.microsoft.com/office/drawing/2014/main" id="{48BDA07A-C085-EC07-701E-025431010BF3}"/>
                  </a:ext>
                </a:extLst>
              </p:cNvPr>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10" name="Ryhmä 109">
                <a:extLst>
                  <a:ext uri="{FF2B5EF4-FFF2-40B4-BE49-F238E27FC236}">
                    <a16:creationId xmlns:a16="http://schemas.microsoft.com/office/drawing/2014/main" id="{C6B008BB-F355-945D-5D40-DC9014D71654}"/>
                  </a:ext>
                </a:extLst>
              </p:cNvPr>
              <p:cNvGrpSpPr/>
              <p:nvPr/>
            </p:nvGrpSpPr>
            <p:grpSpPr>
              <a:xfrm>
                <a:off x="5280527" y="2279374"/>
                <a:ext cx="1067375" cy="1731004"/>
                <a:chOff x="5280527" y="2279374"/>
                <a:chExt cx="1067375" cy="1731004"/>
              </a:xfrm>
            </p:grpSpPr>
            <p:grpSp>
              <p:nvGrpSpPr>
                <p:cNvPr id="111" name="Ryhmä 110">
                  <a:extLst>
                    <a:ext uri="{FF2B5EF4-FFF2-40B4-BE49-F238E27FC236}">
                      <a16:creationId xmlns:a16="http://schemas.microsoft.com/office/drawing/2014/main" id="{236A149F-AF7F-632A-E05B-823EDC69756A}"/>
                    </a:ext>
                  </a:extLst>
                </p:cNvPr>
                <p:cNvGrpSpPr/>
                <p:nvPr/>
              </p:nvGrpSpPr>
              <p:grpSpPr>
                <a:xfrm>
                  <a:off x="5280527" y="2520616"/>
                  <a:ext cx="1067375" cy="1489762"/>
                  <a:chOff x="5280527" y="2520616"/>
                  <a:chExt cx="1067375" cy="1489762"/>
                </a:xfrm>
                <a:effectLst>
                  <a:outerShdw blurRad="50800" dist="38100" dir="2700000" algn="tl" rotWithShape="0">
                    <a:prstClr val="black">
                      <a:alpha val="40000"/>
                    </a:prstClr>
                  </a:outerShdw>
                </a:effectLst>
              </p:grpSpPr>
              <p:grpSp>
                <p:nvGrpSpPr>
                  <p:cNvPr id="113" name="Ryhmä 112">
                    <a:extLst>
                      <a:ext uri="{FF2B5EF4-FFF2-40B4-BE49-F238E27FC236}">
                        <a16:creationId xmlns:a16="http://schemas.microsoft.com/office/drawing/2014/main" id="{EDCA4C50-93E0-09F4-9505-E687C6D72E7A}"/>
                      </a:ext>
                    </a:extLst>
                  </p:cNvPr>
                  <p:cNvGrpSpPr/>
                  <p:nvPr/>
                </p:nvGrpSpPr>
                <p:grpSpPr>
                  <a:xfrm>
                    <a:off x="5280527" y="2520616"/>
                    <a:ext cx="1067375" cy="1489762"/>
                    <a:chOff x="3829190" y="2508357"/>
                    <a:chExt cx="1067375" cy="1489762"/>
                  </a:xfrm>
                </p:grpSpPr>
                <p:sp>
                  <p:nvSpPr>
                    <p:cNvPr id="118" name="Suorakulmio: Yläkulmat pyöristetty 117">
                      <a:extLst>
                        <a:ext uri="{FF2B5EF4-FFF2-40B4-BE49-F238E27FC236}">
                          <a16:creationId xmlns:a16="http://schemas.microsoft.com/office/drawing/2014/main" id="{DE8D8FA5-B49C-0375-95E0-9FEA75FF27BC}"/>
                        </a:ext>
                      </a:extLst>
                    </p:cNvPr>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19" name="Kuva 118" descr="Maapallo tasaisella täytöllä">
                      <a:extLst>
                        <a:ext uri="{FF2B5EF4-FFF2-40B4-BE49-F238E27FC236}">
                          <a16:creationId xmlns:a16="http://schemas.microsoft.com/office/drawing/2014/main" id="{75DFE4D3-3D0F-7ECF-0436-7380574E6E2B}"/>
                        </a:ext>
                      </a:extLst>
                    </p:cNvPr>
                    <p:cNvPicPr/>
                    <p:nvPr/>
                  </p:nvPicPr>
                  <p:blipFill>
                    <a:blip r:embed="rId33">
                      <a:extLst>
                        <a:ext uri="{96DAC541-7B7A-43D3-8B79-37D633B846F1}">
                          <asvg:svgBlip xmlns:asvg="http://schemas.microsoft.com/office/drawing/2016/SVG/main" r:embed="rId34"/>
                        </a:ext>
                      </a:extLst>
                    </a:blip>
                    <a:stretch>
                      <a:fillRect/>
                    </a:stretch>
                  </p:blipFill>
                  <p:spPr>
                    <a:xfrm>
                      <a:off x="4048125" y="2934920"/>
                      <a:ext cx="704015" cy="704015"/>
                    </a:xfrm>
                    <a:prstGeom prst="rect">
                      <a:avLst/>
                    </a:prstGeom>
                  </p:spPr>
                </p:pic>
                <p:sp>
                  <p:nvSpPr>
                    <p:cNvPr id="120" name="Tekstiruutu 119">
                      <a:extLst>
                        <a:ext uri="{FF2B5EF4-FFF2-40B4-BE49-F238E27FC236}">
                          <a16:creationId xmlns:a16="http://schemas.microsoft.com/office/drawing/2014/main" id="{FEA922BC-5C31-1FB1-8A54-9BD558E67ECC}"/>
                        </a:ext>
                      </a:extLst>
                    </p:cNvPr>
                    <p:cNvSpPr txBox="1"/>
                    <p:nvPr/>
                  </p:nvSpPr>
                  <p:spPr>
                    <a:xfrm>
                      <a:off x="3829190" y="2508357"/>
                      <a:ext cx="999280" cy="604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114" name="Suorakulmio 113">
                    <a:extLst>
                      <a:ext uri="{FF2B5EF4-FFF2-40B4-BE49-F238E27FC236}">
                        <a16:creationId xmlns:a16="http://schemas.microsoft.com/office/drawing/2014/main" id="{BFE95E73-DEC1-8F48-3A51-57993B6B27E7}"/>
                      </a:ext>
                    </a:extLst>
                  </p:cNvPr>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5" name="Ellipsi 114">
                    <a:extLst>
                      <a:ext uri="{FF2B5EF4-FFF2-40B4-BE49-F238E27FC236}">
                        <a16:creationId xmlns:a16="http://schemas.microsoft.com/office/drawing/2014/main" id="{53436451-3882-75C1-EEB8-7C7617026506}"/>
                      </a:ext>
                    </a:extLst>
                  </p:cNvPr>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6" name="Suora yhdysviiva 115">
                    <a:extLst>
                      <a:ext uri="{FF2B5EF4-FFF2-40B4-BE49-F238E27FC236}">
                        <a16:creationId xmlns:a16="http://schemas.microsoft.com/office/drawing/2014/main" id="{0830E6D6-E942-8A32-48BD-F3DD826BC120}"/>
                      </a:ext>
                    </a:extLst>
                  </p:cNvPr>
                  <p:cNvCxnSpPr>
                    <a:stCxn id="115" idx="6"/>
                    <a:endCxn id="114"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117" name="Suora yhdysviiva 116">
                    <a:extLst>
                      <a:ext uri="{FF2B5EF4-FFF2-40B4-BE49-F238E27FC236}">
                        <a16:creationId xmlns:a16="http://schemas.microsoft.com/office/drawing/2014/main" id="{F71CC379-E8FE-8959-CA96-CC015F67AC84}"/>
                      </a:ext>
                    </a:extLst>
                  </p:cNvPr>
                  <p:cNvCxnSpPr>
                    <a:stCxn id="114" idx="1"/>
                    <a:endCxn id="115"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112" name="Leveä kaari 111">
                  <a:extLst>
                    <a:ext uri="{FF2B5EF4-FFF2-40B4-BE49-F238E27FC236}">
                      <a16:creationId xmlns:a16="http://schemas.microsoft.com/office/drawing/2014/main" id="{739DF7FE-57AB-880B-A459-A28A31B0C3EB}"/>
                    </a:ext>
                  </a:extLst>
                </p:cNvPr>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08" name="Leveä kaari 107">
              <a:extLst>
                <a:ext uri="{FF2B5EF4-FFF2-40B4-BE49-F238E27FC236}">
                  <a16:creationId xmlns:a16="http://schemas.microsoft.com/office/drawing/2014/main" id="{70A75AFF-8E0D-2426-84D4-81A5512C91A8}"/>
                </a:ext>
              </a:extLst>
            </p:cNvPr>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21" name="Tekstiruutu 120">
            <a:extLst>
              <a:ext uri="{FF2B5EF4-FFF2-40B4-BE49-F238E27FC236}">
                <a16:creationId xmlns:a16="http://schemas.microsoft.com/office/drawing/2014/main" id="{A2CAA7E2-1EFD-8440-ADC6-454504293446}"/>
              </a:ext>
            </a:extLst>
          </p:cNvPr>
          <p:cNvSpPr txBox="1"/>
          <p:nvPr/>
        </p:nvSpPr>
        <p:spPr>
          <a:xfrm flipH="1">
            <a:off x="5699691" y="1054944"/>
            <a:ext cx="13399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venir Next LT Pro"/>
                <a:ea typeface="+mn-ea"/>
                <a:cs typeface="+mn-cs"/>
              </a:rPr>
              <a:t>Tuotetiedot</a:t>
            </a:r>
          </a:p>
        </p:txBody>
      </p:sp>
      <p:pic>
        <p:nvPicPr>
          <p:cNvPr id="122" name="Picture 2" descr="buildingSMART International">
            <a:extLst>
              <a:ext uri="{FF2B5EF4-FFF2-40B4-BE49-F238E27FC236}">
                <a16:creationId xmlns:a16="http://schemas.microsoft.com/office/drawing/2014/main" id="{7D9619BB-EC62-0CDC-6539-8BDA694F7A9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490116" y="1186732"/>
            <a:ext cx="367835" cy="367835"/>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uora nuoliyhdysviiva 123">
            <a:extLst>
              <a:ext uri="{FF2B5EF4-FFF2-40B4-BE49-F238E27FC236}">
                <a16:creationId xmlns:a16="http://schemas.microsoft.com/office/drawing/2014/main" id="{D9B86AFD-7112-22AA-0C84-CD6E4DA00DAD}"/>
              </a:ext>
            </a:extLst>
          </p:cNvPr>
          <p:cNvCxnSpPr>
            <a:cxnSpLocks/>
          </p:cNvCxnSpPr>
          <p:nvPr/>
        </p:nvCxnSpPr>
        <p:spPr>
          <a:xfrm flipH="1">
            <a:off x="2481271" y="2789922"/>
            <a:ext cx="455471" cy="1265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 name="Suora nuoliyhdysviiva 2">
            <a:extLst>
              <a:ext uri="{FF2B5EF4-FFF2-40B4-BE49-F238E27FC236}">
                <a16:creationId xmlns:a16="http://schemas.microsoft.com/office/drawing/2014/main" id="{EEADB7BF-F2F6-3210-97FB-AA0BD77F4B5C}"/>
              </a:ext>
            </a:extLst>
          </p:cNvPr>
          <p:cNvCxnSpPr>
            <a:cxnSpLocks/>
          </p:cNvCxnSpPr>
          <p:nvPr/>
        </p:nvCxnSpPr>
        <p:spPr>
          <a:xfrm>
            <a:off x="5165048" y="4416576"/>
            <a:ext cx="325068" cy="2201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uora nuoliyhdysviiva 28">
            <a:extLst>
              <a:ext uri="{FF2B5EF4-FFF2-40B4-BE49-F238E27FC236}">
                <a16:creationId xmlns:a16="http://schemas.microsoft.com/office/drawing/2014/main" id="{A1C57C10-A96A-0385-EE9C-871112DDCEDB}"/>
              </a:ext>
            </a:extLst>
          </p:cNvPr>
          <p:cNvCxnSpPr>
            <a:cxnSpLocks/>
          </p:cNvCxnSpPr>
          <p:nvPr/>
        </p:nvCxnSpPr>
        <p:spPr>
          <a:xfrm>
            <a:off x="5446728" y="4309337"/>
            <a:ext cx="774331" cy="2849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uora nuoliyhdysviiva 76">
            <a:extLst>
              <a:ext uri="{FF2B5EF4-FFF2-40B4-BE49-F238E27FC236}">
                <a16:creationId xmlns:a16="http://schemas.microsoft.com/office/drawing/2014/main" id="{B9915F44-3BE8-236E-EF15-EB179219CEEA}"/>
              </a:ext>
            </a:extLst>
          </p:cNvPr>
          <p:cNvCxnSpPr>
            <a:cxnSpLocks/>
          </p:cNvCxnSpPr>
          <p:nvPr/>
        </p:nvCxnSpPr>
        <p:spPr>
          <a:xfrm>
            <a:off x="5594018" y="4256322"/>
            <a:ext cx="1604232" cy="3804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Suora nuoliyhdysviiva 83">
            <a:extLst>
              <a:ext uri="{FF2B5EF4-FFF2-40B4-BE49-F238E27FC236}">
                <a16:creationId xmlns:a16="http://schemas.microsoft.com/office/drawing/2014/main" id="{72FEF11F-E45F-DE0D-FCC5-5E2207624182}"/>
              </a:ext>
            </a:extLst>
          </p:cNvPr>
          <p:cNvCxnSpPr>
            <a:cxnSpLocks/>
          </p:cNvCxnSpPr>
          <p:nvPr/>
        </p:nvCxnSpPr>
        <p:spPr>
          <a:xfrm>
            <a:off x="4480385" y="4453547"/>
            <a:ext cx="7784" cy="1832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8" name="Suora nuoliyhdysviiva 97">
            <a:extLst>
              <a:ext uri="{FF2B5EF4-FFF2-40B4-BE49-F238E27FC236}">
                <a16:creationId xmlns:a16="http://schemas.microsoft.com/office/drawing/2014/main" id="{4B5FF9A3-CA72-ECB6-5066-49575ADEFF7B}"/>
              </a:ext>
            </a:extLst>
          </p:cNvPr>
          <p:cNvCxnSpPr>
            <a:cxnSpLocks/>
          </p:cNvCxnSpPr>
          <p:nvPr/>
        </p:nvCxnSpPr>
        <p:spPr>
          <a:xfrm>
            <a:off x="4879723" y="4446544"/>
            <a:ext cx="225058" cy="2201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3" name="Suora nuoliyhdysviiva 122">
            <a:extLst>
              <a:ext uri="{FF2B5EF4-FFF2-40B4-BE49-F238E27FC236}">
                <a16:creationId xmlns:a16="http://schemas.microsoft.com/office/drawing/2014/main" id="{E083BE88-029F-2AB9-3622-063781D9D08F}"/>
              </a:ext>
            </a:extLst>
          </p:cNvPr>
          <p:cNvCxnSpPr>
            <a:cxnSpLocks/>
          </p:cNvCxnSpPr>
          <p:nvPr/>
        </p:nvCxnSpPr>
        <p:spPr>
          <a:xfrm flipH="1">
            <a:off x="3368478" y="4343451"/>
            <a:ext cx="325068" cy="2201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Suora nuoliyhdysviiva 124">
            <a:extLst>
              <a:ext uri="{FF2B5EF4-FFF2-40B4-BE49-F238E27FC236}">
                <a16:creationId xmlns:a16="http://schemas.microsoft.com/office/drawing/2014/main" id="{7DCC15F9-0BEB-D3BA-0954-BED1081C9C99}"/>
              </a:ext>
            </a:extLst>
          </p:cNvPr>
          <p:cNvCxnSpPr>
            <a:cxnSpLocks/>
          </p:cNvCxnSpPr>
          <p:nvPr/>
        </p:nvCxnSpPr>
        <p:spPr>
          <a:xfrm flipH="1">
            <a:off x="2607605" y="4260191"/>
            <a:ext cx="774331" cy="2849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Suora nuoliyhdysviiva 125">
            <a:extLst>
              <a:ext uri="{FF2B5EF4-FFF2-40B4-BE49-F238E27FC236}">
                <a16:creationId xmlns:a16="http://schemas.microsoft.com/office/drawing/2014/main" id="{4D85BDBA-870D-F037-3A42-4353ECA13653}"/>
              </a:ext>
            </a:extLst>
          </p:cNvPr>
          <p:cNvCxnSpPr>
            <a:cxnSpLocks/>
          </p:cNvCxnSpPr>
          <p:nvPr/>
        </p:nvCxnSpPr>
        <p:spPr>
          <a:xfrm flipH="1">
            <a:off x="1701587" y="4190654"/>
            <a:ext cx="1604232" cy="3804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7" name="Suora nuoliyhdysviiva 126">
            <a:extLst>
              <a:ext uri="{FF2B5EF4-FFF2-40B4-BE49-F238E27FC236}">
                <a16:creationId xmlns:a16="http://schemas.microsoft.com/office/drawing/2014/main" id="{BCEA5A72-F4FB-0DC8-5B18-EBC8B9F3F15C}"/>
              </a:ext>
            </a:extLst>
          </p:cNvPr>
          <p:cNvCxnSpPr>
            <a:cxnSpLocks/>
          </p:cNvCxnSpPr>
          <p:nvPr/>
        </p:nvCxnSpPr>
        <p:spPr>
          <a:xfrm flipH="1">
            <a:off x="3736606" y="4458205"/>
            <a:ext cx="225058" cy="2201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25" name="Kuva 1024" descr="QR-koodi tasaisella täytöllä">
            <a:extLst>
              <a:ext uri="{FF2B5EF4-FFF2-40B4-BE49-F238E27FC236}">
                <a16:creationId xmlns:a16="http://schemas.microsoft.com/office/drawing/2014/main" id="{17448B8B-7B89-12F2-CA99-52FF975F5F2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862109" y="2349450"/>
            <a:ext cx="360000" cy="360000"/>
          </a:xfrm>
          <a:prstGeom prst="rect">
            <a:avLst/>
          </a:prstGeom>
        </p:spPr>
      </p:pic>
      <p:cxnSp>
        <p:nvCxnSpPr>
          <p:cNvPr id="1027" name="Suora nuoliyhdysviiva 1026">
            <a:extLst>
              <a:ext uri="{FF2B5EF4-FFF2-40B4-BE49-F238E27FC236}">
                <a16:creationId xmlns:a16="http://schemas.microsoft.com/office/drawing/2014/main" id="{38C448DB-3BFF-B15A-2907-BF9D3EAE6781}"/>
              </a:ext>
            </a:extLst>
          </p:cNvPr>
          <p:cNvCxnSpPr>
            <a:cxnSpLocks/>
          </p:cNvCxnSpPr>
          <p:nvPr/>
        </p:nvCxnSpPr>
        <p:spPr>
          <a:xfrm flipH="1">
            <a:off x="2283600" y="2554101"/>
            <a:ext cx="5597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9" name="Tekstiruutu 1028">
            <a:extLst>
              <a:ext uri="{FF2B5EF4-FFF2-40B4-BE49-F238E27FC236}">
                <a16:creationId xmlns:a16="http://schemas.microsoft.com/office/drawing/2014/main" id="{B5C54216-5635-EC6B-A1A1-E713D44EE880}"/>
              </a:ext>
            </a:extLst>
          </p:cNvPr>
          <p:cNvSpPr txBox="1"/>
          <p:nvPr/>
        </p:nvSpPr>
        <p:spPr>
          <a:xfrm>
            <a:off x="573882" y="2328357"/>
            <a:ext cx="1236376" cy="424732"/>
          </a:xfrm>
          <a:prstGeom prst="rect">
            <a:avLst/>
          </a:prstGeom>
          <a:noFill/>
        </p:spPr>
        <p:txBody>
          <a:bodyPr wrap="square" lIns="0" r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black"/>
                </a:solidFill>
                <a:effectLst/>
                <a:uLnTx/>
                <a:uFillTx/>
                <a:latin typeface="Avenir Next LT Pro"/>
                <a:ea typeface="+mn-ea"/>
                <a:cs typeface="+mn-cs"/>
              </a:rPr>
              <a:t>Quick</a:t>
            </a:r>
            <a:r>
              <a:rPr kumimoji="0" lang="fi-FI" sz="1200" b="1" i="0" u="none" strike="noStrike" kern="1200" cap="none" spc="0" normalizeH="0" baseline="0" noProof="0">
                <a:ln>
                  <a:noFill/>
                </a:ln>
                <a:solidFill>
                  <a:prstClr val="black"/>
                </a:solidFill>
                <a:effectLst/>
                <a:uLnTx/>
                <a:uFillTx/>
                <a:latin typeface="Avenir Next LT Pro"/>
                <a:ea typeface="+mn-ea"/>
                <a:cs typeface="+mn-cs"/>
              </a:rPr>
              <a:t> </a:t>
            </a:r>
            <a:r>
              <a:rPr kumimoji="0" lang="fi-FI" sz="1200" b="1" i="0" u="none" strike="noStrike" kern="1200" cap="none" spc="0" normalizeH="0" baseline="0" noProof="0" err="1">
                <a:ln>
                  <a:noFill/>
                </a:ln>
                <a:solidFill>
                  <a:prstClr val="black"/>
                </a:solidFill>
                <a:effectLst/>
                <a:uLnTx/>
                <a:uFillTx/>
                <a:latin typeface="Avenir Next LT Pro"/>
                <a:ea typeface="+mn-ea"/>
                <a:cs typeface="+mn-cs"/>
              </a:rPr>
              <a:t>Response</a:t>
            </a:r>
            <a:r>
              <a:rPr kumimoji="0" lang="fi-FI" sz="1200" b="1" i="0" u="none" strike="noStrike" kern="1200" cap="none" spc="0" normalizeH="0" baseline="0" noProof="0">
                <a:ln>
                  <a:noFill/>
                </a:ln>
                <a:solidFill>
                  <a:prstClr val="black"/>
                </a:solidFill>
                <a:effectLst/>
                <a:uLnTx/>
                <a:uFillTx/>
                <a:latin typeface="Avenir Next LT Pro"/>
                <a:ea typeface="+mn-ea"/>
                <a:cs typeface="+mn-cs"/>
              </a:rPr>
              <a:t> (QR) koodit</a:t>
            </a:r>
            <a:endParaRPr kumimoji="0" lang="en-US" sz="1200" b="1" i="0" u="none" strike="noStrike" kern="1200" cap="none" spc="0" normalizeH="0" baseline="0" noProof="0">
              <a:ln>
                <a:noFill/>
              </a:ln>
              <a:solidFill>
                <a:prstClr val="black"/>
              </a:solidFill>
              <a:effectLst/>
              <a:uLnTx/>
              <a:uFillTx/>
              <a:latin typeface="Avenir Next LT Pro"/>
              <a:ea typeface="+mn-ea"/>
              <a:cs typeface="+mn-cs"/>
            </a:endParaRPr>
          </a:p>
        </p:txBody>
      </p:sp>
      <p:pic>
        <p:nvPicPr>
          <p:cNvPr id="26" name="Kuva 25" descr="Vuotava hana tasaisella täytöllä">
            <a:extLst>
              <a:ext uri="{FF2B5EF4-FFF2-40B4-BE49-F238E27FC236}">
                <a16:creationId xmlns:a16="http://schemas.microsoft.com/office/drawing/2014/main" id="{0FE6BD14-179F-C13C-6D47-999CFCD8C3D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5451" y="4692498"/>
            <a:ext cx="720000" cy="720000"/>
          </a:xfrm>
          <a:prstGeom prst="rect">
            <a:avLst/>
          </a:prstGeom>
        </p:spPr>
      </p:pic>
      <p:pic>
        <p:nvPicPr>
          <p:cNvPr id="79" name="Kuva 78" descr="Vuotava hana ääriviiva">
            <a:extLst>
              <a:ext uri="{FF2B5EF4-FFF2-40B4-BE49-F238E27FC236}">
                <a16:creationId xmlns:a16="http://schemas.microsoft.com/office/drawing/2014/main" id="{63A2F0D9-9F84-EC25-D3A9-BB307923E5C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99431" y="5773797"/>
            <a:ext cx="720000" cy="720000"/>
          </a:xfrm>
          <a:prstGeom prst="rect">
            <a:avLst/>
          </a:prstGeom>
        </p:spPr>
      </p:pic>
      <p:pic>
        <p:nvPicPr>
          <p:cNvPr id="83" name="Kuva 82" descr="Vuotava hana tasaisella täytöllä">
            <a:extLst>
              <a:ext uri="{FF2B5EF4-FFF2-40B4-BE49-F238E27FC236}">
                <a16:creationId xmlns:a16="http://schemas.microsoft.com/office/drawing/2014/main" id="{7D6426C4-F737-CCC7-9EEF-36A12D00CD5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396040" y="4692498"/>
            <a:ext cx="720000" cy="720000"/>
          </a:xfrm>
          <a:prstGeom prst="rect">
            <a:avLst/>
          </a:prstGeom>
        </p:spPr>
      </p:pic>
      <p:sp>
        <p:nvSpPr>
          <p:cNvPr id="89" name="Tekstiruutu 88">
            <a:extLst>
              <a:ext uri="{FF2B5EF4-FFF2-40B4-BE49-F238E27FC236}">
                <a16:creationId xmlns:a16="http://schemas.microsoft.com/office/drawing/2014/main" id="{DE2899B6-5645-C24E-3110-2082E3D1D07C}"/>
              </a:ext>
            </a:extLst>
          </p:cNvPr>
          <p:cNvSpPr txBox="1"/>
          <p:nvPr/>
        </p:nvSpPr>
        <p:spPr>
          <a:xfrm>
            <a:off x="4083476" y="6427113"/>
            <a:ext cx="101341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prstClr val="black"/>
                </a:solidFill>
                <a:effectLst/>
                <a:uLnTx/>
                <a:uFillTx/>
                <a:latin typeface="Avenir Next LT Pro"/>
                <a:ea typeface="+mn-ea"/>
                <a:cs typeface="+mn-cs"/>
              </a:rPr>
              <a:t>Digital </a:t>
            </a:r>
            <a:r>
              <a:rPr kumimoji="0" lang="fi-FI" sz="1100" b="1" i="0" u="none" strike="noStrike" kern="1200" cap="none" spc="0" normalizeH="0" baseline="0" noProof="0" err="1">
                <a:ln>
                  <a:noFill/>
                </a:ln>
                <a:solidFill>
                  <a:prstClr val="black"/>
                </a:solidFill>
                <a:effectLst/>
                <a:uLnTx/>
                <a:uFillTx/>
                <a:latin typeface="Avenir Next LT Pro"/>
                <a:ea typeface="+mn-ea"/>
                <a:cs typeface="+mn-cs"/>
              </a:rPr>
              <a:t>Twin</a:t>
            </a:r>
            <a:endParaRPr kumimoji="0" lang="fi-FI" sz="11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1200" cap="none" spc="0" normalizeH="0" baseline="0" noProof="0">
                <a:ln>
                  <a:noFill/>
                </a:ln>
                <a:solidFill>
                  <a:srgbClr val="FF0000"/>
                </a:solidFill>
                <a:effectLst/>
                <a:uLnTx/>
                <a:uFillTx/>
                <a:latin typeface="Avenir Next LT Pro"/>
                <a:ea typeface="+mn-ea"/>
                <a:cs typeface="+mn-cs"/>
              </a:rPr>
              <a:t>GUID</a:t>
            </a:r>
            <a:endParaRPr kumimoji="0" lang="en-US" sz="1100" b="1" i="0" u="none" strike="noStrike" kern="1200" cap="none" spc="0" normalizeH="0" baseline="0" noProof="0">
              <a:ln>
                <a:noFill/>
              </a:ln>
              <a:solidFill>
                <a:srgbClr val="FF0000"/>
              </a:solidFill>
              <a:effectLst/>
              <a:uLnTx/>
              <a:uFillTx/>
              <a:latin typeface="Avenir Next LT Pro"/>
              <a:ea typeface="+mn-ea"/>
              <a:cs typeface="+mn-cs"/>
            </a:endParaRPr>
          </a:p>
        </p:txBody>
      </p:sp>
      <p:grpSp>
        <p:nvGrpSpPr>
          <p:cNvPr id="94" name="HEAD Peppol2">
            <a:extLst>
              <a:ext uri="{FF2B5EF4-FFF2-40B4-BE49-F238E27FC236}">
                <a16:creationId xmlns:a16="http://schemas.microsoft.com/office/drawing/2014/main" id="{267E34B9-FD8E-7D3D-9F23-8178CFCAB0C1}"/>
              </a:ext>
            </a:extLst>
          </p:cNvPr>
          <p:cNvGrpSpPr>
            <a:grpSpLocks/>
          </p:cNvGrpSpPr>
          <p:nvPr/>
        </p:nvGrpSpPr>
        <p:grpSpPr>
          <a:xfrm>
            <a:off x="6782724" y="3530952"/>
            <a:ext cx="959325" cy="310610"/>
            <a:chOff x="6840377" y="632952"/>
            <a:chExt cx="959325" cy="310610"/>
          </a:xfrm>
        </p:grpSpPr>
        <p:pic>
          <p:nvPicPr>
            <p:cNvPr id="95" name="PEPPOL figure" descr="The Future Is Open - OpenPeppol">
              <a:extLst>
                <a:ext uri="{FF2B5EF4-FFF2-40B4-BE49-F238E27FC236}">
                  <a16:creationId xmlns:a16="http://schemas.microsoft.com/office/drawing/2014/main" id="{941BD935-0AFB-0327-F768-50BE9E845ED4}"/>
                </a:ext>
              </a:extLst>
            </p:cNvPr>
            <p:cNvPicPr>
              <a:picLocks/>
            </p:cNvPicPr>
            <p:nvPr/>
          </p:nvPicPr>
          <p:blipFill rotWithShape="1">
            <a:blip r:embed="rId42">
              <a:biLevel thresh="50000"/>
              <a:extLst>
                <a:ext uri="{28A0092B-C50C-407E-A947-70E740481C1C}">
                  <a14:useLocalDpi xmlns:a14="http://schemas.microsoft.com/office/drawing/2010/main" val="0"/>
                </a:ext>
              </a:extLst>
            </a:blip>
            <a:srcRect r="75412" b="21536"/>
            <a:stretch/>
          </p:blipFill>
          <p:spPr bwMode="auto">
            <a:xfrm>
              <a:off x="6840377" y="665419"/>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397">
              <a:extLst>
                <a:ext uri="{FF2B5EF4-FFF2-40B4-BE49-F238E27FC236}">
                  <a16:creationId xmlns:a16="http://schemas.microsoft.com/office/drawing/2014/main" id="{7E652BEF-C2E0-8C11-EC24-46754A90EAB6}"/>
                </a:ext>
              </a:extLst>
            </p:cNvPr>
            <p:cNvGrpSpPr>
              <a:grpSpLocks/>
            </p:cNvGrpSpPr>
            <p:nvPr/>
          </p:nvGrpSpPr>
          <p:grpSpPr>
            <a:xfrm>
              <a:off x="7072895" y="632952"/>
              <a:ext cx="726807" cy="310610"/>
              <a:chOff x="7050092" y="673704"/>
              <a:chExt cx="726807" cy="310610"/>
            </a:xfrm>
          </p:grpSpPr>
          <p:sp>
            <p:nvSpPr>
              <p:cNvPr id="99" name="Text: Peppol Network Order">
                <a:extLst>
                  <a:ext uri="{FF2B5EF4-FFF2-40B4-BE49-F238E27FC236}">
                    <a16:creationId xmlns:a16="http://schemas.microsoft.com/office/drawing/2014/main" id="{78AF0DC7-AE83-8B2D-E68D-15C77E3F3F04}"/>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1024" name="TextBox 399">
                <a:extLst>
                  <a:ext uri="{FF2B5EF4-FFF2-40B4-BE49-F238E27FC236}">
                    <a16:creationId xmlns:a16="http://schemas.microsoft.com/office/drawing/2014/main" id="{D252E0B0-416C-9DF8-1DBA-290566B55696}"/>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028" name="Text: Peppol Network Order">
            <a:extLst>
              <a:ext uri="{FF2B5EF4-FFF2-40B4-BE49-F238E27FC236}">
                <a16:creationId xmlns:a16="http://schemas.microsoft.com/office/drawing/2014/main" id="{A414241A-756B-FC6F-8372-9D3E44ED259E}"/>
              </a:ext>
            </a:extLst>
          </p:cNvPr>
          <p:cNvSpPr txBox="1">
            <a:spLocks/>
          </p:cNvSpPr>
          <p:nvPr/>
        </p:nvSpPr>
        <p:spPr>
          <a:xfrm>
            <a:off x="7039675" y="2808795"/>
            <a:ext cx="835128"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eFTI</a:t>
            </a: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 +</a:t>
            </a:r>
            <a:r>
              <a:rPr kumimoji="0" lang="fi-FI" sz="1000" b="1" i="0" u="none" strike="noStrike" kern="1200" cap="none" spc="0" normalizeH="0" noProof="0">
                <a:ln>
                  <a:noFill/>
                </a:ln>
                <a:solidFill>
                  <a:srgbClr val="0070C0"/>
                </a:solidFill>
                <a:effectLst/>
                <a:uLnTx/>
                <a:uFillTx/>
                <a:latin typeface="Aptos" panose="02110004020202020204"/>
                <a:ea typeface="+mn-ea"/>
                <a:cs typeface="+mn-cs"/>
              </a:rPr>
              <a:t> </a:t>
            </a: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 </a:t>
            </a: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eCMR</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1030" name="Text: Peppol Network Order">
            <a:extLst>
              <a:ext uri="{FF2B5EF4-FFF2-40B4-BE49-F238E27FC236}">
                <a16:creationId xmlns:a16="http://schemas.microsoft.com/office/drawing/2014/main" id="{2193ED4C-0CCA-8BD4-4500-43A63E51FFC2}"/>
              </a:ext>
            </a:extLst>
          </p:cNvPr>
          <p:cNvSpPr txBox="1">
            <a:spLocks/>
          </p:cNvSpPr>
          <p:nvPr/>
        </p:nvSpPr>
        <p:spPr>
          <a:xfrm>
            <a:off x="8173791" y="2353011"/>
            <a:ext cx="2309276"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CBV </a:t>
            </a: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Core</a:t>
            </a: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 Business </a:t>
            </a: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Vocabulary</a:t>
            </a:r>
            <a:endParaRPr kumimoji="0" lang="fi-FI" sz="1000" b="1" i="0" u="none" strike="noStrike" kern="1200" cap="none" spc="0" normalizeH="0" baseline="0" noProof="0">
              <a:ln>
                <a:noFill/>
              </a:ln>
              <a:solidFill>
                <a:srgbClr val="0070C0"/>
              </a:solidFill>
              <a:effectLst/>
              <a:uLnTx/>
              <a:uFillTx/>
              <a:latin typeface="Aptos" panose="02110004020202020204"/>
              <a:ea typeface="+mn-ea"/>
              <a:cs typeface="+mn-cs"/>
            </a:endParaRPr>
          </a:p>
        </p:txBody>
      </p:sp>
      <p:sp>
        <p:nvSpPr>
          <p:cNvPr id="1032" name="Tekstiruutu 1031">
            <a:extLst>
              <a:ext uri="{FF2B5EF4-FFF2-40B4-BE49-F238E27FC236}">
                <a16:creationId xmlns:a16="http://schemas.microsoft.com/office/drawing/2014/main" id="{1C7714B8-BC6C-EC2F-F8BC-EA104B90F727}"/>
              </a:ext>
            </a:extLst>
          </p:cNvPr>
          <p:cNvSpPr txBox="1"/>
          <p:nvPr/>
        </p:nvSpPr>
        <p:spPr>
          <a:xfrm>
            <a:off x="8329793" y="1884356"/>
            <a:ext cx="3048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GS1 EPCIS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(Electronic Product </a:t>
            </a: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Code</a:t>
            </a: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 </a:t>
            </a:r>
            <a:r>
              <a:rPr kumimoji="0" lang="fi-FI" sz="1000" b="1" i="0" u="none" strike="noStrike" kern="1200" cap="none" spc="0" normalizeH="0" baseline="0" noProof="0" err="1">
                <a:ln>
                  <a:noFill/>
                </a:ln>
                <a:solidFill>
                  <a:srgbClr val="0070C0"/>
                </a:solidFill>
                <a:effectLst/>
                <a:uLnTx/>
                <a:uFillTx/>
                <a:latin typeface="Aptos" panose="02110004020202020204"/>
                <a:ea typeface="+mn-ea"/>
                <a:cs typeface="+mn-cs"/>
              </a:rPr>
              <a:t>Information</a:t>
            </a:r>
            <a:r>
              <a:rPr kumimoji="0" lang="fi-FI" sz="1000" b="1" i="0" u="none" strike="noStrike" kern="1200" cap="none" spc="0" normalizeH="0" baseline="0" noProof="0">
                <a:ln>
                  <a:noFill/>
                </a:ln>
                <a:solidFill>
                  <a:srgbClr val="0070C0"/>
                </a:solidFill>
                <a:effectLst/>
                <a:uLnTx/>
                <a:uFillTx/>
                <a:latin typeface="Aptos" panose="02110004020202020204"/>
                <a:ea typeface="+mn-ea"/>
                <a:cs typeface="+mn-cs"/>
              </a:rPr>
              <a:t> Services) </a:t>
            </a:r>
          </a:p>
        </p:txBody>
      </p:sp>
      <p:sp>
        <p:nvSpPr>
          <p:cNvPr id="13" name="Tekstiruutu 12">
            <a:extLst>
              <a:ext uri="{FF2B5EF4-FFF2-40B4-BE49-F238E27FC236}">
                <a16:creationId xmlns:a16="http://schemas.microsoft.com/office/drawing/2014/main" id="{D18EDDF4-94F3-7A76-23E1-D916129C30D1}"/>
              </a:ext>
            </a:extLst>
          </p:cNvPr>
          <p:cNvSpPr txBox="1"/>
          <p:nvPr/>
        </p:nvSpPr>
        <p:spPr>
          <a:xfrm>
            <a:off x="8881438" y="4080839"/>
            <a:ext cx="3048000" cy="2632838"/>
          </a:xfrm>
          <a:prstGeom prst="rect">
            <a:avLst/>
          </a:prstGeom>
          <a:solidFill>
            <a:schemeClr val="bg1">
              <a:lumMod val="50000"/>
            </a:schemeClr>
          </a:solidFill>
        </p:spPr>
        <p:txBody>
          <a:bodyPr wrap="square" lIns="36000" rIns="36000" rtlCol="0">
            <a:spAutoFit/>
          </a:bodyPr>
          <a:lstStyle/>
          <a:p>
            <a:pPr defTabSz="627063">
              <a:lnSpc>
                <a:spcPct val="80000"/>
              </a:lnSpc>
            </a:pPr>
            <a:r>
              <a:rPr lang="fi-FI" sz="1400" b="1">
                <a:solidFill>
                  <a:srgbClr val="FFC000"/>
                </a:solidFill>
              </a:rPr>
              <a:t>GLN</a:t>
            </a:r>
            <a:r>
              <a:rPr lang="fi-FI" sz="1400">
                <a:solidFill>
                  <a:srgbClr val="FFC000"/>
                </a:solidFill>
              </a:rPr>
              <a:t>	</a:t>
            </a:r>
            <a:r>
              <a:rPr lang="fi-FI" sz="1400">
                <a:solidFill>
                  <a:schemeClr val="bg1"/>
                </a:solidFill>
              </a:rPr>
              <a:t>Sijainti tai toimipaikka</a:t>
            </a:r>
          </a:p>
          <a:p>
            <a:pPr defTabSz="712788">
              <a:lnSpc>
                <a:spcPct val="80000"/>
              </a:lnSpc>
              <a:spcAft>
                <a:spcPts val="250"/>
              </a:spcAft>
              <a:tabLst>
                <a:tab pos="627063" algn="l"/>
              </a:tabLst>
            </a:pPr>
            <a:r>
              <a:rPr lang="fi-FI" sz="1600">
                <a:solidFill>
                  <a:schemeClr val="bg1"/>
                </a:solidFill>
              </a:rPr>
              <a:t>	</a:t>
            </a:r>
            <a:r>
              <a:rPr lang="fi-FI" sz="1150" i="1">
                <a:solidFill>
                  <a:srgbClr val="FFC000"/>
                </a:solidFill>
              </a:rPr>
              <a:t>(Global </a:t>
            </a:r>
            <a:r>
              <a:rPr lang="fi-FI" sz="1150" i="1" err="1">
                <a:solidFill>
                  <a:srgbClr val="FFC000"/>
                </a:solidFill>
              </a:rPr>
              <a:t>Location</a:t>
            </a:r>
            <a:r>
              <a:rPr lang="fi-FI" sz="1150" i="1">
                <a:solidFill>
                  <a:srgbClr val="FFC000"/>
                </a:solidFill>
              </a:rPr>
              <a:t> </a:t>
            </a:r>
            <a:r>
              <a:rPr lang="fi-FI" sz="1150" i="1" err="1">
                <a:solidFill>
                  <a:srgbClr val="FFC000"/>
                </a:solidFill>
              </a:rPr>
              <a:t>Number</a:t>
            </a:r>
            <a:r>
              <a:rPr lang="fi-FI" sz="1150" i="1">
                <a:solidFill>
                  <a:srgbClr val="FFC000"/>
                </a:solidFill>
              </a:rPr>
              <a:t>)</a:t>
            </a:r>
          </a:p>
          <a:p>
            <a:pPr defTabSz="712788">
              <a:lnSpc>
                <a:spcPct val="80000"/>
              </a:lnSpc>
              <a:spcBef>
                <a:spcPts val="200"/>
              </a:spcBef>
              <a:tabLst>
                <a:tab pos="627063" algn="l"/>
              </a:tabLst>
            </a:pPr>
            <a:r>
              <a:rPr lang="fi-FI" sz="1400" b="1">
                <a:solidFill>
                  <a:srgbClr val="FFC000"/>
                </a:solidFill>
              </a:rPr>
              <a:t>GTIN</a:t>
            </a:r>
            <a:r>
              <a:rPr lang="fi-FI" sz="1400">
                <a:solidFill>
                  <a:srgbClr val="FFC000"/>
                </a:solidFill>
              </a:rPr>
              <a:t>	</a:t>
            </a:r>
            <a:r>
              <a:rPr lang="fi-FI" sz="1400">
                <a:solidFill>
                  <a:schemeClr val="bg1"/>
                </a:solidFill>
              </a:rPr>
              <a:t>Tuote</a:t>
            </a:r>
          </a:p>
          <a:p>
            <a:pPr defTabSz="627063">
              <a:lnSpc>
                <a:spcPct val="80000"/>
              </a:lnSpc>
              <a:spcAft>
                <a:spcPts val="250"/>
              </a:spcAft>
            </a:pPr>
            <a:r>
              <a:rPr lang="fi-FI" sz="1600">
                <a:solidFill>
                  <a:schemeClr val="bg1"/>
                </a:solidFill>
              </a:rPr>
              <a:t>	</a:t>
            </a:r>
            <a:r>
              <a:rPr lang="fi-FI" sz="1150" i="1">
                <a:solidFill>
                  <a:srgbClr val="FFC000"/>
                </a:solidFill>
              </a:rPr>
              <a:t>(Global Trade </a:t>
            </a:r>
            <a:r>
              <a:rPr lang="fi-FI" sz="1150" i="1" err="1">
                <a:solidFill>
                  <a:srgbClr val="FFC000"/>
                </a:solidFill>
              </a:rPr>
              <a:t>item</a:t>
            </a:r>
            <a:r>
              <a:rPr lang="fi-FI" sz="1150" i="1">
                <a:solidFill>
                  <a:srgbClr val="FFC000"/>
                </a:solidFill>
              </a:rPr>
              <a:t> </a:t>
            </a:r>
            <a:r>
              <a:rPr lang="fi-FI" sz="1150" i="1" err="1">
                <a:solidFill>
                  <a:srgbClr val="FFC000"/>
                </a:solidFill>
              </a:rPr>
              <a:t>Number</a:t>
            </a:r>
            <a:r>
              <a:rPr lang="fi-FI" sz="1150" i="1">
                <a:solidFill>
                  <a:srgbClr val="FFC000"/>
                </a:solidFill>
              </a:rPr>
              <a:t>)</a:t>
            </a:r>
          </a:p>
          <a:p>
            <a:pPr defTabSz="627063">
              <a:lnSpc>
                <a:spcPct val="80000"/>
              </a:lnSpc>
              <a:spcBef>
                <a:spcPts val="250"/>
              </a:spcBef>
            </a:pPr>
            <a:r>
              <a:rPr lang="fi-FI" sz="1400" b="1">
                <a:solidFill>
                  <a:srgbClr val="FFC000"/>
                </a:solidFill>
              </a:rPr>
              <a:t>SSCC</a:t>
            </a:r>
            <a:r>
              <a:rPr lang="fi-FI" sz="1200">
                <a:solidFill>
                  <a:srgbClr val="FFC000"/>
                </a:solidFill>
              </a:rPr>
              <a:t>	</a:t>
            </a:r>
            <a:r>
              <a:rPr lang="fi-FI" sz="1400">
                <a:solidFill>
                  <a:schemeClr val="bg1"/>
                </a:solidFill>
              </a:rPr>
              <a:t>Logistinen yksikkö</a:t>
            </a:r>
            <a:endParaRPr lang="fi-FI" sz="1200">
              <a:solidFill>
                <a:schemeClr val="bg1"/>
              </a:solidFill>
            </a:endParaRPr>
          </a:p>
          <a:p>
            <a:pPr defTabSz="627063">
              <a:lnSpc>
                <a:spcPct val="80000"/>
              </a:lnSpc>
            </a:pPr>
            <a:r>
              <a:rPr lang="fi-FI" sz="1200">
                <a:solidFill>
                  <a:srgbClr val="FFC000"/>
                </a:solidFill>
              </a:rPr>
              <a:t>	</a:t>
            </a:r>
            <a:r>
              <a:rPr lang="fi-FI" sz="1150" i="1">
                <a:solidFill>
                  <a:srgbClr val="FFC000"/>
                </a:solidFill>
              </a:rPr>
              <a:t>(Serial </a:t>
            </a:r>
            <a:r>
              <a:rPr lang="fi-FI" sz="1150" i="1" err="1">
                <a:solidFill>
                  <a:srgbClr val="FFC000"/>
                </a:solidFill>
              </a:rPr>
              <a:t>Shipping</a:t>
            </a:r>
            <a:r>
              <a:rPr lang="fi-FI" sz="1150" i="1">
                <a:solidFill>
                  <a:srgbClr val="FFC000"/>
                </a:solidFill>
              </a:rPr>
              <a:t> </a:t>
            </a:r>
            <a:r>
              <a:rPr lang="fi-FI" sz="1150" i="1" err="1">
                <a:solidFill>
                  <a:srgbClr val="FFC000"/>
                </a:solidFill>
              </a:rPr>
              <a:t>Container</a:t>
            </a:r>
            <a:r>
              <a:rPr lang="fi-FI" sz="1150" i="1">
                <a:solidFill>
                  <a:srgbClr val="FFC000"/>
                </a:solidFill>
              </a:rPr>
              <a:t> </a:t>
            </a:r>
            <a:r>
              <a:rPr lang="fi-FI" sz="1150" i="1" err="1">
                <a:solidFill>
                  <a:srgbClr val="FFC000"/>
                </a:solidFill>
              </a:rPr>
              <a:t>Code</a:t>
            </a:r>
            <a:r>
              <a:rPr lang="fi-FI" sz="1150" i="1">
                <a:solidFill>
                  <a:srgbClr val="FFC000"/>
                </a:solidFill>
              </a:rPr>
              <a:t>)</a:t>
            </a:r>
          </a:p>
          <a:p>
            <a:pPr defTabSz="627063">
              <a:spcBef>
                <a:spcPts val="500"/>
              </a:spcBef>
            </a:pPr>
            <a:r>
              <a:rPr lang="fi-FI" sz="1400" b="1">
                <a:solidFill>
                  <a:srgbClr val="FFC000"/>
                </a:solidFill>
              </a:rPr>
              <a:t>GRAI</a:t>
            </a:r>
            <a:r>
              <a:rPr lang="fi-FI" sz="1200" b="1">
                <a:solidFill>
                  <a:srgbClr val="FFC000"/>
                </a:solidFill>
              </a:rPr>
              <a:t>	</a:t>
            </a:r>
            <a:r>
              <a:rPr lang="fi-FI" sz="1400">
                <a:solidFill>
                  <a:schemeClr val="bg1"/>
                </a:solidFill>
              </a:rPr>
              <a:t>Kiertävä kuormankantaja</a:t>
            </a:r>
          </a:p>
          <a:p>
            <a:pPr marL="0" marR="0" lvl="0" indent="0" algn="l" defTabSz="627063" rtl="0" eaLnBrk="1" fontAlgn="auto" latinLnBrk="0" hangingPunct="1">
              <a:lnSpc>
                <a:spcPct val="80000"/>
              </a:lnSpc>
              <a:spcBef>
                <a:spcPts val="250"/>
              </a:spcBef>
              <a:spcAft>
                <a:spcPts val="250"/>
              </a:spcAft>
              <a:buClrTx/>
              <a:buSzTx/>
              <a:buFontTx/>
              <a:buNone/>
              <a:tabLst/>
              <a:defRPr/>
            </a:pPr>
            <a:r>
              <a:rPr lang="fi-FI" sz="1400">
                <a:solidFill>
                  <a:srgbClr val="FFC000"/>
                </a:solidFill>
              </a:rPr>
              <a:t>	</a:t>
            </a:r>
            <a:r>
              <a:rPr lang="fi-FI" sz="1200" i="1">
                <a:solidFill>
                  <a:srgbClr val="FFC000"/>
                </a:solidFill>
              </a:rPr>
              <a:t>(</a:t>
            </a:r>
            <a:r>
              <a:rPr lang="fi-FI" sz="1150" i="1">
                <a:solidFill>
                  <a:srgbClr val="FFC000"/>
                </a:solidFill>
              </a:rPr>
              <a:t>Global </a:t>
            </a:r>
            <a:r>
              <a:rPr lang="fi-FI" sz="1150" i="1" err="1">
                <a:solidFill>
                  <a:srgbClr val="FFC000"/>
                </a:solidFill>
              </a:rPr>
              <a:t>Returnable</a:t>
            </a:r>
            <a:r>
              <a:rPr lang="fi-FI" sz="1150" i="1">
                <a:solidFill>
                  <a:srgbClr val="FFC000"/>
                </a:solidFill>
              </a:rPr>
              <a:t> </a:t>
            </a:r>
            <a:r>
              <a:rPr lang="fi-FI" sz="1150" i="1" err="1">
                <a:solidFill>
                  <a:srgbClr val="FFC000"/>
                </a:solidFill>
              </a:rPr>
              <a:t>Asset</a:t>
            </a:r>
            <a:r>
              <a:rPr lang="fi-FI" sz="1150" i="1">
                <a:solidFill>
                  <a:srgbClr val="FFC000"/>
                </a:solidFill>
              </a:rPr>
              <a:t> Identifier</a:t>
            </a:r>
            <a:r>
              <a:rPr lang="fi-FI" sz="1200" i="1">
                <a:solidFill>
                  <a:srgbClr val="FFC000"/>
                </a:solidFill>
              </a:rPr>
              <a:t>)</a:t>
            </a:r>
          </a:p>
          <a:p>
            <a:pPr marL="0" marR="0" lvl="0" indent="0" algn="l" defTabSz="627063" rtl="0" eaLnBrk="1" fontAlgn="auto" latinLnBrk="0" hangingPunct="1">
              <a:lnSpc>
                <a:spcPct val="80000"/>
              </a:lnSpc>
              <a:spcBef>
                <a:spcPts val="250"/>
              </a:spcBef>
              <a:buClrTx/>
              <a:buSzTx/>
              <a:buFontTx/>
              <a:buNone/>
              <a:tabLst/>
              <a:defRPr/>
            </a:pPr>
            <a:r>
              <a:rPr kumimoji="0" lang="fi-FI" sz="1400" b="1" u="none" strike="noStrike" kern="1200" cap="none" spc="0" normalizeH="0" baseline="0" noProof="0">
                <a:ln>
                  <a:noFill/>
                </a:ln>
                <a:solidFill>
                  <a:srgbClr val="FFC000"/>
                </a:solidFill>
                <a:effectLst/>
                <a:uLnTx/>
                <a:uFillTx/>
                <a:latin typeface="Avenir Next LT Pro"/>
                <a:ea typeface="+mn-ea"/>
                <a:cs typeface="+mn-cs"/>
              </a:rPr>
              <a:t>GIAI</a:t>
            </a:r>
            <a:r>
              <a:rPr kumimoji="0" lang="fi-FI" sz="1200" b="0" u="none" strike="noStrike" kern="1200" cap="none" spc="0" normalizeH="0" baseline="0" noProof="0">
                <a:ln>
                  <a:noFill/>
                </a:ln>
                <a:solidFill>
                  <a:srgbClr val="FFC000"/>
                </a:solidFill>
                <a:effectLst/>
                <a:uLnTx/>
                <a:uFillTx/>
                <a:latin typeface="Avenir Next LT Pro"/>
                <a:ea typeface="+mn-ea"/>
                <a:cs typeface="+mn-cs"/>
              </a:rPr>
              <a:t>	</a:t>
            </a:r>
            <a:r>
              <a:rPr kumimoji="0" lang="fi-FI" sz="1400" b="0" u="none" strike="noStrike" kern="1200" cap="none" spc="0" normalizeH="0" baseline="0" noProof="0">
                <a:ln>
                  <a:noFill/>
                </a:ln>
                <a:solidFill>
                  <a:schemeClr val="bg1"/>
                </a:solidFill>
                <a:effectLst/>
                <a:uLnTx/>
                <a:uFillTx/>
                <a:latin typeface="Avenir Next LT Pro"/>
                <a:ea typeface="+mn-ea"/>
                <a:cs typeface="+mn-cs"/>
              </a:rPr>
              <a:t>Käyttöomaisuus</a:t>
            </a:r>
            <a:endParaRPr kumimoji="0" lang="fi-FI" sz="1200" b="0" u="none" strike="noStrike" kern="1200" cap="none" spc="0" normalizeH="0" baseline="0" noProof="0">
              <a:ln>
                <a:noFill/>
              </a:ln>
              <a:solidFill>
                <a:schemeClr val="bg1"/>
              </a:solidFill>
              <a:effectLst/>
              <a:uLnTx/>
              <a:uFillTx/>
              <a:latin typeface="Avenir Next LT Pro"/>
              <a:ea typeface="+mn-ea"/>
              <a:cs typeface="+mn-cs"/>
            </a:endParaRPr>
          </a:p>
          <a:p>
            <a:pPr marL="0" marR="0" lvl="0" indent="0" algn="l" defTabSz="627063" rtl="0" eaLnBrk="1" fontAlgn="auto" latinLnBrk="0" hangingPunct="1">
              <a:lnSpc>
                <a:spcPct val="80000"/>
              </a:lnSpc>
              <a:spcBef>
                <a:spcPts val="0"/>
              </a:spcBef>
              <a:spcAft>
                <a:spcPts val="0"/>
              </a:spcAft>
              <a:buClrTx/>
              <a:buSzTx/>
              <a:buFontTx/>
              <a:buNone/>
              <a:tabLst/>
              <a:defRPr/>
            </a:pPr>
            <a:r>
              <a:rPr kumimoji="0" lang="fi-FI" sz="1200" b="0" u="none" strike="noStrike" kern="1200" cap="none" spc="0" normalizeH="0" baseline="0" noProof="0">
                <a:ln>
                  <a:noFill/>
                </a:ln>
                <a:solidFill>
                  <a:srgbClr val="FFC000"/>
                </a:solidFill>
                <a:effectLst/>
                <a:uLnTx/>
                <a:uFillTx/>
                <a:latin typeface="Avenir Next LT Pro"/>
                <a:ea typeface="+mn-ea"/>
                <a:cs typeface="+mn-cs"/>
              </a:rPr>
              <a:t>	</a:t>
            </a:r>
            <a:r>
              <a:rPr kumimoji="0" lang="fi-FI" sz="1150" b="0" i="1" u="none" strike="noStrike" kern="1200" cap="none" spc="0" normalizeH="0" baseline="0" noProof="0">
                <a:ln>
                  <a:noFill/>
                </a:ln>
                <a:solidFill>
                  <a:srgbClr val="FFC000"/>
                </a:solidFill>
                <a:effectLst/>
                <a:uLnTx/>
                <a:uFillTx/>
                <a:latin typeface="Avenir Next LT Pro"/>
                <a:ea typeface="+mn-ea"/>
                <a:cs typeface="+mn-cs"/>
              </a:rPr>
              <a:t>(Global </a:t>
            </a:r>
            <a:r>
              <a:rPr kumimoji="0" lang="fi-FI" sz="1150" b="0" i="1" u="none" strike="noStrike" kern="1200" cap="none" spc="0" normalizeH="0" baseline="0" noProof="0" err="1">
                <a:ln>
                  <a:noFill/>
                </a:ln>
                <a:solidFill>
                  <a:srgbClr val="FFC000"/>
                </a:solidFill>
                <a:effectLst/>
                <a:uLnTx/>
                <a:uFillTx/>
                <a:latin typeface="Avenir Next LT Pro"/>
                <a:ea typeface="+mn-ea"/>
                <a:cs typeface="+mn-cs"/>
              </a:rPr>
              <a:t>Individual</a:t>
            </a:r>
            <a:r>
              <a:rPr kumimoji="0" lang="fi-FI" sz="1150" b="0" i="1" u="none" strike="noStrike" kern="1200" cap="none" spc="0" normalizeH="0" baseline="0" noProof="0">
                <a:ln>
                  <a:noFill/>
                </a:ln>
                <a:solidFill>
                  <a:srgbClr val="FFC000"/>
                </a:solidFill>
                <a:effectLst/>
                <a:uLnTx/>
                <a:uFillTx/>
                <a:latin typeface="Avenir Next LT Pro"/>
                <a:ea typeface="+mn-ea"/>
                <a:cs typeface="+mn-cs"/>
              </a:rPr>
              <a:t> </a:t>
            </a:r>
            <a:r>
              <a:rPr kumimoji="0" lang="fi-FI" sz="1150" b="0" i="1" u="none" strike="noStrike" kern="1200" cap="none" spc="0" normalizeH="0" baseline="0" noProof="0" err="1">
                <a:ln>
                  <a:noFill/>
                </a:ln>
                <a:solidFill>
                  <a:srgbClr val="FFC000"/>
                </a:solidFill>
                <a:effectLst/>
                <a:uLnTx/>
                <a:uFillTx/>
                <a:latin typeface="Avenir Next LT Pro"/>
                <a:ea typeface="+mn-ea"/>
                <a:cs typeface="+mn-cs"/>
              </a:rPr>
              <a:t>Asset</a:t>
            </a:r>
            <a:r>
              <a:rPr kumimoji="0" lang="fi-FI" sz="1150" b="0" i="1" u="none" strike="noStrike" kern="1200" cap="none" spc="0" normalizeH="0" baseline="0" noProof="0">
                <a:ln>
                  <a:noFill/>
                </a:ln>
                <a:solidFill>
                  <a:srgbClr val="FFC000"/>
                </a:solidFill>
                <a:effectLst/>
                <a:uLnTx/>
                <a:uFillTx/>
                <a:latin typeface="Avenir Next LT Pro"/>
                <a:ea typeface="+mn-ea"/>
                <a:cs typeface="+mn-cs"/>
              </a:rPr>
              <a:t> Identifier)</a:t>
            </a:r>
          </a:p>
          <a:p>
            <a:pPr marL="0" marR="0" lvl="0" indent="0" algn="l" defTabSz="627063" rtl="0" eaLnBrk="1" fontAlgn="auto" latinLnBrk="0" hangingPunct="1">
              <a:lnSpc>
                <a:spcPct val="100000"/>
              </a:lnSpc>
              <a:spcBef>
                <a:spcPts val="500"/>
              </a:spcBef>
              <a:spcAft>
                <a:spcPts val="0"/>
              </a:spcAft>
              <a:buClrTx/>
              <a:buSzTx/>
              <a:buFontTx/>
              <a:buNone/>
              <a:tabLst/>
              <a:defRPr/>
            </a:pPr>
            <a:r>
              <a:rPr kumimoji="0" lang="fi-FI" sz="1400" b="1" u="none" strike="noStrike" kern="1200" cap="none" spc="0" normalizeH="0" baseline="0" noProof="0">
                <a:ln>
                  <a:noFill/>
                </a:ln>
                <a:solidFill>
                  <a:srgbClr val="FFC000"/>
                </a:solidFill>
                <a:effectLst/>
                <a:uLnTx/>
                <a:uFillTx/>
                <a:latin typeface="Avenir Next LT Pro"/>
                <a:ea typeface="+mn-ea"/>
                <a:cs typeface="+mn-cs"/>
              </a:rPr>
              <a:t>GSRN</a:t>
            </a:r>
            <a:r>
              <a:rPr kumimoji="0" lang="fi-FI" sz="1200" b="1" u="none" strike="noStrike" kern="1200" cap="none" spc="0" normalizeH="0" baseline="0" noProof="0">
                <a:ln>
                  <a:noFill/>
                </a:ln>
                <a:solidFill>
                  <a:srgbClr val="FFC000"/>
                </a:solidFill>
                <a:effectLst/>
                <a:uLnTx/>
                <a:uFillTx/>
                <a:latin typeface="Avenir Next LT Pro"/>
                <a:ea typeface="+mn-ea"/>
                <a:cs typeface="+mn-cs"/>
              </a:rPr>
              <a:t>	</a:t>
            </a:r>
            <a:r>
              <a:rPr kumimoji="0" lang="fi-FI" sz="1400" u="none" strike="noStrike" kern="1200" cap="none" spc="0" normalizeH="0" baseline="0" noProof="0">
                <a:ln>
                  <a:noFill/>
                </a:ln>
                <a:solidFill>
                  <a:schemeClr val="bg1"/>
                </a:solidFill>
                <a:effectLst/>
                <a:uLnTx/>
                <a:uFillTx/>
                <a:latin typeface="Avenir Next LT Pro"/>
                <a:ea typeface="+mn-ea"/>
                <a:cs typeface="+mn-cs"/>
              </a:rPr>
              <a:t>Palvelusuhteen osapuoli</a:t>
            </a:r>
            <a:endParaRPr kumimoji="0" lang="fi-FI" sz="1400" b="0" u="none" strike="noStrike" kern="1200" cap="none" spc="0" normalizeH="0" baseline="0" noProof="0">
              <a:ln>
                <a:noFill/>
              </a:ln>
              <a:solidFill>
                <a:schemeClr val="bg1"/>
              </a:solidFill>
              <a:effectLst/>
              <a:uLnTx/>
              <a:uFillTx/>
              <a:latin typeface="Avenir Next LT Pro"/>
              <a:ea typeface="+mn-ea"/>
              <a:cs typeface="+mn-cs"/>
            </a:endParaRPr>
          </a:p>
          <a:p>
            <a:pPr marL="0" marR="0" lvl="0" indent="0" algn="l" defTabSz="627063" rtl="0" eaLnBrk="1" fontAlgn="auto" latinLnBrk="0" hangingPunct="1">
              <a:lnSpc>
                <a:spcPct val="80000"/>
              </a:lnSpc>
              <a:spcBef>
                <a:spcPts val="0"/>
              </a:spcBef>
              <a:spcAft>
                <a:spcPts val="0"/>
              </a:spcAft>
              <a:buClrTx/>
              <a:buSzTx/>
              <a:buFontTx/>
              <a:buNone/>
              <a:tabLst/>
              <a:defRPr/>
            </a:pPr>
            <a:r>
              <a:rPr kumimoji="0" lang="fi-FI" sz="1400" b="0" u="none" strike="noStrike" kern="1200" cap="none" spc="0" normalizeH="0" baseline="0" noProof="0">
                <a:ln>
                  <a:noFill/>
                </a:ln>
                <a:solidFill>
                  <a:srgbClr val="FFC000"/>
                </a:solidFill>
                <a:effectLst/>
                <a:uLnTx/>
                <a:uFillTx/>
                <a:latin typeface="Avenir Next LT Pro"/>
                <a:ea typeface="+mn-ea"/>
                <a:cs typeface="+mn-cs"/>
              </a:rPr>
              <a:t>	</a:t>
            </a:r>
            <a:r>
              <a:rPr kumimoji="0" lang="fi-FI" sz="1200" b="0" i="1" u="none" strike="noStrike" kern="1200" cap="none" spc="0" normalizeH="0" baseline="0" noProof="0">
                <a:ln>
                  <a:noFill/>
                </a:ln>
                <a:solidFill>
                  <a:srgbClr val="FFC000"/>
                </a:solidFill>
                <a:effectLst/>
                <a:uLnTx/>
                <a:uFillTx/>
                <a:latin typeface="Avenir Next LT Pro"/>
                <a:ea typeface="+mn-ea"/>
                <a:cs typeface="+mn-cs"/>
              </a:rPr>
              <a:t>(</a:t>
            </a:r>
            <a:r>
              <a:rPr kumimoji="0" lang="fi-FI" sz="1150" b="0" i="1" u="none" strike="noStrike" kern="1200" cap="none" spc="0" normalizeH="0" baseline="0" noProof="0">
                <a:ln>
                  <a:noFill/>
                </a:ln>
                <a:solidFill>
                  <a:srgbClr val="FFC000"/>
                </a:solidFill>
                <a:effectLst/>
                <a:uLnTx/>
                <a:uFillTx/>
                <a:latin typeface="Avenir Next LT Pro"/>
                <a:ea typeface="+mn-ea"/>
                <a:cs typeface="+mn-cs"/>
              </a:rPr>
              <a:t>Global Service </a:t>
            </a:r>
            <a:r>
              <a:rPr kumimoji="0" lang="fi-FI" sz="1150" b="0" i="1" u="none" strike="noStrike" kern="1200" cap="none" spc="0" normalizeH="0" baseline="0" noProof="0" err="1">
                <a:ln>
                  <a:noFill/>
                </a:ln>
                <a:solidFill>
                  <a:srgbClr val="FFC000"/>
                </a:solidFill>
                <a:effectLst/>
                <a:uLnTx/>
                <a:uFillTx/>
                <a:latin typeface="Avenir Next LT Pro"/>
                <a:ea typeface="+mn-ea"/>
                <a:cs typeface="+mn-cs"/>
              </a:rPr>
              <a:t>Relation</a:t>
            </a:r>
            <a:r>
              <a:rPr kumimoji="0" lang="fi-FI" sz="1150" b="0" i="1" u="none" strike="noStrike" kern="1200" cap="none" spc="0" normalizeH="0" baseline="0" noProof="0">
                <a:ln>
                  <a:noFill/>
                </a:ln>
                <a:solidFill>
                  <a:srgbClr val="FFC000"/>
                </a:solidFill>
                <a:effectLst/>
                <a:uLnTx/>
                <a:uFillTx/>
                <a:latin typeface="Avenir Next LT Pro"/>
                <a:ea typeface="+mn-ea"/>
                <a:cs typeface="+mn-cs"/>
              </a:rPr>
              <a:t> </a:t>
            </a:r>
            <a:r>
              <a:rPr kumimoji="0" lang="fi-FI" sz="1150" b="0" i="1" u="none" strike="noStrike" kern="1200" cap="none" spc="0" normalizeH="0" baseline="0" noProof="0" err="1">
                <a:ln>
                  <a:noFill/>
                </a:ln>
                <a:solidFill>
                  <a:srgbClr val="FFC000"/>
                </a:solidFill>
                <a:effectLst/>
                <a:uLnTx/>
                <a:uFillTx/>
                <a:latin typeface="Avenir Next LT Pro"/>
                <a:ea typeface="+mn-ea"/>
                <a:cs typeface="+mn-cs"/>
              </a:rPr>
              <a:t>Number</a:t>
            </a:r>
            <a:r>
              <a:rPr kumimoji="0" lang="fi-FI" sz="1150" b="0" i="1" u="none" strike="noStrike" kern="1200" cap="none" spc="0" normalizeH="0" baseline="0" noProof="0">
                <a:ln>
                  <a:noFill/>
                </a:ln>
                <a:solidFill>
                  <a:srgbClr val="FFC000"/>
                </a:solidFill>
                <a:effectLst/>
                <a:uLnTx/>
                <a:uFillTx/>
                <a:latin typeface="Avenir Next LT Pro"/>
                <a:ea typeface="+mn-ea"/>
                <a:cs typeface="+mn-cs"/>
              </a:rPr>
              <a:t>)</a:t>
            </a:r>
            <a:endParaRPr lang="fi-FI" sz="1200" i="1">
              <a:solidFill>
                <a:srgbClr val="FFC000"/>
              </a:solidFill>
            </a:endParaRPr>
          </a:p>
        </p:txBody>
      </p:sp>
    </p:spTree>
    <p:extLst>
      <p:ext uri="{BB962C8B-B14F-4D97-AF65-F5344CB8AC3E}">
        <p14:creationId xmlns:p14="http://schemas.microsoft.com/office/powerpoint/2010/main" val="3818086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0D45E062-05AE-50D7-DE6C-80ED4FCAE9D0}"/>
            </a:ext>
          </a:extLst>
        </p:cNvPr>
        <p:cNvGrpSpPr/>
        <p:nvPr/>
      </p:nvGrpSpPr>
      <p:grpSpPr>
        <a:xfrm>
          <a:off x="0" y="0"/>
          <a:ext cx="0" cy="0"/>
          <a:chOff x="0" y="0"/>
          <a:chExt cx="0" cy="0"/>
        </a:xfrm>
      </p:grpSpPr>
      <p:sp>
        <p:nvSpPr>
          <p:cNvPr id="50" name="Suorakulmio 49">
            <a:extLst>
              <a:ext uri="{FF2B5EF4-FFF2-40B4-BE49-F238E27FC236}">
                <a16:creationId xmlns:a16="http://schemas.microsoft.com/office/drawing/2014/main" id="{F1461BD8-CB96-2320-0469-FFC5496050F2}"/>
              </a:ext>
            </a:extLst>
          </p:cNvPr>
          <p:cNvSpPr/>
          <p:nvPr/>
        </p:nvSpPr>
        <p:spPr>
          <a:xfrm>
            <a:off x="11418594" y="6282886"/>
            <a:ext cx="730172" cy="410141"/>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Suorakulmio 9">
            <a:extLst>
              <a:ext uri="{FF2B5EF4-FFF2-40B4-BE49-F238E27FC236}">
                <a16:creationId xmlns:a16="http://schemas.microsoft.com/office/drawing/2014/main" id="{6D262FA3-ADD4-9439-D37A-B95D72FD4748}"/>
              </a:ext>
            </a:extLst>
          </p:cNvPr>
          <p:cNvSpPr/>
          <p:nvPr/>
        </p:nvSpPr>
        <p:spPr>
          <a:xfrm>
            <a:off x="1415542" y="-1536699"/>
            <a:ext cx="12592558" cy="5732158"/>
          </a:xfrm>
          <a:prstGeom prst="rect">
            <a:avLst/>
          </a:prstGeom>
          <a:solidFill>
            <a:schemeClr val="bg1">
              <a:lumMod val="50000"/>
              <a:alpha val="36000"/>
            </a:schemeClr>
          </a:solidFill>
          <a:ln w="50800">
            <a:noFill/>
            <a:prstDash val="sysDot"/>
          </a:ln>
          <a:effectLst>
            <a:softEdge rad="673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33" name="Käyrä yhdysviiva 5">
            <a:extLst>
              <a:ext uri="{FF2B5EF4-FFF2-40B4-BE49-F238E27FC236}">
                <a16:creationId xmlns:a16="http://schemas.microsoft.com/office/drawing/2014/main" id="{8EAE8D70-1E05-E43D-EC2C-00E0CDBB1B7E}"/>
              </a:ext>
            </a:extLst>
          </p:cNvPr>
          <p:cNvCxnSpPr>
            <a:cxnSpLocks/>
          </p:cNvCxnSpPr>
          <p:nvPr/>
        </p:nvCxnSpPr>
        <p:spPr>
          <a:xfrm>
            <a:off x="5057883" y="2520802"/>
            <a:ext cx="3612480" cy="942395"/>
          </a:xfrm>
          <a:prstGeom prst="curvedConnector3">
            <a:avLst>
              <a:gd name="adj1" fmla="val 75633"/>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24" name="Käyrä yhdysviiva 5">
            <a:extLst>
              <a:ext uri="{FF2B5EF4-FFF2-40B4-BE49-F238E27FC236}">
                <a16:creationId xmlns:a16="http://schemas.microsoft.com/office/drawing/2014/main" id="{823AF462-2E14-8580-C5F2-77A66B8EEA23}"/>
              </a:ext>
            </a:extLst>
          </p:cNvPr>
          <p:cNvCxnSpPr>
            <a:cxnSpLocks/>
          </p:cNvCxnSpPr>
          <p:nvPr/>
        </p:nvCxnSpPr>
        <p:spPr>
          <a:xfrm rot="10800000" flipV="1">
            <a:off x="3506550" y="2619527"/>
            <a:ext cx="1715063" cy="1525032"/>
          </a:xfrm>
          <a:prstGeom prst="curvedConnector3">
            <a:avLst>
              <a:gd name="adj1" fmla="val 50000"/>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55" name="Käyrä yhdysviiva 5">
            <a:extLst>
              <a:ext uri="{FF2B5EF4-FFF2-40B4-BE49-F238E27FC236}">
                <a16:creationId xmlns:a16="http://schemas.microsoft.com/office/drawing/2014/main" id="{C6A73818-489A-6AB5-0FC2-AC6A49F83CEA}"/>
              </a:ext>
            </a:extLst>
          </p:cNvPr>
          <p:cNvCxnSpPr>
            <a:cxnSpLocks/>
          </p:cNvCxnSpPr>
          <p:nvPr/>
        </p:nvCxnSpPr>
        <p:spPr>
          <a:xfrm rot="10800000" flipV="1">
            <a:off x="6047564" y="4803978"/>
            <a:ext cx="1667402" cy="173136"/>
          </a:xfrm>
          <a:prstGeom prst="curvedConnector3">
            <a:avLst>
              <a:gd name="adj1" fmla="val 50000"/>
            </a:avLst>
          </a:prstGeom>
          <a:ln w="31750">
            <a:solidFill>
              <a:schemeClr val="bg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49" name="Käyrä yhdysviiva 5">
            <a:extLst>
              <a:ext uri="{FF2B5EF4-FFF2-40B4-BE49-F238E27FC236}">
                <a16:creationId xmlns:a16="http://schemas.microsoft.com/office/drawing/2014/main" id="{786F4DD4-59DC-81C8-E9E6-F4A7588D65E4}"/>
              </a:ext>
            </a:extLst>
          </p:cNvPr>
          <p:cNvCxnSpPr>
            <a:cxnSpLocks/>
            <a:stCxn id="135" idx="2"/>
            <a:endCxn id="162" idx="0"/>
          </p:cNvCxnSpPr>
          <p:nvPr/>
        </p:nvCxnSpPr>
        <p:spPr>
          <a:xfrm rot="5400000" flipH="1">
            <a:off x="2537701" y="4485590"/>
            <a:ext cx="3538163" cy="895594"/>
          </a:xfrm>
          <a:prstGeom prst="curvedConnector5">
            <a:avLst>
              <a:gd name="adj1" fmla="val 14476"/>
              <a:gd name="adj2" fmla="val -67535"/>
              <a:gd name="adj3" fmla="val 77018"/>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 name="Suorakulmio 5">
            <a:extLst>
              <a:ext uri="{FF2B5EF4-FFF2-40B4-BE49-F238E27FC236}">
                <a16:creationId xmlns:a16="http://schemas.microsoft.com/office/drawing/2014/main" id="{151CBFC7-69CB-95A0-2E4E-2EF1D36DE642}"/>
              </a:ext>
            </a:extLst>
          </p:cNvPr>
          <p:cNvSpPr/>
          <p:nvPr/>
        </p:nvSpPr>
        <p:spPr>
          <a:xfrm>
            <a:off x="0" y="2674738"/>
            <a:ext cx="9416512" cy="41784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2" name="Käyrä yhdysviiva 5">
            <a:extLst>
              <a:ext uri="{FF2B5EF4-FFF2-40B4-BE49-F238E27FC236}">
                <a16:creationId xmlns:a16="http://schemas.microsoft.com/office/drawing/2014/main" id="{28555E2E-EF06-29A1-0202-96DC60D418B3}"/>
              </a:ext>
            </a:extLst>
          </p:cNvPr>
          <p:cNvCxnSpPr>
            <a:cxnSpLocks/>
            <a:stCxn id="162" idx="2"/>
          </p:cNvCxnSpPr>
          <p:nvPr/>
        </p:nvCxnSpPr>
        <p:spPr>
          <a:xfrm rot="5400000" flipH="1" flipV="1">
            <a:off x="5172471" y="2332414"/>
            <a:ext cx="481592" cy="3108563"/>
          </a:xfrm>
          <a:prstGeom prst="curvedConnector4">
            <a:avLst>
              <a:gd name="adj1" fmla="val 113561"/>
              <a:gd name="adj2" fmla="val 65382"/>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11" name="Käyrä yhdysviiva 5">
            <a:extLst>
              <a:ext uri="{FF2B5EF4-FFF2-40B4-BE49-F238E27FC236}">
                <a16:creationId xmlns:a16="http://schemas.microsoft.com/office/drawing/2014/main" id="{7266F915-3C24-26EC-6C49-E95B3C9F9967}"/>
              </a:ext>
            </a:extLst>
          </p:cNvPr>
          <p:cNvCxnSpPr>
            <a:cxnSpLocks/>
            <a:endCxn id="13" idx="2"/>
          </p:cNvCxnSpPr>
          <p:nvPr/>
        </p:nvCxnSpPr>
        <p:spPr>
          <a:xfrm flipV="1">
            <a:off x="6993362" y="1124901"/>
            <a:ext cx="4129113" cy="2367943"/>
          </a:xfrm>
          <a:prstGeom prst="curvedConnector2">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5" name="Käyrä yhdysviiva 5">
            <a:extLst>
              <a:ext uri="{FF2B5EF4-FFF2-40B4-BE49-F238E27FC236}">
                <a16:creationId xmlns:a16="http://schemas.microsoft.com/office/drawing/2014/main" id="{6D1137CC-A44C-3889-08B9-47844B596225}"/>
              </a:ext>
            </a:extLst>
          </p:cNvPr>
          <p:cNvCxnSpPr>
            <a:cxnSpLocks/>
          </p:cNvCxnSpPr>
          <p:nvPr/>
        </p:nvCxnSpPr>
        <p:spPr>
          <a:xfrm rot="5400000" flipH="1" flipV="1">
            <a:off x="1562096" y="3017784"/>
            <a:ext cx="2746944" cy="3405387"/>
          </a:xfrm>
          <a:prstGeom prst="curvedConnector5">
            <a:avLst>
              <a:gd name="adj1" fmla="val 21398"/>
              <a:gd name="adj2" fmla="val 42417"/>
              <a:gd name="adj3" fmla="val 78848"/>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01" name="Käyrä yhdysviiva 5">
            <a:extLst>
              <a:ext uri="{FF2B5EF4-FFF2-40B4-BE49-F238E27FC236}">
                <a16:creationId xmlns:a16="http://schemas.microsoft.com/office/drawing/2014/main" id="{C0040185-F954-6B2F-8253-5FA25CAB03E6}"/>
              </a:ext>
            </a:extLst>
          </p:cNvPr>
          <p:cNvCxnSpPr>
            <a:cxnSpLocks/>
          </p:cNvCxnSpPr>
          <p:nvPr/>
        </p:nvCxnSpPr>
        <p:spPr>
          <a:xfrm rot="5400000" flipH="1" flipV="1">
            <a:off x="6651782" y="-1014081"/>
            <a:ext cx="2004654" cy="5100016"/>
          </a:xfrm>
          <a:prstGeom prst="curvedConnector2">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07" name="Käyrä yhdysviiva 5">
            <a:extLst>
              <a:ext uri="{FF2B5EF4-FFF2-40B4-BE49-F238E27FC236}">
                <a16:creationId xmlns:a16="http://schemas.microsoft.com/office/drawing/2014/main" id="{5654FCF1-0969-54ED-F1C4-1C4C88606DCC}"/>
              </a:ext>
            </a:extLst>
          </p:cNvPr>
          <p:cNvCxnSpPr>
            <a:cxnSpLocks/>
            <a:stCxn id="136" idx="2"/>
            <a:endCxn id="135" idx="1"/>
          </p:cNvCxnSpPr>
          <p:nvPr/>
        </p:nvCxnSpPr>
        <p:spPr>
          <a:xfrm rot="5400000" flipH="1">
            <a:off x="5169947" y="4905508"/>
            <a:ext cx="482236" cy="3112970"/>
          </a:xfrm>
          <a:prstGeom prst="curvedConnector4">
            <a:avLst>
              <a:gd name="adj1" fmla="val 101409"/>
              <a:gd name="adj2" fmla="val 88752"/>
            </a:avLst>
          </a:prstGeom>
          <a:ln w="31750">
            <a:solidFill>
              <a:schemeClr val="bg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 name="Otsikko 3">
            <a:extLst>
              <a:ext uri="{FF2B5EF4-FFF2-40B4-BE49-F238E27FC236}">
                <a16:creationId xmlns:a16="http://schemas.microsoft.com/office/drawing/2014/main" id="{8D109636-D11C-DEB2-4C23-64FD5AFD83F0}"/>
              </a:ext>
            </a:extLst>
          </p:cNvPr>
          <p:cNvSpPr txBox="1">
            <a:spLocks/>
          </p:cNvSpPr>
          <p:nvPr/>
        </p:nvSpPr>
        <p:spPr>
          <a:xfrm>
            <a:off x="46809" y="350750"/>
            <a:ext cx="245966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2000" b="1" i="0" u="none" strike="noStrike" kern="1200" cap="none" spc="0" normalizeH="0" baseline="0" noProof="0">
                <a:ln>
                  <a:noFill/>
                </a:ln>
                <a:solidFill>
                  <a:prstClr val="white"/>
                </a:solidFill>
                <a:effectLst/>
                <a:uLnTx/>
                <a:uFillTx/>
                <a:latin typeface="Aptos" panose="02110004020202020204"/>
                <a:ea typeface="+mj-ea"/>
                <a:cs typeface="+mj-cs"/>
              </a:rPr>
              <a:t>Tiekartta rakennusalan toimitusketjujen digitalisoimiseksi</a:t>
            </a:r>
          </a:p>
        </p:txBody>
      </p:sp>
      <p:sp>
        <p:nvSpPr>
          <p:cNvPr id="10" name="Tekstiruutu 9">
            <a:extLst>
              <a:ext uri="{FF2B5EF4-FFF2-40B4-BE49-F238E27FC236}">
                <a16:creationId xmlns:a16="http://schemas.microsoft.com/office/drawing/2014/main" id="{06489FB0-889A-2D8C-6B69-B82E555293C8}"/>
              </a:ext>
            </a:extLst>
          </p:cNvPr>
          <p:cNvSpPr txBox="1"/>
          <p:nvPr/>
        </p:nvSpPr>
        <p:spPr>
          <a:xfrm>
            <a:off x="549017" y="3290324"/>
            <a:ext cx="2761742" cy="613694"/>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Calibri" panose="020F0502020204030204"/>
                <a:ea typeface="+mn-ea"/>
                <a:cs typeface="+mn-cs"/>
              </a:rPr>
              <a:t>Digitalisaatio 1.0:
</a:t>
            </a:r>
            <a:r>
              <a:rPr kumimoji="0" lang="fi-FI" sz="1400" b="0" i="0" u="none" strike="noStrike" kern="1200" cap="none" spc="0" normalizeH="0" baseline="0" noProof="0">
                <a:ln>
                  <a:noFill/>
                </a:ln>
                <a:solidFill>
                  <a:prstClr val="white"/>
                </a:solidFill>
                <a:effectLst/>
                <a:uLnTx/>
                <a:uFillTx/>
                <a:latin typeface="Calibri" panose="020F0502020204030204"/>
                <a:ea typeface="+mn-ea"/>
                <a:cs typeface="+mn-cs"/>
              </a:rPr>
              <a:t>Rakentamisen nykyprosessien digitalisoiminen</a:t>
            </a:r>
          </a:p>
        </p:txBody>
      </p:sp>
      <p:sp>
        <p:nvSpPr>
          <p:cNvPr id="19" name="Tekstiruutu 10">
            <a:extLst>
              <a:ext uri="{FF2B5EF4-FFF2-40B4-BE49-F238E27FC236}">
                <a16:creationId xmlns:a16="http://schemas.microsoft.com/office/drawing/2014/main" id="{7BF622EB-CC11-8609-E124-10FD8CF7F755}"/>
              </a:ext>
            </a:extLst>
          </p:cNvPr>
          <p:cNvSpPr txBox="1"/>
          <p:nvPr/>
        </p:nvSpPr>
        <p:spPr>
          <a:xfrm>
            <a:off x="3244283" y="324228"/>
            <a:ext cx="2546853" cy="829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Calibri" panose="020F0502020204030204"/>
                <a:ea typeface="+mn-ea"/>
                <a:cs typeface="+mn-cs"/>
              </a:rPr>
              <a:t>Digitalisaatio 2.0: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solidFill>
                <a:effectLst/>
                <a:uLnTx/>
                <a:uFillTx/>
                <a:latin typeface="Calibri" panose="020F0502020204030204"/>
                <a:ea typeface="+mn-ea"/>
                <a:cs typeface="+mn-cs"/>
              </a:rPr>
              <a:t>Vastuullisen rakentamisen digitalisointi ja modernin teknologian käyttöönotto</a:t>
            </a: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Kuva 21" descr="Ympyrät ja viivat tasaisella täytöllä">
            <a:extLst>
              <a:ext uri="{FF2B5EF4-FFF2-40B4-BE49-F238E27FC236}">
                <a16:creationId xmlns:a16="http://schemas.microsoft.com/office/drawing/2014/main" id="{3AFB6575-2C06-A69F-0724-28B05F083E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 y="3172624"/>
            <a:ext cx="657629" cy="657629"/>
          </a:xfrm>
          <a:prstGeom prst="rect">
            <a:avLst/>
          </a:prstGeom>
        </p:spPr>
      </p:pic>
      <p:pic>
        <p:nvPicPr>
          <p:cNvPr id="23" name="Kuva 22" descr="Lehti tasaisella täytöllä">
            <a:extLst>
              <a:ext uri="{FF2B5EF4-FFF2-40B4-BE49-F238E27FC236}">
                <a16:creationId xmlns:a16="http://schemas.microsoft.com/office/drawing/2014/main" id="{ABA47082-1700-CAEB-7C88-91F2B8003D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4683" y="416954"/>
            <a:ext cx="657629" cy="657629"/>
          </a:xfrm>
          <a:prstGeom prst="rect">
            <a:avLst/>
          </a:prstGeom>
        </p:spPr>
      </p:pic>
      <p:cxnSp>
        <p:nvCxnSpPr>
          <p:cNvPr id="206" name="Käyrä yhdysviiva 5">
            <a:extLst>
              <a:ext uri="{FF2B5EF4-FFF2-40B4-BE49-F238E27FC236}">
                <a16:creationId xmlns:a16="http://schemas.microsoft.com/office/drawing/2014/main" id="{E501452D-2479-3F58-69DC-43B1F81CA009}"/>
              </a:ext>
            </a:extLst>
          </p:cNvPr>
          <p:cNvCxnSpPr>
            <a:cxnSpLocks/>
          </p:cNvCxnSpPr>
          <p:nvPr/>
        </p:nvCxnSpPr>
        <p:spPr>
          <a:xfrm flipV="1">
            <a:off x="5323152" y="3680937"/>
            <a:ext cx="1088754" cy="17323"/>
          </a:xfrm>
          <a:prstGeom prst="curvedConnector3">
            <a:avLst>
              <a:gd name="adj1" fmla="val 50000"/>
            </a:avLst>
          </a:prstGeom>
          <a:ln w="1587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56" name="Slide Number Placeholder 4">
            <a:extLst>
              <a:ext uri="{FF2B5EF4-FFF2-40B4-BE49-F238E27FC236}">
                <a16:creationId xmlns:a16="http://schemas.microsoft.com/office/drawing/2014/main" id="{F49DD7E0-F88C-CA94-4468-2548861E6832}"/>
              </a:ext>
            </a:extLst>
          </p:cNvPr>
          <p:cNvSpPr>
            <a:spLocks noGrp="1"/>
          </p:cNvSpPr>
          <p:nvPr>
            <p:ph type="sldNum" sz="quarter" idx="12"/>
          </p:nvPr>
        </p:nvSpPr>
        <p:spPr>
          <a:xfrm>
            <a:off x="546888" y="6508653"/>
            <a:ext cx="431428"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DFD61EF7-2460-4EE9-A031-27FEBC4F9A95}" type="slidenum">
              <a:rPr kumimoji="0" lang="en-GB"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21</a:t>
            </a:fld>
            <a:endParaRPr kumimoji="0" lang="en-GB" sz="900" b="0" i="0" u="none" strike="noStrike" kern="1200" cap="none" spc="0" normalizeH="0" baseline="0" noProof="0">
              <a:ln>
                <a:noFill/>
              </a:ln>
              <a:solidFill>
                <a:srgbClr val="183858"/>
              </a:solidFill>
              <a:effectLst/>
              <a:uLnTx/>
              <a:uFillTx/>
              <a:latin typeface="Avenir Next LT Pro Demi"/>
              <a:ea typeface="+mn-ea"/>
              <a:cs typeface="+mn-cs"/>
            </a:endParaRPr>
          </a:p>
        </p:txBody>
      </p:sp>
      <p:grpSp>
        <p:nvGrpSpPr>
          <p:cNvPr id="26" name="Ryhmä 25">
            <a:extLst>
              <a:ext uri="{FF2B5EF4-FFF2-40B4-BE49-F238E27FC236}">
                <a16:creationId xmlns:a16="http://schemas.microsoft.com/office/drawing/2014/main" id="{7267AACD-3B3E-0944-CED3-0CCEEC6413F2}"/>
              </a:ext>
            </a:extLst>
          </p:cNvPr>
          <p:cNvGrpSpPr/>
          <p:nvPr/>
        </p:nvGrpSpPr>
        <p:grpSpPr>
          <a:xfrm>
            <a:off x="9439734" y="4680117"/>
            <a:ext cx="2521634" cy="475781"/>
            <a:chOff x="9782089" y="5415914"/>
            <a:chExt cx="2521634" cy="475781"/>
          </a:xfrm>
        </p:grpSpPr>
        <p:sp>
          <p:nvSpPr>
            <p:cNvPr id="27" name="Pyöristetty suorakulmio 51">
              <a:extLst>
                <a:ext uri="{FF2B5EF4-FFF2-40B4-BE49-F238E27FC236}">
                  <a16:creationId xmlns:a16="http://schemas.microsoft.com/office/drawing/2014/main" id="{51116413-C3F1-6994-D59A-EEC33AFAAEA3}"/>
                </a:ext>
              </a:extLst>
            </p:cNvPr>
            <p:cNvSpPr/>
            <p:nvPr/>
          </p:nvSpPr>
          <p:spPr>
            <a:xfrm>
              <a:off x="9782089" y="5415914"/>
              <a:ext cx="421433" cy="29301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Tekstiruutu 27">
              <a:extLst>
                <a:ext uri="{FF2B5EF4-FFF2-40B4-BE49-F238E27FC236}">
                  <a16:creationId xmlns:a16="http://schemas.microsoft.com/office/drawing/2014/main" id="{5C63CD14-6C8E-8CA7-1AE2-BCF10A37DA1F}"/>
                </a:ext>
              </a:extLst>
            </p:cNvPr>
            <p:cNvSpPr txBox="1"/>
            <p:nvPr/>
          </p:nvSpPr>
          <p:spPr>
            <a:xfrm>
              <a:off x="10226671" y="5430030"/>
              <a:ext cx="207705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Tilaus-toimitusprosessi: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white"/>
                  </a:solidFill>
                  <a:effectLst/>
                  <a:uLnTx/>
                  <a:uFillTx/>
                  <a:latin typeface="Aptos" panose="02110004020202020204"/>
                  <a:ea typeface="+mn-ea"/>
                  <a:cs typeface="+mn-cs"/>
                </a:rPr>
                <a:t>PEPPOL</a:t>
              </a:r>
            </a:p>
          </p:txBody>
        </p:sp>
      </p:grpSp>
      <p:grpSp>
        <p:nvGrpSpPr>
          <p:cNvPr id="29" name="Ryhmä 28">
            <a:extLst>
              <a:ext uri="{FF2B5EF4-FFF2-40B4-BE49-F238E27FC236}">
                <a16:creationId xmlns:a16="http://schemas.microsoft.com/office/drawing/2014/main" id="{852919C8-4CFA-A636-2E36-5D444FEDD223}"/>
              </a:ext>
            </a:extLst>
          </p:cNvPr>
          <p:cNvGrpSpPr/>
          <p:nvPr/>
        </p:nvGrpSpPr>
        <p:grpSpPr>
          <a:xfrm>
            <a:off x="9456099" y="5636496"/>
            <a:ext cx="2354963" cy="461665"/>
            <a:chOff x="9798454" y="5771450"/>
            <a:chExt cx="2354963" cy="461665"/>
          </a:xfrm>
        </p:grpSpPr>
        <p:sp>
          <p:nvSpPr>
            <p:cNvPr id="30" name="Pyöristetty suorakulmio 8">
              <a:extLst>
                <a:ext uri="{FF2B5EF4-FFF2-40B4-BE49-F238E27FC236}">
                  <a16:creationId xmlns:a16="http://schemas.microsoft.com/office/drawing/2014/main" id="{F057451A-9A78-63D8-F8CC-A5B13C290910}"/>
                </a:ext>
              </a:extLst>
            </p:cNvPr>
            <p:cNvSpPr/>
            <p:nvPr/>
          </p:nvSpPr>
          <p:spPr>
            <a:xfrm>
              <a:off x="9798454" y="5858383"/>
              <a:ext cx="421433" cy="276505"/>
            </a:xfrm>
            <a:prstGeom prst="roundRect">
              <a:avLst/>
            </a:prstGeom>
            <a:solidFill>
              <a:srgbClr val="00D6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Tekstiruutu 30">
              <a:extLst>
                <a:ext uri="{FF2B5EF4-FFF2-40B4-BE49-F238E27FC236}">
                  <a16:creationId xmlns:a16="http://schemas.microsoft.com/office/drawing/2014/main" id="{759CFE41-61EB-9D04-BB94-D71AA5981110}"/>
                </a:ext>
              </a:extLst>
            </p:cNvPr>
            <p:cNvSpPr txBox="1"/>
            <p:nvPr/>
          </p:nvSpPr>
          <p:spPr>
            <a:xfrm>
              <a:off x="10241723" y="5771450"/>
              <a:ext cx="19116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Tuotetiedon hallinta: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white"/>
                  </a:solidFill>
                  <a:effectLst/>
                  <a:uLnTx/>
                  <a:uFillTx/>
                  <a:latin typeface="Aptos" panose="02110004020202020204"/>
                  <a:ea typeface="+mn-ea"/>
                  <a:cs typeface="+mn-cs"/>
                </a:rPr>
                <a:t>GS1</a:t>
              </a:r>
            </a:p>
          </p:txBody>
        </p:sp>
      </p:grpSp>
      <p:grpSp>
        <p:nvGrpSpPr>
          <p:cNvPr id="32" name="Ryhmä 31">
            <a:extLst>
              <a:ext uri="{FF2B5EF4-FFF2-40B4-BE49-F238E27FC236}">
                <a16:creationId xmlns:a16="http://schemas.microsoft.com/office/drawing/2014/main" id="{E6AC1C44-3E20-18AD-42B6-B2EE30B0C4C0}"/>
              </a:ext>
            </a:extLst>
          </p:cNvPr>
          <p:cNvGrpSpPr/>
          <p:nvPr/>
        </p:nvGrpSpPr>
        <p:grpSpPr>
          <a:xfrm>
            <a:off x="9456099" y="6071016"/>
            <a:ext cx="2617259" cy="615553"/>
            <a:chOff x="9798454" y="6111385"/>
            <a:chExt cx="2617259" cy="615553"/>
          </a:xfrm>
        </p:grpSpPr>
        <p:sp>
          <p:nvSpPr>
            <p:cNvPr id="33" name="Pyöristetty suorakulmio 56">
              <a:extLst>
                <a:ext uri="{FF2B5EF4-FFF2-40B4-BE49-F238E27FC236}">
                  <a16:creationId xmlns:a16="http://schemas.microsoft.com/office/drawing/2014/main" id="{D38BE2AE-8857-D4B8-3FE2-18A7A38E46AC}"/>
                </a:ext>
              </a:extLst>
            </p:cNvPr>
            <p:cNvSpPr/>
            <p:nvPr/>
          </p:nvSpPr>
          <p:spPr>
            <a:xfrm>
              <a:off x="9798454" y="6243959"/>
              <a:ext cx="428217" cy="27650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Tekstiruutu 33">
              <a:extLst>
                <a:ext uri="{FF2B5EF4-FFF2-40B4-BE49-F238E27FC236}">
                  <a16:creationId xmlns:a16="http://schemas.microsoft.com/office/drawing/2014/main" id="{8956C16F-26AD-039B-6170-35D62CB32DBD}"/>
                </a:ext>
              </a:extLst>
            </p:cNvPr>
            <p:cNvSpPr txBox="1"/>
            <p:nvPr/>
          </p:nvSpPr>
          <p:spPr>
            <a:xfrm>
              <a:off x="10241723" y="6111385"/>
              <a:ext cx="2173990"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Suunnitteluprosessi: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0" i="0" u="none" strike="noStrike" kern="1200" cap="none" spc="0" normalizeH="0" baseline="0" noProof="0">
                  <a:ln>
                    <a:noFill/>
                  </a:ln>
                  <a:solidFill>
                    <a:prstClr val="white"/>
                  </a:solidFill>
                  <a:effectLst/>
                  <a:uLnTx/>
                  <a:uFillTx/>
                  <a:latin typeface="Aptos" panose="02110004020202020204"/>
                  <a:ea typeface="+mn-ea"/>
                  <a:cs typeface="+mn-cs"/>
                </a:rPr>
                <a:t>Y-alusta: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0" i="0" u="none" strike="noStrike" kern="1200" cap="none" spc="0" normalizeH="0" baseline="0" noProof="0">
                  <a:ln>
                    <a:noFill/>
                  </a:ln>
                  <a:solidFill>
                    <a:prstClr val="white"/>
                  </a:solidFill>
                  <a:effectLst/>
                  <a:uLnTx/>
                  <a:uFillTx/>
                  <a:latin typeface="Aptos" panose="02110004020202020204"/>
                  <a:ea typeface="+mn-ea"/>
                  <a:cs typeface="+mn-cs"/>
                </a:rPr>
                <a:t>vakioidut suunnittelu-nimikkeet</a:t>
              </a:r>
            </a:p>
          </p:txBody>
        </p:sp>
      </p:grpSp>
      <p:grpSp>
        <p:nvGrpSpPr>
          <p:cNvPr id="35" name="Ryhmä 34">
            <a:extLst>
              <a:ext uri="{FF2B5EF4-FFF2-40B4-BE49-F238E27FC236}">
                <a16:creationId xmlns:a16="http://schemas.microsoft.com/office/drawing/2014/main" id="{B1EE3030-4720-AEE0-CF34-E873F5A84D95}"/>
              </a:ext>
            </a:extLst>
          </p:cNvPr>
          <p:cNvGrpSpPr/>
          <p:nvPr/>
        </p:nvGrpSpPr>
        <p:grpSpPr>
          <a:xfrm>
            <a:off x="9433578" y="3590076"/>
            <a:ext cx="1985016" cy="293016"/>
            <a:chOff x="9775933" y="3972061"/>
            <a:chExt cx="1985016" cy="293016"/>
          </a:xfrm>
        </p:grpSpPr>
        <p:sp>
          <p:nvSpPr>
            <p:cNvPr id="36" name="Pyöristetty suorakulmio 59">
              <a:extLst>
                <a:ext uri="{FF2B5EF4-FFF2-40B4-BE49-F238E27FC236}">
                  <a16:creationId xmlns:a16="http://schemas.microsoft.com/office/drawing/2014/main" id="{B8A90C11-BB77-7A64-5ABD-151564478D1E}"/>
                </a:ext>
              </a:extLst>
            </p:cNvPr>
            <p:cNvSpPr/>
            <p:nvPr/>
          </p:nvSpPr>
          <p:spPr>
            <a:xfrm>
              <a:off x="9775933" y="3972061"/>
              <a:ext cx="421433" cy="293016"/>
            </a:xfrm>
            <a:prstGeom prst="round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Tekstiruutu 36">
              <a:extLst>
                <a:ext uri="{FF2B5EF4-FFF2-40B4-BE49-F238E27FC236}">
                  <a16:creationId xmlns:a16="http://schemas.microsoft.com/office/drawing/2014/main" id="{CBBB3062-2A35-F26B-ADD7-F3CD7BDC063B}"/>
                </a:ext>
              </a:extLst>
            </p:cNvPr>
            <p:cNvSpPr txBox="1"/>
            <p:nvPr/>
          </p:nvSpPr>
          <p:spPr>
            <a:xfrm>
              <a:off x="10122596" y="3983935"/>
              <a:ext cx="163835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Strateginen tavoite </a:t>
              </a:r>
            </a:p>
          </p:txBody>
        </p:sp>
      </p:grpSp>
      <p:grpSp>
        <p:nvGrpSpPr>
          <p:cNvPr id="38" name="Ryhmä 37">
            <a:extLst>
              <a:ext uri="{FF2B5EF4-FFF2-40B4-BE49-F238E27FC236}">
                <a16:creationId xmlns:a16="http://schemas.microsoft.com/office/drawing/2014/main" id="{0C8604B3-B999-FCCA-0DF6-DDB7B726574B}"/>
              </a:ext>
            </a:extLst>
          </p:cNvPr>
          <p:cNvGrpSpPr/>
          <p:nvPr/>
        </p:nvGrpSpPr>
        <p:grpSpPr>
          <a:xfrm>
            <a:off x="9444779" y="4081252"/>
            <a:ext cx="2528518" cy="461665"/>
            <a:chOff x="9787134" y="4857897"/>
            <a:chExt cx="2528518" cy="461665"/>
          </a:xfrm>
        </p:grpSpPr>
        <p:sp>
          <p:nvSpPr>
            <p:cNvPr id="39" name="Pyöristetty suorakulmio 13">
              <a:extLst>
                <a:ext uri="{FF2B5EF4-FFF2-40B4-BE49-F238E27FC236}">
                  <a16:creationId xmlns:a16="http://schemas.microsoft.com/office/drawing/2014/main" id="{98EA7335-C1AA-8734-CC33-C53F8BA0E1EF}"/>
                </a:ext>
              </a:extLst>
            </p:cNvPr>
            <p:cNvSpPr/>
            <p:nvPr/>
          </p:nvSpPr>
          <p:spPr>
            <a:xfrm>
              <a:off x="9787134" y="4903180"/>
              <a:ext cx="421433" cy="276505"/>
            </a:xfrm>
            <a:prstGeom prst="roundRect">
              <a:avLst/>
            </a:prstGeom>
            <a:solidFill>
              <a:srgbClr val="859E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Tekstiruutu 39">
              <a:extLst>
                <a:ext uri="{FF2B5EF4-FFF2-40B4-BE49-F238E27FC236}">
                  <a16:creationId xmlns:a16="http://schemas.microsoft.com/office/drawing/2014/main" id="{D65CD2B3-AABB-4CF7-4441-493A134AA26C}"/>
                </a:ext>
              </a:extLst>
            </p:cNvPr>
            <p:cNvSpPr txBox="1"/>
            <p:nvPr/>
          </p:nvSpPr>
          <p:spPr>
            <a:xfrm>
              <a:off x="10183566" y="4857897"/>
              <a:ext cx="21320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Rakentamisen digitalisoitu toimintatapa</a:t>
              </a:r>
            </a:p>
          </p:txBody>
        </p:sp>
      </p:grpSp>
      <p:grpSp>
        <p:nvGrpSpPr>
          <p:cNvPr id="41" name="Ryhmä 40">
            <a:extLst>
              <a:ext uri="{FF2B5EF4-FFF2-40B4-BE49-F238E27FC236}">
                <a16:creationId xmlns:a16="http://schemas.microsoft.com/office/drawing/2014/main" id="{1AB609E0-E388-C5DF-BE16-FACF017C91E5}"/>
              </a:ext>
            </a:extLst>
          </p:cNvPr>
          <p:cNvGrpSpPr/>
          <p:nvPr/>
        </p:nvGrpSpPr>
        <p:grpSpPr>
          <a:xfrm>
            <a:off x="9444779" y="5138661"/>
            <a:ext cx="2628579" cy="453970"/>
            <a:chOff x="9782089" y="5322322"/>
            <a:chExt cx="2436862" cy="453970"/>
          </a:xfrm>
        </p:grpSpPr>
        <p:sp>
          <p:nvSpPr>
            <p:cNvPr id="42" name="Pyöristetty suorakulmio 51">
              <a:extLst>
                <a:ext uri="{FF2B5EF4-FFF2-40B4-BE49-F238E27FC236}">
                  <a16:creationId xmlns:a16="http://schemas.microsoft.com/office/drawing/2014/main" id="{9E7CF57B-C2C3-6730-03D7-B9F099E5D6DF}"/>
                </a:ext>
              </a:extLst>
            </p:cNvPr>
            <p:cNvSpPr/>
            <p:nvPr/>
          </p:nvSpPr>
          <p:spPr>
            <a:xfrm>
              <a:off x="9782089" y="5415914"/>
              <a:ext cx="421433" cy="29301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Tekstiruutu 56">
              <a:extLst>
                <a:ext uri="{FF2B5EF4-FFF2-40B4-BE49-F238E27FC236}">
                  <a16:creationId xmlns:a16="http://schemas.microsoft.com/office/drawing/2014/main" id="{9B695678-7617-3A3F-1E8E-A258A8F5F9E5}"/>
                </a:ext>
              </a:extLst>
            </p:cNvPr>
            <p:cNvSpPr txBox="1"/>
            <p:nvPr/>
          </p:nvSpPr>
          <p:spPr>
            <a:xfrm>
              <a:off x="10242370" y="5322322"/>
              <a:ext cx="1976581" cy="453970"/>
            </a:xfrm>
            <a:prstGeom prst="rect">
              <a:avLst/>
            </a:prstGeom>
            <a:noFill/>
          </p:spPr>
          <p:txBody>
            <a:bodyPr wrap="square" lIns="3600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Hankintaprosessi: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50" b="0" i="0" u="none" strike="noStrike" kern="1200" cap="none" spc="0" normalizeH="0" baseline="0" noProof="0">
                  <a:ln>
                    <a:noFill/>
                  </a:ln>
                  <a:solidFill>
                    <a:prstClr val="white"/>
                  </a:solidFill>
                  <a:effectLst/>
                  <a:uLnTx/>
                  <a:uFillTx/>
                  <a:latin typeface="Aptos" panose="02110004020202020204"/>
                  <a:ea typeface="+mn-ea"/>
                  <a:cs typeface="+mn-cs"/>
                </a:rPr>
                <a:t>yrityksen oma ERP/data-alusta</a:t>
              </a:r>
            </a:p>
          </p:txBody>
        </p:sp>
      </p:grpSp>
      <p:cxnSp>
        <p:nvCxnSpPr>
          <p:cNvPr id="3" name="Käyrä yhdysviiva 5">
            <a:extLst>
              <a:ext uri="{FF2B5EF4-FFF2-40B4-BE49-F238E27FC236}">
                <a16:creationId xmlns:a16="http://schemas.microsoft.com/office/drawing/2014/main" id="{A75C7C81-1552-3BE2-9FB0-A45A6DDBDA50}"/>
              </a:ext>
            </a:extLst>
          </p:cNvPr>
          <p:cNvCxnSpPr>
            <a:cxnSpLocks/>
          </p:cNvCxnSpPr>
          <p:nvPr/>
        </p:nvCxnSpPr>
        <p:spPr>
          <a:xfrm rot="10800000">
            <a:off x="2275770" y="2231523"/>
            <a:ext cx="3193117" cy="431908"/>
          </a:xfrm>
          <a:prstGeom prst="curvedConnector3">
            <a:avLst>
              <a:gd name="adj1" fmla="val 50000"/>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229" name="Käyrä yhdysviiva 5">
            <a:extLst>
              <a:ext uri="{FF2B5EF4-FFF2-40B4-BE49-F238E27FC236}">
                <a16:creationId xmlns:a16="http://schemas.microsoft.com/office/drawing/2014/main" id="{CAB6E993-1120-A987-3A37-E743EBFD8C73}"/>
              </a:ext>
            </a:extLst>
          </p:cNvPr>
          <p:cNvCxnSpPr>
            <a:cxnSpLocks/>
          </p:cNvCxnSpPr>
          <p:nvPr/>
        </p:nvCxnSpPr>
        <p:spPr>
          <a:xfrm rot="5400000" flipH="1" flipV="1">
            <a:off x="7355337" y="1443172"/>
            <a:ext cx="2777415" cy="958272"/>
          </a:xfrm>
          <a:prstGeom prst="curvedConnector3">
            <a:avLst>
              <a:gd name="adj1" fmla="val 50000"/>
            </a:avLst>
          </a:prstGeom>
          <a:ln w="31750">
            <a:solidFill>
              <a:schemeClr val="bg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3" name="Suorakulmio 12">
            <a:extLst>
              <a:ext uri="{FF2B5EF4-FFF2-40B4-BE49-F238E27FC236}">
                <a16:creationId xmlns:a16="http://schemas.microsoft.com/office/drawing/2014/main" id="{25F2F828-A67D-E59B-7455-21CF60F7816F}"/>
              </a:ext>
            </a:extLst>
          </p:cNvPr>
          <p:cNvSpPr/>
          <p:nvPr/>
        </p:nvSpPr>
        <p:spPr>
          <a:xfrm>
            <a:off x="10222475" y="161714"/>
            <a:ext cx="1800000" cy="963187"/>
          </a:xfrm>
          <a:prstGeom prst="rect">
            <a:avLst/>
          </a:prstGeom>
          <a:solidFill>
            <a:srgbClr val="171717"/>
          </a:solidFill>
          <a:ln w="50800">
            <a:solidFill>
              <a:srgbClr val="FF7C8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err="1">
                <a:ln>
                  <a:noFill/>
                </a:ln>
                <a:solidFill>
                  <a:srgbClr val="FFFFFF"/>
                </a:solidFill>
                <a:effectLst/>
                <a:uLnTx/>
                <a:uFillTx/>
                <a:latin typeface="Aptos" panose="020B0004020202020204" pitchFamily="34" charset="0"/>
                <a:ea typeface="+mn-ea"/>
                <a:cs typeface="+mn-cs"/>
              </a:rPr>
              <a:t>FI+EU</a:t>
            </a:r>
            <a:r>
              <a:rPr kumimoji="0" lang="fi-FI" sz="1400" b="0" i="0" u="none" strike="noStrike" kern="1200" cap="none" spc="0" normalizeH="0" baseline="0" noProof="0" err="1">
                <a:ln>
                  <a:noFill/>
                </a:ln>
                <a:solidFill>
                  <a:srgbClr val="FFFFFF"/>
                </a:solidFill>
                <a:effectLst/>
                <a:uLnTx/>
                <a:uFillTx/>
                <a:latin typeface="Aptos" panose="020B0004020202020204" pitchFamily="34" charset="0"/>
                <a:ea typeface="+mn-ea"/>
                <a:cs typeface="+mn-cs"/>
              </a:rPr>
              <a:t>:Kiertotalous-prosessien</a:t>
            </a:r>
            <a:r>
              <a:rPr kumimoji="0" lang="fi-FI" sz="1400" b="0" i="0" u="none" strike="noStrike" kern="1200" cap="none" spc="0" normalizeH="0" baseline="0" noProof="0">
                <a:ln>
                  <a:noFill/>
                </a:ln>
                <a:solidFill>
                  <a:srgbClr val="FFFFFF"/>
                </a:solidFill>
                <a:effectLst/>
                <a:uLnTx/>
                <a:uFillTx/>
                <a:latin typeface="Aptos" panose="020B0004020202020204" pitchFamily="34" charset="0"/>
                <a:ea typeface="+mn-ea"/>
                <a:cs typeface="+mn-cs"/>
              </a:rPr>
              <a:t> toteutus</a:t>
            </a: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Suorakulmio 15">
            <a:extLst>
              <a:ext uri="{FF2B5EF4-FFF2-40B4-BE49-F238E27FC236}">
                <a16:creationId xmlns:a16="http://schemas.microsoft.com/office/drawing/2014/main" id="{C233873A-A3C8-4E51-8059-51A5D3CC2B3F}"/>
              </a:ext>
            </a:extLst>
          </p:cNvPr>
          <p:cNvSpPr/>
          <p:nvPr/>
        </p:nvSpPr>
        <p:spPr>
          <a:xfrm>
            <a:off x="8092089" y="151335"/>
            <a:ext cx="1800000" cy="963187"/>
          </a:xfrm>
          <a:prstGeom prst="rect">
            <a:avLst/>
          </a:prstGeom>
          <a:solidFill>
            <a:srgbClr val="171717"/>
          </a:solidFill>
          <a:ln w="50800">
            <a:solidFill>
              <a:srgbClr val="FF7C8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srgbClr val="FFFFFF"/>
                </a:solidFill>
                <a:effectLst/>
                <a:uLnTx/>
                <a:uFillTx/>
                <a:latin typeface="Aptos" panose="020B0004020202020204" pitchFamily="34" charset="0"/>
                <a:ea typeface="+mn-ea"/>
                <a:cs typeface="+mn-cs"/>
              </a:rPr>
              <a:t>FI+EU: </a:t>
            </a:r>
            <a:r>
              <a:rPr kumimoji="0" lang="fi-FI" sz="1400" b="0" i="0" u="none" strike="noStrike" kern="1200" cap="none" spc="0" normalizeH="0" baseline="0" noProof="0">
                <a:ln>
                  <a:noFill/>
                </a:ln>
                <a:solidFill>
                  <a:srgbClr val="FFFFFF"/>
                </a:solidFill>
                <a:effectLst/>
                <a:uLnTx/>
                <a:uFillTx/>
                <a:latin typeface="Aptos" panose="020B0004020202020204" pitchFamily="34" charset="0"/>
                <a:ea typeface="+mn-ea"/>
                <a:cs typeface="+mn-cs"/>
              </a:rPr>
              <a:t>GWP ja vastuullisuusraportointi automatisoidusti</a:t>
            </a:r>
          </a:p>
        </p:txBody>
      </p:sp>
      <p:sp>
        <p:nvSpPr>
          <p:cNvPr id="44" name="Suorakulmio 43">
            <a:extLst>
              <a:ext uri="{FF2B5EF4-FFF2-40B4-BE49-F238E27FC236}">
                <a16:creationId xmlns:a16="http://schemas.microsoft.com/office/drawing/2014/main" id="{E01FAF35-1FF9-39C8-928E-951B3E2192FF}"/>
              </a:ext>
            </a:extLst>
          </p:cNvPr>
          <p:cNvSpPr/>
          <p:nvPr/>
        </p:nvSpPr>
        <p:spPr>
          <a:xfrm>
            <a:off x="10187750" y="1399370"/>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As </a:t>
            </a:r>
            <a:r>
              <a:rPr kumimoji="0" lang="fi-FI" sz="1400" b="0" i="0" u="none" strike="noStrike" kern="0" cap="none" spc="0" normalizeH="0" baseline="0" noProof="0" err="1">
                <a:ln>
                  <a:noFill/>
                </a:ln>
                <a:solidFill>
                  <a:prstClr val="white"/>
                </a:solidFill>
                <a:effectLst/>
                <a:uLnTx/>
                <a:uFillTx/>
                <a:latin typeface="Aptos" panose="02110004020202020204"/>
                <a:ea typeface="+mn-ea"/>
                <a:cs typeface="+mn-cs"/>
              </a:rPr>
              <a:t>built</a:t>
            </a: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 tiedon kokoaminen ja digitaalinen luovutus</a:t>
            </a:r>
          </a:p>
        </p:txBody>
      </p:sp>
      <p:sp>
        <p:nvSpPr>
          <p:cNvPr id="45" name="Suorakulmio 44">
            <a:extLst>
              <a:ext uri="{FF2B5EF4-FFF2-40B4-BE49-F238E27FC236}">
                <a16:creationId xmlns:a16="http://schemas.microsoft.com/office/drawing/2014/main" id="{21E64860-A27B-81D9-A10A-E551315B4961}"/>
              </a:ext>
            </a:extLst>
          </p:cNvPr>
          <p:cNvSpPr/>
          <p:nvPr/>
        </p:nvSpPr>
        <p:spPr>
          <a:xfrm>
            <a:off x="8100934" y="1414356"/>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FI: Toteutuneen hiilijalanjäljen automaattinen laskenta</a:t>
            </a:r>
          </a:p>
        </p:txBody>
      </p:sp>
      <p:sp>
        <p:nvSpPr>
          <p:cNvPr id="46" name="Suorakulmio 45">
            <a:extLst>
              <a:ext uri="{FF2B5EF4-FFF2-40B4-BE49-F238E27FC236}">
                <a16:creationId xmlns:a16="http://schemas.microsoft.com/office/drawing/2014/main" id="{E9273AAB-C4F9-2A59-152E-A7E04D1F3613}"/>
              </a:ext>
            </a:extLst>
          </p:cNvPr>
          <p:cNvSpPr/>
          <p:nvPr/>
        </p:nvSpPr>
        <p:spPr>
          <a:xfrm>
            <a:off x="7548902" y="2620424"/>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FI:</a:t>
            </a: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 Sähköinen toimitusketjun hallinta</a:t>
            </a:r>
          </a:p>
        </p:txBody>
      </p:sp>
      <p:sp>
        <p:nvSpPr>
          <p:cNvPr id="47" name="Suorakulmio 46">
            <a:extLst>
              <a:ext uri="{FF2B5EF4-FFF2-40B4-BE49-F238E27FC236}">
                <a16:creationId xmlns:a16="http://schemas.microsoft.com/office/drawing/2014/main" id="{68CBB025-DD7B-D728-F774-5D6EDFF9B149}"/>
              </a:ext>
            </a:extLst>
          </p:cNvPr>
          <p:cNvSpPr/>
          <p:nvPr/>
        </p:nvSpPr>
        <p:spPr>
          <a:xfrm>
            <a:off x="5685296" y="590478"/>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FI+EU: </a:t>
            </a: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Rakennusten suunnittelun hiilijalanjäljen seuranta</a:t>
            </a:r>
          </a:p>
        </p:txBody>
      </p:sp>
      <p:sp>
        <p:nvSpPr>
          <p:cNvPr id="48" name="Suorakulmio 47">
            <a:extLst>
              <a:ext uri="{FF2B5EF4-FFF2-40B4-BE49-F238E27FC236}">
                <a16:creationId xmlns:a16="http://schemas.microsoft.com/office/drawing/2014/main" id="{80A415CB-27AC-E2F4-90C5-6D45C83AC711}"/>
              </a:ext>
            </a:extLst>
          </p:cNvPr>
          <p:cNvSpPr/>
          <p:nvPr/>
        </p:nvSpPr>
        <p:spPr>
          <a:xfrm>
            <a:off x="2114081" y="1835516"/>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FI: : </a:t>
            </a: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Tekoälypohjaisten prosessien käyttöönotto</a:t>
            </a:r>
          </a:p>
        </p:txBody>
      </p:sp>
      <p:sp>
        <p:nvSpPr>
          <p:cNvPr id="49" name="Suorakulmio 48">
            <a:extLst>
              <a:ext uri="{FF2B5EF4-FFF2-40B4-BE49-F238E27FC236}">
                <a16:creationId xmlns:a16="http://schemas.microsoft.com/office/drawing/2014/main" id="{06B29225-5072-75C3-1A11-F064EA422BA0}"/>
              </a:ext>
            </a:extLst>
          </p:cNvPr>
          <p:cNvSpPr/>
          <p:nvPr/>
        </p:nvSpPr>
        <p:spPr>
          <a:xfrm>
            <a:off x="4436972" y="1864223"/>
            <a:ext cx="1800000" cy="963187"/>
          </a:xfrm>
          <a:prstGeom prst="rect">
            <a:avLst/>
          </a:prstGeom>
          <a:solidFill>
            <a:srgbClr val="171717"/>
          </a:solidFill>
          <a:ln w="50800">
            <a:solidFill>
              <a:srgbClr val="859EA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FI: : </a:t>
            </a:r>
            <a:r>
              <a:rPr kumimoji="0" lang="fi-FI" sz="1400" b="0" i="0" u="none" strike="noStrike" kern="0" cap="none" spc="0" normalizeH="0" baseline="0" noProof="0">
                <a:ln>
                  <a:noFill/>
                </a:ln>
                <a:solidFill>
                  <a:prstClr val="white"/>
                </a:solidFill>
                <a:effectLst/>
                <a:uLnTx/>
                <a:uFillTx/>
                <a:latin typeface="Aptos" panose="02110004020202020204"/>
                <a:ea typeface="+mn-ea"/>
                <a:cs typeface="+mn-cs"/>
              </a:rPr>
              <a:t>digitaalinen tahtituotanto-ohjaus</a:t>
            </a:r>
          </a:p>
        </p:txBody>
      </p:sp>
      <p:sp>
        <p:nvSpPr>
          <p:cNvPr id="135" name="Suorakulmio 134">
            <a:extLst>
              <a:ext uri="{FF2B5EF4-FFF2-40B4-BE49-F238E27FC236}">
                <a16:creationId xmlns:a16="http://schemas.microsoft.com/office/drawing/2014/main" id="{3DE158DD-B139-E71D-6573-075B8631A8D6}"/>
              </a:ext>
            </a:extLst>
          </p:cNvPr>
          <p:cNvSpPr/>
          <p:nvPr/>
        </p:nvSpPr>
        <p:spPr>
          <a:xfrm>
            <a:off x="3854580" y="5739281"/>
            <a:ext cx="1800000" cy="963187"/>
          </a:xfrm>
          <a:prstGeom prst="rect">
            <a:avLst/>
          </a:prstGeom>
          <a:solidFill>
            <a:srgbClr val="171717"/>
          </a:solidFill>
          <a:ln w="50800">
            <a:solidFill>
              <a:srgbClr val="00D6C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solidFill>
                <a:effectLst/>
                <a:uLnTx/>
                <a:uFillTx/>
                <a:latin typeface="Aptos" panose="02110004020202020204"/>
                <a:ea typeface="+mn-ea"/>
                <a:cs typeface="+mn-cs"/>
              </a:rPr>
              <a:t>UPID</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ptos" panose="02110004020202020204"/>
                <a:ea typeface="+mn-ea"/>
                <a:cs typeface="+mn-cs"/>
              </a:rPr>
              <a:t>Tuoteyksilöinti</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err="1">
                <a:ln>
                  <a:noFill/>
                </a:ln>
                <a:solidFill>
                  <a:prstClr val="white"/>
                </a:solidFill>
                <a:effectLst/>
                <a:uLnTx/>
                <a:uFillTx/>
                <a:latin typeface="Aptos" panose="02110004020202020204"/>
                <a:ea typeface="+mn-ea"/>
                <a:cs typeface="+mn-cs"/>
              </a:rPr>
              <a:t>sGTIN</a:t>
            </a:r>
            <a:endParaRPr kumimoji="0" lang="fi-FI"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6" name="Suorakulmio 135">
            <a:extLst>
              <a:ext uri="{FF2B5EF4-FFF2-40B4-BE49-F238E27FC236}">
                <a16:creationId xmlns:a16="http://schemas.microsoft.com/office/drawing/2014/main" id="{1B8601A7-A587-0BCF-9599-A03B1EF193CA}"/>
              </a:ext>
            </a:extLst>
          </p:cNvPr>
          <p:cNvSpPr/>
          <p:nvPr/>
        </p:nvSpPr>
        <p:spPr>
          <a:xfrm>
            <a:off x="6067550" y="5739924"/>
            <a:ext cx="1800000" cy="963187"/>
          </a:xfrm>
          <a:prstGeom prst="rect">
            <a:avLst/>
          </a:prstGeom>
          <a:solidFill>
            <a:srgbClr val="171717"/>
          </a:solidFill>
          <a:ln w="50800">
            <a:solidFill>
              <a:srgbClr val="00D6C5"/>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solidFill>
                <a:effectLst/>
                <a:uLnTx/>
                <a:uFillTx/>
                <a:latin typeface="Aptos" panose="02110004020202020204"/>
                <a:ea typeface="+mn-ea"/>
                <a:cs typeface="+mn-cs"/>
              </a:rPr>
              <a:t>AIDC</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ptos" panose="02110004020202020204"/>
                <a:ea typeface="+mn-ea"/>
                <a:cs typeface="+mn-cs"/>
              </a:rPr>
              <a:t>Tuote tunnistus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1200" cap="none" spc="0" normalizeH="0" baseline="0" noProof="0">
                <a:ln>
                  <a:noFill/>
                </a:ln>
                <a:solidFill>
                  <a:prstClr val="white"/>
                </a:solidFill>
                <a:effectLst/>
                <a:uLnTx/>
                <a:uFillTx/>
                <a:latin typeface="Aptos" panose="020B0004020202020204" pitchFamily="34" charset="0"/>
                <a:ea typeface="+mn-ea"/>
                <a:cs typeface="+mn-cs"/>
              </a:rPr>
              <a:t>(2D koodi / RFID)</a:t>
            </a:r>
          </a:p>
        </p:txBody>
      </p:sp>
      <p:sp>
        <p:nvSpPr>
          <p:cNvPr id="137" name="Suorakulmio 136">
            <a:extLst>
              <a:ext uri="{FF2B5EF4-FFF2-40B4-BE49-F238E27FC236}">
                <a16:creationId xmlns:a16="http://schemas.microsoft.com/office/drawing/2014/main" id="{5D852E3B-2501-8B05-52ED-58EB8503A469}"/>
              </a:ext>
            </a:extLst>
          </p:cNvPr>
          <p:cNvSpPr/>
          <p:nvPr/>
        </p:nvSpPr>
        <p:spPr>
          <a:xfrm>
            <a:off x="4808251" y="4408859"/>
            <a:ext cx="1800000" cy="963187"/>
          </a:xfrm>
          <a:prstGeom prst="rect">
            <a:avLst/>
          </a:prstGeom>
          <a:solidFill>
            <a:srgbClr val="171717"/>
          </a:solidFill>
          <a:ln w="50800">
            <a:solidFill>
              <a:srgbClr val="00D6C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solidFill>
                <a:effectLst/>
                <a:uLnTx/>
                <a:uFillTx/>
                <a:latin typeface="Aptos" panose="020B0004020202020204" pitchFamily="34" charset="0"/>
                <a:ea typeface="+mn-ea"/>
                <a:cs typeface="+mn-cs"/>
              </a:rPr>
              <a:t>Tuotetiedon siirto sähköisesti</a:t>
            </a:r>
            <a:r>
              <a:rPr kumimoji="0" lang="fi-FI"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p>
        </p:txBody>
      </p:sp>
      <p:sp>
        <p:nvSpPr>
          <p:cNvPr id="138" name="Suorakulmio 137">
            <a:extLst>
              <a:ext uri="{FF2B5EF4-FFF2-40B4-BE49-F238E27FC236}">
                <a16:creationId xmlns:a16="http://schemas.microsoft.com/office/drawing/2014/main" id="{5D2DE55A-C56F-D9F6-D668-223F5D3B8A37}"/>
              </a:ext>
            </a:extLst>
          </p:cNvPr>
          <p:cNvSpPr/>
          <p:nvPr/>
        </p:nvSpPr>
        <p:spPr>
          <a:xfrm>
            <a:off x="7077000" y="4424132"/>
            <a:ext cx="1800000" cy="963187"/>
          </a:xfrm>
          <a:prstGeom prst="rect">
            <a:avLst/>
          </a:prstGeom>
          <a:solidFill>
            <a:srgbClr val="171717"/>
          </a:solidFill>
          <a:ln w="50800">
            <a:solidFill>
              <a:srgbClr val="00D6C5">
                <a:alpha val="68000"/>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lumMod val="65000"/>
                  </a:prstClr>
                </a:solidFill>
                <a:effectLst/>
                <a:uLnTx/>
                <a:uFillTx/>
                <a:latin typeface="Aptos" panose="020B0004020202020204" pitchFamily="34" charset="0"/>
                <a:ea typeface="+mn-ea"/>
                <a:cs typeface="+mn-cs"/>
              </a:rPr>
              <a:t>EU tuotepassi</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lumMod val="65000"/>
                  </a:prstClr>
                </a:solidFill>
                <a:effectLst/>
                <a:uLnTx/>
                <a:uFillTx/>
                <a:latin typeface="Aptos" panose="020B0004020202020204" pitchFamily="34" charset="0"/>
                <a:ea typeface="+mn-ea"/>
                <a:cs typeface="+mn-cs"/>
              </a:rPr>
              <a:t>(2027)</a:t>
            </a:r>
            <a:endParaRPr kumimoji="0" lang="fi-FI" sz="1400" b="0" i="0" u="none" strike="noStrike" kern="1200" cap="none" spc="0" normalizeH="0" baseline="0" noProof="0">
              <a:ln>
                <a:noFill/>
              </a:ln>
              <a:solidFill>
                <a:prstClr val="white">
                  <a:lumMod val="65000"/>
                </a:prstClr>
              </a:solidFill>
              <a:effectLst/>
              <a:uLnTx/>
              <a:uFillTx/>
              <a:latin typeface="Aptos" panose="020B0004020202020204" pitchFamily="34" charset="0"/>
              <a:ea typeface="+mn-ea"/>
              <a:cs typeface="+mn-cs"/>
            </a:endParaRPr>
          </a:p>
        </p:txBody>
      </p:sp>
      <p:sp>
        <p:nvSpPr>
          <p:cNvPr id="63" name="Pyöristetty suorakulmio 8">
            <a:extLst>
              <a:ext uri="{FF2B5EF4-FFF2-40B4-BE49-F238E27FC236}">
                <a16:creationId xmlns:a16="http://schemas.microsoft.com/office/drawing/2014/main" id="{81E30E51-E359-66AB-CDD5-8FAB70381671}"/>
              </a:ext>
            </a:extLst>
          </p:cNvPr>
          <p:cNvSpPr/>
          <p:nvPr/>
        </p:nvSpPr>
        <p:spPr>
          <a:xfrm>
            <a:off x="3775024" y="5665207"/>
            <a:ext cx="4239538" cy="1128874"/>
          </a:xfrm>
          <a:custGeom>
            <a:avLst/>
            <a:gdLst>
              <a:gd name="connsiteX0" fmla="*/ 0 w 4239538"/>
              <a:gd name="connsiteY0" fmla="*/ 97817 h 1128874"/>
              <a:gd name="connsiteX1" fmla="*/ 97817 w 4239538"/>
              <a:gd name="connsiteY1" fmla="*/ 0 h 1128874"/>
              <a:gd name="connsiteX2" fmla="*/ 4141721 w 4239538"/>
              <a:gd name="connsiteY2" fmla="*/ 0 h 1128874"/>
              <a:gd name="connsiteX3" fmla="*/ 4239538 w 4239538"/>
              <a:gd name="connsiteY3" fmla="*/ 97817 h 1128874"/>
              <a:gd name="connsiteX4" fmla="*/ 4239538 w 4239538"/>
              <a:gd name="connsiteY4" fmla="*/ 1031057 h 1128874"/>
              <a:gd name="connsiteX5" fmla="*/ 4141721 w 4239538"/>
              <a:gd name="connsiteY5" fmla="*/ 1128874 h 1128874"/>
              <a:gd name="connsiteX6" fmla="*/ 97817 w 4239538"/>
              <a:gd name="connsiteY6" fmla="*/ 1128874 h 1128874"/>
              <a:gd name="connsiteX7" fmla="*/ 0 w 4239538"/>
              <a:gd name="connsiteY7" fmla="*/ 1031057 h 1128874"/>
              <a:gd name="connsiteX8" fmla="*/ 0 w 4239538"/>
              <a:gd name="connsiteY8" fmla="*/ 97817 h 1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9538" h="1128874" extrusionOk="0">
                <a:moveTo>
                  <a:pt x="0" y="97817"/>
                </a:moveTo>
                <a:cubicBezTo>
                  <a:pt x="-646" y="43396"/>
                  <a:pt x="41295" y="938"/>
                  <a:pt x="97817" y="0"/>
                </a:cubicBezTo>
                <a:cubicBezTo>
                  <a:pt x="1632550" y="132882"/>
                  <a:pt x="3444489" y="-84951"/>
                  <a:pt x="4141721" y="0"/>
                </a:cubicBezTo>
                <a:cubicBezTo>
                  <a:pt x="4194469" y="1245"/>
                  <a:pt x="4238237" y="50985"/>
                  <a:pt x="4239538" y="97817"/>
                </a:cubicBezTo>
                <a:cubicBezTo>
                  <a:pt x="4216658" y="547177"/>
                  <a:pt x="4283866" y="916748"/>
                  <a:pt x="4239538" y="1031057"/>
                </a:cubicBezTo>
                <a:cubicBezTo>
                  <a:pt x="4244139" y="1085626"/>
                  <a:pt x="4199867" y="1120388"/>
                  <a:pt x="4141721" y="1128874"/>
                </a:cubicBezTo>
                <a:cubicBezTo>
                  <a:pt x="2532475" y="1216513"/>
                  <a:pt x="1505453" y="1056195"/>
                  <a:pt x="97817" y="1128874"/>
                </a:cubicBezTo>
                <a:cubicBezTo>
                  <a:pt x="43601" y="1127029"/>
                  <a:pt x="-1324" y="1086919"/>
                  <a:pt x="0" y="1031057"/>
                </a:cubicBezTo>
                <a:cubicBezTo>
                  <a:pt x="-70853" y="739405"/>
                  <a:pt x="-51039" y="212195"/>
                  <a:pt x="0" y="97817"/>
                </a:cubicBezTo>
                <a:close/>
              </a:path>
            </a:pathLst>
          </a:custGeom>
          <a:noFill/>
          <a:ln w="50800">
            <a:solidFill>
              <a:srgbClr val="FF0000"/>
            </a:solidFill>
            <a:prstDash val="solid"/>
            <a:extLst>
              <a:ext uri="{C807C97D-BFC1-408E-A445-0C87EB9F89A2}">
                <ask:lineSketchStyleProps xmlns:ask="http://schemas.microsoft.com/office/drawing/2018/sketchyshapes" sd="1219033472">
                  <a:prstGeom prst="roundRect">
                    <a:avLst>
                      <a:gd name="adj" fmla="val 8665"/>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6" name="Suorakulmio 155">
            <a:extLst>
              <a:ext uri="{FF2B5EF4-FFF2-40B4-BE49-F238E27FC236}">
                <a16:creationId xmlns:a16="http://schemas.microsoft.com/office/drawing/2014/main" id="{49488F89-54D2-6356-77F1-70A01ED9A102}"/>
              </a:ext>
            </a:extLst>
          </p:cNvPr>
          <p:cNvSpPr/>
          <p:nvPr/>
        </p:nvSpPr>
        <p:spPr>
          <a:xfrm>
            <a:off x="515541" y="5739281"/>
            <a:ext cx="1800000" cy="963187"/>
          </a:xfrm>
          <a:prstGeom prst="rect">
            <a:avLst/>
          </a:prstGeom>
          <a:solidFill>
            <a:srgbClr val="171717"/>
          </a:solidFill>
          <a:ln w="50800">
            <a:solidFill>
              <a:srgbClr val="346DE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Prosessi- ja tuotetietomäärittelyt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(Y-alusta + </a:t>
            </a:r>
            <a:r>
              <a:rPr kumimoji="0" lang="fi-FI" sz="1400" b="0" i="0" u="none" strike="noStrike" kern="1200" cap="none" spc="0" normalizeH="0" baseline="0" noProof="0" err="1">
                <a:ln>
                  <a:noFill/>
                </a:ln>
                <a:solidFill>
                  <a:prstClr val="white">
                    <a:lumMod val="85000"/>
                  </a:prstClr>
                </a:solidFill>
                <a:effectLst/>
                <a:uLnTx/>
                <a:uFillTx/>
                <a:latin typeface="Aptos" panose="02110004020202020204"/>
                <a:ea typeface="+mn-ea"/>
                <a:cs typeface="+mn-cs"/>
              </a:rPr>
              <a:t>bsDD</a:t>
            </a: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a:t>
            </a:r>
          </a:p>
        </p:txBody>
      </p:sp>
      <p:sp>
        <p:nvSpPr>
          <p:cNvPr id="160" name="Suorakulmio 159">
            <a:extLst>
              <a:ext uri="{FF2B5EF4-FFF2-40B4-BE49-F238E27FC236}">
                <a16:creationId xmlns:a16="http://schemas.microsoft.com/office/drawing/2014/main" id="{2239990F-74B7-8FEB-A60A-FE874CC860EF}"/>
              </a:ext>
            </a:extLst>
          </p:cNvPr>
          <p:cNvSpPr/>
          <p:nvPr/>
        </p:nvSpPr>
        <p:spPr>
          <a:xfrm>
            <a:off x="5426561" y="3121857"/>
            <a:ext cx="1800000" cy="963187"/>
          </a:xfrm>
          <a:prstGeom prst="rect">
            <a:avLst/>
          </a:prstGeom>
          <a:solidFill>
            <a:srgbClr val="171717"/>
          </a:solidFill>
          <a:ln w="508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Calibri" panose="020F0502020204030204"/>
                <a:ea typeface="+mn-ea"/>
                <a:cs typeface="+mn-cs"/>
              </a:rPr>
              <a:t>FI:</a:t>
            </a:r>
            <a:r>
              <a:rPr kumimoji="0" lang="fi-FI" sz="1400" b="0" i="0" u="none" strike="noStrike" kern="1200" cap="none" spc="0" normalizeH="0" baseline="0" noProof="0">
                <a:ln>
                  <a:noFill/>
                </a:ln>
                <a:solidFill>
                  <a:prstClr val="white"/>
                </a:solidFill>
                <a:effectLst/>
                <a:uLnTx/>
                <a:uFillTx/>
                <a:latin typeface="Calibri" panose="020F0502020204030204"/>
                <a:ea typeface="+mn-ea"/>
                <a:cs typeface="+mn-cs"/>
              </a:rPr>
              <a:t> Sanomapohjainen tilaus-toimitus-prosessi</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0" i="0" u="none" strike="noStrike" kern="1200" cap="none" spc="0" normalizeH="0" baseline="0" noProof="0">
                <a:ln>
                  <a:noFill/>
                </a:ln>
                <a:solidFill>
                  <a:prstClr val="white"/>
                </a:solidFill>
                <a:effectLst/>
                <a:uLnTx/>
                <a:uFillTx/>
                <a:latin typeface="Calibri" panose="020F0502020204030204"/>
                <a:ea typeface="+mn-ea"/>
                <a:cs typeface="+mn-cs"/>
              </a:rPr>
              <a:t>(PEPPOL / EPCIS / </a:t>
            </a:r>
            <a:r>
              <a:rPr kumimoji="0" lang="fi-FI" sz="1100" b="0" i="0" u="none" strike="noStrike" kern="1200" cap="none" spc="0" normalizeH="0" baseline="0" noProof="0" err="1">
                <a:ln>
                  <a:noFill/>
                </a:ln>
                <a:solidFill>
                  <a:prstClr val="white"/>
                </a:solidFill>
                <a:effectLst/>
                <a:uLnTx/>
                <a:uFillTx/>
                <a:latin typeface="Calibri" panose="020F0502020204030204"/>
                <a:ea typeface="+mn-ea"/>
                <a:cs typeface="+mn-cs"/>
              </a:rPr>
              <a:t>eFTI</a:t>
            </a:r>
            <a:r>
              <a:rPr kumimoji="0" lang="fi-FI" sz="11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161" name="Suorakulmio 160">
            <a:extLst>
              <a:ext uri="{FF2B5EF4-FFF2-40B4-BE49-F238E27FC236}">
                <a16:creationId xmlns:a16="http://schemas.microsoft.com/office/drawing/2014/main" id="{5C28D3D8-050B-E223-2BDD-D07B003AE4C6}"/>
              </a:ext>
            </a:extLst>
          </p:cNvPr>
          <p:cNvSpPr/>
          <p:nvPr/>
        </p:nvSpPr>
        <p:spPr>
          <a:xfrm>
            <a:off x="1415541" y="4370770"/>
            <a:ext cx="1800000" cy="963187"/>
          </a:xfrm>
          <a:prstGeom prst="rect">
            <a:avLst/>
          </a:prstGeom>
          <a:solidFill>
            <a:srgbClr val="171717"/>
          </a:solidFill>
          <a:ln w="50800">
            <a:solidFill>
              <a:srgbClr val="346DE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(BIM) vienti rakenteelliseen muotoon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(E-BOM </a:t>
            </a: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sym typeface="Wingdings" panose="05000000000000000000" pitchFamily="2" charset="2"/>
              </a:rPr>
              <a:t></a:t>
            </a: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M-BOM)</a:t>
            </a:r>
          </a:p>
        </p:txBody>
      </p:sp>
      <p:sp>
        <p:nvSpPr>
          <p:cNvPr id="162" name="Suorakulmio 161">
            <a:extLst>
              <a:ext uri="{FF2B5EF4-FFF2-40B4-BE49-F238E27FC236}">
                <a16:creationId xmlns:a16="http://schemas.microsoft.com/office/drawing/2014/main" id="{501439FA-7FC8-F629-685C-AED20AF4F173}"/>
              </a:ext>
            </a:extLst>
          </p:cNvPr>
          <p:cNvSpPr/>
          <p:nvPr/>
        </p:nvSpPr>
        <p:spPr>
          <a:xfrm>
            <a:off x="2902692" y="3164305"/>
            <a:ext cx="1912588" cy="963187"/>
          </a:xfrm>
          <a:prstGeom prst="rect">
            <a:avLst/>
          </a:prstGeom>
          <a:solidFill>
            <a:srgbClr val="171717"/>
          </a:solidFill>
          <a:ln w="508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ptos" panose="020B0004020202020204" pitchFamily="34" charset="0"/>
                <a:ea typeface="+mn-ea"/>
                <a:cs typeface="+mn-cs"/>
              </a:rPr>
              <a:t>FI:</a:t>
            </a:r>
            <a:r>
              <a:rPr kumimoji="0" lang="fi-FI" sz="1400" b="0" i="0" u="none" strike="noStrike" kern="1200" cap="none" spc="0" normalizeH="0" baseline="0" noProof="0">
                <a:ln>
                  <a:noFill/>
                </a:ln>
                <a:solidFill>
                  <a:prstClr val="white"/>
                </a:solidFill>
                <a:effectLst/>
                <a:uLnTx/>
                <a:uFillTx/>
                <a:latin typeface="Aptos" panose="020B0004020202020204" pitchFamily="34" charset="0"/>
                <a:ea typeface="+mn-ea"/>
                <a:cs typeface="+mn-cs"/>
              </a:rPr>
              <a:t> </a:t>
            </a:r>
            <a:r>
              <a:rPr kumimoji="0" lang="fi-FI" sz="1400" b="0" i="0" u="none" strike="noStrike" kern="1200" cap="none" spc="0" normalizeH="0" baseline="0" noProof="0">
                <a:ln>
                  <a:noFill/>
                </a:ln>
                <a:solidFill>
                  <a:prstClr val="white">
                    <a:lumMod val="85000"/>
                  </a:prstClr>
                </a:solidFill>
                <a:effectLst/>
                <a:uLnTx/>
                <a:uFillTx/>
                <a:latin typeface="Aptos" panose="02110004020202020204"/>
                <a:ea typeface="+mn-ea"/>
                <a:cs typeface="+mn-cs"/>
              </a:rPr>
              <a:t>Suunnittelu- ja tuotetieto digitaalisesti hankintajärjestelmiin (ERP)</a:t>
            </a:r>
          </a:p>
        </p:txBody>
      </p:sp>
    </p:spTree>
    <p:extLst>
      <p:ext uri="{BB962C8B-B14F-4D97-AF65-F5344CB8AC3E}">
        <p14:creationId xmlns:p14="http://schemas.microsoft.com/office/powerpoint/2010/main" val="26690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375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A8306069-A83D-3AA6-E2DC-CAC3AE844DC0}"/>
            </a:ext>
          </a:extLst>
        </p:cNvPr>
        <p:cNvGrpSpPr/>
        <p:nvPr/>
      </p:nvGrpSpPr>
      <p:grpSpPr>
        <a:xfrm>
          <a:off x="0" y="0"/>
          <a:ext cx="0" cy="0"/>
          <a:chOff x="0" y="0"/>
          <a:chExt cx="0" cy="0"/>
        </a:xfrm>
      </p:grpSpPr>
      <p:sp>
        <p:nvSpPr>
          <p:cNvPr id="31" name="Suorakulmio: Pyöristetyt kulmat 30">
            <a:extLst>
              <a:ext uri="{FF2B5EF4-FFF2-40B4-BE49-F238E27FC236}">
                <a16:creationId xmlns:a16="http://schemas.microsoft.com/office/drawing/2014/main" id="{7D090167-0F1B-2C0B-7BC0-3BBB3E209582}"/>
              </a:ext>
            </a:extLst>
          </p:cNvPr>
          <p:cNvSpPr/>
          <p:nvPr/>
        </p:nvSpPr>
        <p:spPr>
          <a:xfrm>
            <a:off x="2332006" y="3084899"/>
            <a:ext cx="1569600" cy="913649"/>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57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LOIN</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Level Of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Information</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Need</a:t>
            </a:r>
            <a:endParaRPr kumimoji="0" lang="fi-FI" sz="1000" b="0" i="1"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Suorakulmio: Pyöristetyt kulmat 33">
            <a:extLst>
              <a:ext uri="{FF2B5EF4-FFF2-40B4-BE49-F238E27FC236}">
                <a16:creationId xmlns:a16="http://schemas.microsoft.com/office/drawing/2014/main" id="{829652E3-4A4A-C860-E824-08E0F2D12729}"/>
              </a:ext>
            </a:extLst>
          </p:cNvPr>
          <p:cNvSpPr/>
          <p:nvPr/>
        </p:nvSpPr>
        <p:spPr>
          <a:xfrm>
            <a:off x="2434346" y="3698992"/>
            <a:ext cx="1260000" cy="252000"/>
          </a:xfrm>
          <a:prstGeom prst="roundRect">
            <a:avLst>
              <a:gd name="adj" fmla="val 5834"/>
            </a:avLst>
          </a:prstGeom>
          <a:solidFill>
            <a:schemeClr val="bg1">
              <a:lumMod val="85000"/>
            </a:schemeClr>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50" b="1" i="0" u="none" strike="noStrike" kern="1200" cap="none" spc="0" normalizeH="0" baseline="0" noProof="0">
                <a:ln>
                  <a:noFill/>
                </a:ln>
                <a:solidFill>
                  <a:prstClr val="white">
                    <a:lumMod val="50000"/>
                  </a:prstClr>
                </a:solidFill>
                <a:effectLst/>
                <a:uLnTx/>
                <a:uFillTx/>
                <a:latin typeface="Aptos" panose="02110004020202020204"/>
                <a:ea typeface="+mn-ea"/>
                <a:cs typeface="+mn-cs"/>
              </a:rPr>
              <a:t>EN ISO</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50" b="1" i="0" u="none" strike="noStrike" kern="1200" cap="none" spc="0" normalizeH="0" baseline="0" noProof="0">
                <a:ln>
                  <a:noFill/>
                </a:ln>
                <a:solidFill>
                  <a:prstClr val="white">
                    <a:lumMod val="50000"/>
                  </a:prstClr>
                </a:solidFill>
                <a:effectLst/>
                <a:uLnTx/>
                <a:uFillTx/>
                <a:latin typeface="Aptos" panose="02110004020202020204"/>
                <a:ea typeface="+mn-ea"/>
                <a:cs typeface="+mn-cs"/>
              </a:rPr>
              <a:t>17412-1</a:t>
            </a:r>
          </a:p>
        </p:txBody>
      </p:sp>
      <p:sp>
        <p:nvSpPr>
          <p:cNvPr id="2" name="Otsikko 1">
            <a:extLst>
              <a:ext uri="{FF2B5EF4-FFF2-40B4-BE49-F238E27FC236}">
                <a16:creationId xmlns:a16="http://schemas.microsoft.com/office/drawing/2014/main" id="{BA308B97-405F-6D41-2CCF-74411CF9AB49}"/>
              </a:ext>
            </a:extLst>
          </p:cNvPr>
          <p:cNvSpPr>
            <a:spLocks noGrp="1"/>
          </p:cNvSpPr>
          <p:nvPr>
            <p:ph type="title"/>
          </p:nvPr>
        </p:nvSpPr>
        <p:spPr>
          <a:xfrm>
            <a:off x="266062" y="127001"/>
            <a:ext cx="11619076" cy="733082"/>
          </a:xfrm>
        </p:spPr>
        <p:txBody>
          <a:bodyPr>
            <a:normAutofit fontScale="90000"/>
          </a:bodyPr>
          <a:lstStyle/>
          <a:p>
            <a:pPr algn="ctr"/>
            <a:r>
              <a:rPr lang="en-US" err="1">
                <a:solidFill>
                  <a:schemeClr val="bg1"/>
                </a:solidFill>
              </a:rPr>
              <a:t>Systeemisessä</a:t>
            </a:r>
            <a:r>
              <a:rPr lang="en-US">
                <a:solidFill>
                  <a:schemeClr val="bg1"/>
                </a:solidFill>
              </a:rPr>
              <a:t> </a:t>
            </a:r>
            <a:r>
              <a:rPr lang="en-US" err="1">
                <a:solidFill>
                  <a:schemeClr val="bg1"/>
                </a:solidFill>
              </a:rPr>
              <a:t>muutoksessa</a:t>
            </a:r>
            <a:r>
              <a:rPr lang="en-US">
                <a:solidFill>
                  <a:schemeClr val="bg1"/>
                </a:solidFill>
              </a:rPr>
              <a:t> </a:t>
            </a:r>
            <a:r>
              <a:rPr lang="en-US" err="1">
                <a:solidFill>
                  <a:schemeClr val="bg1"/>
                </a:solidFill>
              </a:rPr>
              <a:t>huomioitava</a:t>
            </a:r>
            <a:r>
              <a:rPr lang="en-US">
                <a:solidFill>
                  <a:schemeClr val="bg1"/>
                </a:solidFill>
              </a:rPr>
              <a:t> </a:t>
            </a:r>
            <a:r>
              <a:rPr lang="en-US" err="1">
                <a:solidFill>
                  <a:schemeClr val="bg1"/>
                </a:solidFill>
              </a:rPr>
              <a:t>kv-standardit</a:t>
            </a:r>
            <a:endParaRPr lang="fi-FI">
              <a:solidFill>
                <a:schemeClr val="bg1"/>
              </a:solidFill>
            </a:endParaRPr>
          </a:p>
        </p:txBody>
      </p:sp>
      <p:sp>
        <p:nvSpPr>
          <p:cNvPr id="32" name="Suorakulmio: Pyöristetyt kulmat 31">
            <a:extLst>
              <a:ext uri="{FF2B5EF4-FFF2-40B4-BE49-F238E27FC236}">
                <a16:creationId xmlns:a16="http://schemas.microsoft.com/office/drawing/2014/main" id="{D3F195DF-4923-5C07-3F5F-B0FAAD6D2779}"/>
              </a:ext>
            </a:extLst>
          </p:cNvPr>
          <p:cNvSpPr/>
          <p:nvPr/>
        </p:nvSpPr>
        <p:spPr>
          <a:xfrm>
            <a:off x="2435138" y="339663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7817-1</a:t>
            </a:r>
          </a:p>
        </p:txBody>
      </p:sp>
      <p:sp>
        <p:nvSpPr>
          <p:cNvPr id="59" name="Suorakulmio: Pyöristetyt kulmat 58">
            <a:extLst>
              <a:ext uri="{FF2B5EF4-FFF2-40B4-BE49-F238E27FC236}">
                <a16:creationId xmlns:a16="http://schemas.microsoft.com/office/drawing/2014/main" id="{A0A14FC1-4DF1-1A26-42DC-EED259FED89F}"/>
              </a:ext>
            </a:extLst>
          </p:cNvPr>
          <p:cNvSpPr/>
          <p:nvPr/>
        </p:nvSpPr>
        <p:spPr>
          <a:xfrm>
            <a:off x="6192763" y="1315245"/>
            <a:ext cx="1782117" cy="2143699"/>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72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Peppol</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 UBL</a:t>
            </a:r>
          </a:p>
        </p:txBody>
      </p:sp>
      <p:sp>
        <p:nvSpPr>
          <p:cNvPr id="60" name="Suorakulmio: Pyöristetyt kulmat 59">
            <a:extLst>
              <a:ext uri="{FF2B5EF4-FFF2-40B4-BE49-F238E27FC236}">
                <a16:creationId xmlns:a16="http://schemas.microsoft.com/office/drawing/2014/main" id="{9F96A535-A010-B588-0095-B7C5F367710E}"/>
              </a:ext>
            </a:extLst>
          </p:cNvPr>
          <p:cNvSpPr/>
          <p:nvPr/>
        </p:nvSpPr>
        <p:spPr>
          <a:xfrm>
            <a:off x="6448036" y="165872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19845:2015</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1" name="Suorakulmio: Pyöristetyt kulmat 60">
            <a:extLst>
              <a:ext uri="{FF2B5EF4-FFF2-40B4-BE49-F238E27FC236}">
                <a16:creationId xmlns:a16="http://schemas.microsoft.com/office/drawing/2014/main" id="{64000B8B-5DDC-F425-ABC2-960166C610C2}"/>
              </a:ext>
            </a:extLst>
          </p:cNvPr>
          <p:cNvSpPr/>
          <p:nvPr/>
        </p:nvSpPr>
        <p:spPr>
          <a:xfrm>
            <a:off x="6448036" y="2239631"/>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000" b="1" i="0" u="none" strike="noStrike" kern="1200" cap="none" spc="0" normalizeH="0" baseline="0" noProof="0" err="1">
                <a:ln>
                  <a:noFill/>
                </a:ln>
                <a:solidFill>
                  <a:prstClr val="black"/>
                </a:solidFill>
                <a:effectLst/>
                <a:uLnTx/>
                <a:uFillTx/>
                <a:latin typeface="Aptos" panose="02110004020202020204"/>
                <a:ea typeface="+mn-ea"/>
                <a:cs typeface="+mn-cs"/>
              </a:rPr>
              <a:t>BEAst</a:t>
            </a: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000" b="1" i="0" u="none" strike="noStrike" kern="1200" cap="none" spc="0" normalizeH="0" baseline="0" noProof="0" err="1">
                <a:ln>
                  <a:noFill/>
                </a:ln>
                <a:solidFill>
                  <a:prstClr val="black"/>
                </a:solidFill>
                <a:effectLst/>
                <a:uLnTx/>
                <a:uFillTx/>
                <a:latin typeface="Aptos" panose="02110004020202020204"/>
                <a:ea typeface="+mn-ea"/>
                <a:cs typeface="+mn-cs"/>
              </a:rPr>
              <a:t>slutrapport</a:t>
            </a:r>
            <a:endParaRPr kumimoji="0" lang="fi-FI" sz="10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ID: 14017</a:t>
            </a:r>
          </a:p>
        </p:txBody>
      </p:sp>
      <p:sp>
        <p:nvSpPr>
          <p:cNvPr id="62" name="Suorakulmio: Pyöristetyt kulmat 61">
            <a:extLst>
              <a:ext uri="{FF2B5EF4-FFF2-40B4-BE49-F238E27FC236}">
                <a16:creationId xmlns:a16="http://schemas.microsoft.com/office/drawing/2014/main" id="{17B74D1C-85AA-6AE6-98A8-24F44099E1E4}"/>
              </a:ext>
            </a:extLst>
          </p:cNvPr>
          <p:cNvSpPr/>
          <p:nvPr/>
        </p:nvSpPr>
        <p:spPr>
          <a:xfrm>
            <a:off x="6448036" y="254621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err="1">
                <a:ln>
                  <a:noFill/>
                </a:ln>
                <a:solidFill>
                  <a:prstClr val="black"/>
                </a:solidFill>
                <a:effectLst/>
                <a:uLnTx/>
                <a:uFillTx/>
                <a:latin typeface="Aptos" panose="02110004020202020204"/>
                <a:ea typeface="+mn-ea"/>
                <a:cs typeface="+mn-cs"/>
              </a:rPr>
              <a:t>BEAst</a:t>
            </a: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000" b="1" i="0" u="none" strike="noStrike" kern="1200" cap="none" spc="0" normalizeH="0" baseline="0" noProof="0" err="1">
                <a:ln>
                  <a:noFill/>
                </a:ln>
                <a:solidFill>
                  <a:prstClr val="black"/>
                </a:solidFill>
                <a:effectLst/>
                <a:uLnTx/>
                <a:uFillTx/>
                <a:latin typeface="Aptos" panose="02110004020202020204"/>
                <a:ea typeface="+mn-ea"/>
                <a:cs typeface="+mn-cs"/>
              </a:rPr>
              <a:t>slutrapport</a:t>
            </a:r>
            <a:endParaRPr kumimoji="0" lang="fi-FI" sz="10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ID: 13915</a:t>
            </a:r>
          </a:p>
        </p:txBody>
      </p:sp>
      <p:grpSp>
        <p:nvGrpSpPr>
          <p:cNvPr id="35" name="Ryhmä 34">
            <a:extLst>
              <a:ext uri="{FF2B5EF4-FFF2-40B4-BE49-F238E27FC236}">
                <a16:creationId xmlns:a16="http://schemas.microsoft.com/office/drawing/2014/main" id="{0079CDDE-84C0-A441-057A-3850B9E30BB3}"/>
              </a:ext>
            </a:extLst>
          </p:cNvPr>
          <p:cNvGrpSpPr/>
          <p:nvPr/>
        </p:nvGrpSpPr>
        <p:grpSpPr>
          <a:xfrm>
            <a:off x="4253335" y="1323194"/>
            <a:ext cx="1584788" cy="2528726"/>
            <a:chOff x="4253335" y="1289741"/>
            <a:chExt cx="1584788" cy="2528726"/>
          </a:xfrm>
        </p:grpSpPr>
        <p:sp>
          <p:nvSpPr>
            <p:cNvPr id="4" name="Suorakulmio: Pyöristetyt kulmat 3">
              <a:extLst>
                <a:ext uri="{FF2B5EF4-FFF2-40B4-BE49-F238E27FC236}">
                  <a16:creationId xmlns:a16="http://schemas.microsoft.com/office/drawing/2014/main" id="{CFDC186B-9171-9638-EFCA-EF5C51A47078}"/>
                </a:ext>
              </a:extLst>
            </p:cNvPr>
            <p:cNvSpPr/>
            <p:nvPr/>
          </p:nvSpPr>
          <p:spPr>
            <a:xfrm>
              <a:off x="4253335" y="1289741"/>
              <a:ext cx="1584788" cy="2528726"/>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800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Information</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management</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Processes</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how</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to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work</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in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the</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project</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using</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BIM</a:t>
              </a:r>
            </a:p>
          </p:txBody>
        </p:sp>
        <p:sp>
          <p:nvSpPr>
            <p:cNvPr id="114" name="Suorakulmio: Pyöristetyt kulmat 113">
              <a:extLst>
                <a:ext uri="{FF2B5EF4-FFF2-40B4-BE49-F238E27FC236}">
                  <a16:creationId xmlns:a16="http://schemas.microsoft.com/office/drawing/2014/main" id="{01C5046D-645D-0D7E-258A-97E9A8F2BCF9}"/>
                </a:ext>
              </a:extLst>
            </p:cNvPr>
            <p:cNvSpPr/>
            <p:nvPr/>
          </p:nvSpPr>
          <p:spPr>
            <a:xfrm>
              <a:off x="4365082" y="1968426"/>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19650-1:2018</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5" name="Suorakulmio: Pyöristetyt kulmat 114">
              <a:extLst>
                <a:ext uri="{FF2B5EF4-FFF2-40B4-BE49-F238E27FC236}">
                  <a16:creationId xmlns:a16="http://schemas.microsoft.com/office/drawing/2014/main" id="{75F824D6-A556-4039-2395-DE673F78E89E}"/>
                </a:ext>
              </a:extLst>
            </p:cNvPr>
            <p:cNvSpPr/>
            <p:nvPr/>
          </p:nvSpPr>
          <p:spPr>
            <a:xfrm>
              <a:off x="4365082" y="2275012"/>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19650-2:2018</a:t>
              </a:r>
              <a:endParaRPr kumimoji="0" lang="fi-FI" sz="12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6" name="Suorakulmio: Pyöristetyt kulmat 115">
              <a:extLst>
                <a:ext uri="{FF2B5EF4-FFF2-40B4-BE49-F238E27FC236}">
                  <a16:creationId xmlns:a16="http://schemas.microsoft.com/office/drawing/2014/main" id="{1F7A319F-F8A5-1480-EC46-655D84EC4FAC}"/>
                </a:ext>
              </a:extLst>
            </p:cNvPr>
            <p:cNvSpPr/>
            <p:nvPr/>
          </p:nvSpPr>
          <p:spPr>
            <a:xfrm>
              <a:off x="4365082" y="2581598"/>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19650-3:2020</a:t>
              </a:r>
            </a:p>
          </p:txBody>
        </p:sp>
        <p:sp>
          <p:nvSpPr>
            <p:cNvPr id="117" name="Suorakulmio: Pyöristetyt kulmat 116">
              <a:extLst>
                <a:ext uri="{FF2B5EF4-FFF2-40B4-BE49-F238E27FC236}">
                  <a16:creationId xmlns:a16="http://schemas.microsoft.com/office/drawing/2014/main" id="{A6D533AE-7F88-4938-B4F0-9B8342512882}"/>
                </a:ext>
              </a:extLst>
            </p:cNvPr>
            <p:cNvSpPr/>
            <p:nvPr/>
          </p:nvSpPr>
          <p:spPr>
            <a:xfrm>
              <a:off x="4365082" y="2888184"/>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19650-4:2022</a:t>
              </a:r>
            </a:p>
          </p:txBody>
        </p:sp>
        <p:sp>
          <p:nvSpPr>
            <p:cNvPr id="118" name="Suorakulmio: Pyöristetyt kulmat 117">
              <a:extLst>
                <a:ext uri="{FF2B5EF4-FFF2-40B4-BE49-F238E27FC236}">
                  <a16:creationId xmlns:a16="http://schemas.microsoft.com/office/drawing/2014/main" id="{950135D2-79AA-1A56-B188-E5FEDCFB38B5}"/>
                </a:ext>
              </a:extLst>
            </p:cNvPr>
            <p:cNvSpPr/>
            <p:nvPr/>
          </p:nvSpPr>
          <p:spPr>
            <a:xfrm>
              <a:off x="4365082" y="319477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19650-5:2020</a:t>
              </a:r>
            </a:p>
          </p:txBody>
        </p:sp>
        <p:sp>
          <p:nvSpPr>
            <p:cNvPr id="124" name="Suorakulmio: Pyöristetyt kulmat 123">
              <a:extLst>
                <a:ext uri="{FF2B5EF4-FFF2-40B4-BE49-F238E27FC236}">
                  <a16:creationId xmlns:a16="http://schemas.microsoft.com/office/drawing/2014/main" id="{5F220F9C-399C-46BA-EDA3-96140994A576}"/>
                </a:ext>
              </a:extLst>
            </p:cNvPr>
            <p:cNvSpPr/>
            <p:nvPr/>
          </p:nvSpPr>
          <p:spPr>
            <a:xfrm>
              <a:off x="4365082" y="3501353"/>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CEN/TR</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17439</a:t>
              </a:r>
            </a:p>
          </p:txBody>
        </p:sp>
      </p:grpSp>
      <p:sp>
        <p:nvSpPr>
          <p:cNvPr id="130" name="Suorakulmio: Pyöristetyt kulmat 129">
            <a:extLst>
              <a:ext uri="{FF2B5EF4-FFF2-40B4-BE49-F238E27FC236}">
                <a16:creationId xmlns:a16="http://schemas.microsoft.com/office/drawing/2014/main" id="{3DC251B8-2CD0-D9CA-10FB-100A9B2131AA}"/>
              </a:ext>
            </a:extLst>
          </p:cNvPr>
          <p:cNvSpPr/>
          <p:nvPr/>
        </p:nvSpPr>
        <p:spPr>
          <a:xfrm>
            <a:off x="198000" y="1333360"/>
            <a:ext cx="1782117" cy="745894"/>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28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IFC</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model</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schema</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and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format</a:t>
            </a:r>
            <a:endParaRPr kumimoji="0" lang="fi-FI" sz="1000" b="0" i="1"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1" name="Suorakulmio: Pyöristetyt kulmat 130">
            <a:extLst>
              <a:ext uri="{FF2B5EF4-FFF2-40B4-BE49-F238E27FC236}">
                <a16:creationId xmlns:a16="http://schemas.microsoft.com/office/drawing/2014/main" id="{162AE500-A5B5-273A-11F4-A9D528EE2218}"/>
              </a:ext>
            </a:extLst>
          </p:cNvPr>
          <p:cNvSpPr/>
          <p:nvPr/>
        </p:nvSpPr>
        <p:spPr>
          <a:xfrm>
            <a:off x="453273" y="1755986"/>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16739:2024</a:t>
            </a:r>
          </a:p>
        </p:txBody>
      </p:sp>
      <p:sp>
        <p:nvSpPr>
          <p:cNvPr id="133" name="Suorakulmio: Pyöristetyt kulmat 132">
            <a:extLst>
              <a:ext uri="{FF2B5EF4-FFF2-40B4-BE49-F238E27FC236}">
                <a16:creationId xmlns:a16="http://schemas.microsoft.com/office/drawing/2014/main" id="{4BDBF597-8E69-D4D4-3771-C15513536D33}"/>
              </a:ext>
            </a:extLst>
          </p:cNvPr>
          <p:cNvSpPr/>
          <p:nvPr/>
        </p:nvSpPr>
        <p:spPr>
          <a:xfrm>
            <a:off x="2332006" y="1335086"/>
            <a:ext cx="1569600" cy="1364225"/>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900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templates</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properties</a:t>
            </a:r>
            <a:endParaRPr kumimoji="0" lang="fi-FI" sz="12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4" name="Suorakulmio: Pyöristetyt kulmat 133">
            <a:extLst>
              <a:ext uri="{FF2B5EF4-FFF2-40B4-BE49-F238E27FC236}">
                <a16:creationId xmlns:a16="http://schemas.microsoft.com/office/drawing/2014/main" id="{CCE95801-366E-7EFE-B318-5DD33F0C3E40}"/>
              </a:ext>
            </a:extLst>
          </p:cNvPr>
          <p:cNvSpPr/>
          <p:nvPr/>
        </p:nvSpPr>
        <p:spPr>
          <a:xfrm>
            <a:off x="2434346" y="237652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22057:2022</a:t>
            </a:r>
          </a:p>
        </p:txBody>
      </p:sp>
      <p:cxnSp>
        <p:nvCxnSpPr>
          <p:cNvPr id="141" name="Suora nuoliyhdysviiva 140">
            <a:extLst>
              <a:ext uri="{FF2B5EF4-FFF2-40B4-BE49-F238E27FC236}">
                <a16:creationId xmlns:a16="http://schemas.microsoft.com/office/drawing/2014/main" id="{09836979-3772-F6FC-8A08-9E25B163B205}"/>
              </a:ext>
            </a:extLst>
          </p:cNvPr>
          <p:cNvCxnSpPr>
            <a:cxnSpLocks/>
          </p:cNvCxnSpPr>
          <p:nvPr/>
        </p:nvCxnSpPr>
        <p:spPr>
          <a:xfrm rot="10800000">
            <a:off x="2071979" y="1477961"/>
            <a:ext cx="180000" cy="0"/>
          </a:xfrm>
          <a:prstGeom prst="straightConnector1">
            <a:avLst/>
          </a:prstGeom>
          <a:ln w="38100">
            <a:solidFill>
              <a:schemeClr val="bg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42" name="Suora nuoliyhdysviiva 141">
            <a:extLst>
              <a:ext uri="{FF2B5EF4-FFF2-40B4-BE49-F238E27FC236}">
                <a16:creationId xmlns:a16="http://schemas.microsoft.com/office/drawing/2014/main" id="{C95FEFA2-850F-E3DC-EA5D-5248E05E32D1}"/>
              </a:ext>
            </a:extLst>
          </p:cNvPr>
          <p:cNvCxnSpPr>
            <a:cxnSpLocks/>
          </p:cNvCxnSpPr>
          <p:nvPr/>
        </p:nvCxnSpPr>
        <p:spPr>
          <a:xfrm rot="16200000">
            <a:off x="3066493" y="2908872"/>
            <a:ext cx="180000" cy="0"/>
          </a:xfrm>
          <a:prstGeom prst="straightConnector1">
            <a:avLst/>
          </a:prstGeom>
          <a:ln w="38100">
            <a:solidFill>
              <a:schemeClr val="bg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144" name="Suorakulmio: Pyöristetyt kulmat 143">
            <a:extLst>
              <a:ext uri="{FF2B5EF4-FFF2-40B4-BE49-F238E27FC236}">
                <a16:creationId xmlns:a16="http://schemas.microsoft.com/office/drawing/2014/main" id="{F244ACCD-64D8-CF79-9B16-538E0F7CF0D8}"/>
              </a:ext>
            </a:extLst>
          </p:cNvPr>
          <p:cNvSpPr/>
          <p:nvPr/>
        </p:nvSpPr>
        <p:spPr>
          <a:xfrm>
            <a:off x="2434346" y="207104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23387:2020</a:t>
            </a:r>
          </a:p>
        </p:txBody>
      </p:sp>
      <p:sp>
        <p:nvSpPr>
          <p:cNvPr id="146" name="Suorakulmio: Pyöristetyt kulmat 145">
            <a:extLst>
              <a:ext uri="{FF2B5EF4-FFF2-40B4-BE49-F238E27FC236}">
                <a16:creationId xmlns:a16="http://schemas.microsoft.com/office/drawing/2014/main" id="{A49046E1-827B-1E43-5E53-555DDA56E507}"/>
              </a:ext>
            </a:extLst>
          </p:cNvPr>
          <p:cNvSpPr/>
          <p:nvPr/>
        </p:nvSpPr>
        <p:spPr>
          <a:xfrm>
            <a:off x="2434346" y="176555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23386:2020</a:t>
            </a:r>
          </a:p>
        </p:txBody>
      </p:sp>
      <p:sp>
        <p:nvSpPr>
          <p:cNvPr id="148" name="Suorakulmio: Pyöristetyt kulmat 147">
            <a:extLst>
              <a:ext uri="{FF2B5EF4-FFF2-40B4-BE49-F238E27FC236}">
                <a16:creationId xmlns:a16="http://schemas.microsoft.com/office/drawing/2014/main" id="{8C78D5F6-A2BD-1E60-BF54-96D4CFFB9D4F}"/>
              </a:ext>
            </a:extLst>
          </p:cNvPr>
          <p:cNvSpPr/>
          <p:nvPr/>
        </p:nvSpPr>
        <p:spPr>
          <a:xfrm>
            <a:off x="198000" y="2204641"/>
            <a:ext cx="1782117" cy="1106703"/>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684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IFD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classification</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SML</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dictionaries</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classification</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linked</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data</a:t>
            </a:r>
          </a:p>
        </p:txBody>
      </p:sp>
      <p:sp>
        <p:nvSpPr>
          <p:cNvPr id="149" name="Suorakulmio: Pyöristetyt kulmat 148">
            <a:extLst>
              <a:ext uri="{FF2B5EF4-FFF2-40B4-BE49-F238E27FC236}">
                <a16:creationId xmlns:a16="http://schemas.microsoft.com/office/drawing/2014/main" id="{F513F318-264D-4C47-1590-4DC9057E6E2C}"/>
              </a:ext>
            </a:extLst>
          </p:cNvPr>
          <p:cNvSpPr/>
          <p:nvPr/>
        </p:nvSpPr>
        <p:spPr>
          <a:xfrm>
            <a:off x="453273" y="264019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12006-2:2020</a:t>
            </a:r>
          </a:p>
        </p:txBody>
      </p:sp>
      <p:sp>
        <p:nvSpPr>
          <p:cNvPr id="152" name="Suorakulmio: Pyöristetyt kulmat 151">
            <a:extLst>
              <a:ext uri="{FF2B5EF4-FFF2-40B4-BE49-F238E27FC236}">
                <a16:creationId xmlns:a16="http://schemas.microsoft.com/office/drawing/2014/main" id="{2052C76F-0F9C-CFC7-21C8-EB05140D859C}"/>
              </a:ext>
            </a:extLst>
          </p:cNvPr>
          <p:cNvSpPr/>
          <p:nvPr/>
        </p:nvSpPr>
        <p:spPr>
          <a:xfrm>
            <a:off x="453273" y="2983534"/>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12006-3:2022</a:t>
            </a:r>
          </a:p>
        </p:txBody>
      </p:sp>
      <p:cxnSp>
        <p:nvCxnSpPr>
          <p:cNvPr id="155" name="Suora nuoliyhdysviiva 154">
            <a:extLst>
              <a:ext uri="{FF2B5EF4-FFF2-40B4-BE49-F238E27FC236}">
                <a16:creationId xmlns:a16="http://schemas.microsoft.com/office/drawing/2014/main" id="{CA370608-885B-4B25-4D88-F04739AE796A}"/>
              </a:ext>
            </a:extLst>
          </p:cNvPr>
          <p:cNvCxnSpPr>
            <a:cxnSpLocks/>
          </p:cNvCxnSpPr>
          <p:nvPr/>
        </p:nvCxnSpPr>
        <p:spPr>
          <a:xfrm rot="10800000">
            <a:off x="2071979" y="2371711"/>
            <a:ext cx="180000" cy="0"/>
          </a:xfrm>
          <a:prstGeom prst="straightConnector1">
            <a:avLst/>
          </a:prstGeom>
          <a:ln w="38100">
            <a:solidFill>
              <a:schemeClr val="bg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59" name="Suora nuoliyhdysviiva 158">
            <a:extLst>
              <a:ext uri="{FF2B5EF4-FFF2-40B4-BE49-F238E27FC236}">
                <a16:creationId xmlns:a16="http://schemas.microsoft.com/office/drawing/2014/main" id="{595E6CEA-5B22-7EB5-1A19-D80D306DA093}"/>
              </a:ext>
            </a:extLst>
          </p:cNvPr>
          <p:cNvCxnSpPr>
            <a:cxnSpLocks/>
          </p:cNvCxnSpPr>
          <p:nvPr/>
        </p:nvCxnSpPr>
        <p:spPr>
          <a:xfrm rot="10800000">
            <a:off x="4023430" y="3486114"/>
            <a:ext cx="180000" cy="0"/>
          </a:xfrm>
          <a:prstGeom prst="straightConnector1">
            <a:avLst/>
          </a:prstGeom>
          <a:ln w="38100">
            <a:solidFill>
              <a:schemeClr val="bg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160" name="Tekstiruutu 159">
            <a:extLst>
              <a:ext uri="{FF2B5EF4-FFF2-40B4-BE49-F238E27FC236}">
                <a16:creationId xmlns:a16="http://schemas.microsoft.com/office/drawing/2014/main" id="{35403F93-8329-7D15-B64B-87009E3BE768}"/>
              </a:ext>
            </a:extLst>
          </p:cNvPr>
          <p:cNvSpPr txBox="1"/>
          <p:nvPr/>
        </p:nvSpPr>
        <p:spPr>
          <a:xfrm>
            <a:off x="6386836" y="2827005"/>
            <a:ext cx="13965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00" b="1" i="1" u="none" strike="noStrike" kern="1200" cap="none" spc="0" normalizeH="0" baseline="0" noProof="0">
                <a:ln>
                  <a:noFill/>
                </a:ln>
                <a:solidFill>
                  <a:prstClr val="white"/>
                </a:solidFill>
                <a:effectLst/>
                <a:uLnTx/>
                <a:uFillTx/>
                <a:latin typeface="Aptos" panose="02110004020202020204"/>
                <a:ea typeface="+mn-ea"/>
                <a:cs typeface="+mn-cs"/>
              </a:rPr>
              <a:t>https://bis.beast.se/</a:t>
            </a:r>
          </a:p>
        </p:txBody>
      </p:sp>
      <p:sp>
        <p:nvSpPr>
          <p:cNvPr id="161" name="Tekstiruutu 160">
            <a:extLst>
              <a:ext uri="{FF2B5EF4-FFF2-40B4-BE49-F238E27FC236}">
                <a16:creationId xmlns:a16="http://schemas.microsoft.com/office/drawing/2014/main" id="{B8C84467-1DE0-8CF2-06E1-574CA29819E9}"/>
              </a:ext>
            </a:extLst>
          </p:cNvPr>
          <p:cNvSpPr txBox="1"/>
          <p:nvPr/>
        </p:nvSpPr>
        <p:spPr>
          <a:xfrm>
            <a:off x="6356395" y="2983206"/>
            <a:ext cx="146546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00" b="1" i="1" u="none" strike="noStrike" kern="1200" cap="none" spc="0" normalizeH="0" baseline="0" noProof="0">
                <a:ln>
                  <a:noFill/>
                </a:ln>
                <a:solidFill>
                  <a:prstClr val="white"/>
                </a:solidFill>
                <a:effectLst/>
                <a:uLnTx/>
                <a:uFillTx/>
                <a:latin typeface="Aptos" panose="02110004020202020204"/>
                <a:ea typeface="+mn-ea"/>
                <a:cs typeface="+mn-cs"/>
              </a:rPr>
              <a:t>www.valtiokonttori.fi</a:t>
            </a:r>
          </a:p>
        </p:txBody>
      </p:sp>
      <p:sp>
        <p:nvSpPr>
          <p:cNvPr id="162" name="Tekstiruutu 161">
            <a:extLst>
              <a:ext uri="{FF2B5EF4-FFF2-40B4-BE49-F238E27FC236}">
                <a16:creationId xmlns:a16="http://schemas.microsoft.com/office/drawing/2014/main" id="{E7C8B64C-D7B3-08BD-802F-B75A6CAC84A8}"/>
              </a:ext>
            </a:extLst>
          </p:cNvPr>
          <p:cNvSpPr txBox="1"/>
          <p:nvPr/>
        </p:nvSpPr>
        <p:spPr>
          <a:xfrm>
            <a:off x="6319636" y="3174667"/>
            <a:ext cx="1585087" cy="208647"/>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000" b="1" i="1" u="none" strike="noStrike" kern="1200" cap="none" spc="0" normalizeH="0" baseline="0" noProof="0">
                <a:ln>
                  <a:noFill/>
                </a:ln>
                <a:solidFill>
                  <a:prstClr val="white"/>
                </a:solidFill>
                <a:effectLst/>
                <a:uLnTx/>
                <a:uFillTx/>
                <a:latin typeface="Aptos" panose="02110004020202020204"/>
                <a:ea typeface="+mn-ea"/>
                <a:cs typeface="+mn-cs"/>
              </a:rPr>
              <a:t>https://docs.peppol.eu/</a:t>
            </a:r>
          </a:p>
        </p:txBody>
      </p:sp>
      <p:grpSp>
        <p:nvGrpSpPr>
          <p:cNvPr id="25" name="Ryhmä 24">
            <a:extLst>
              <a:ext uri="{FF2B5EF4-FFF2-40B4-BE49-F238E27FC236}">
                <a16:creationId xmlns:a16="http://schemas.microsoft.com/office/drawing/2014/main" id="{DCF72E90-4980-F3E6-BA8E-EE81645FCD53}"/>
              </a:ext>
            </a:extLst>
          </p:cNvPr>
          <p:cNvGrpSpPr/>
          <p:nvPr/>
        </p:nvGrpSpPr>
        <p:grpSpPr>
          <a:xfrm>
            <a:off x="6196926" y="5079799"/>
            <a:ext cx="1782117" cy="946371"/>
            <a:chOff x="8500101" y="976905"/>
            <a:chExt cx="1782117" cy="946371"/>
          </a:xfrm>
        </p:grpSpPr>
        <p:sp>
          <p:nvSpPr>
            <p:cNvPr id="166" name="Suorakulmio: Pyöristetyt kulmat 165">
              <a:extLst>
                <a:ext uri="{FF2B5EF4-FFF2-40B4-BE49-F238E27FC236}">
                  <a16:creationId xmlns:a16="http://schemas.microsoft.com/office/drawing/2014/main" id="{4F2929EE-3D3F-93FB-4483-60132D995342}"/>
                </a:ext>
              </a:extLst>
            </p:cNvPr>
            <p:cNvSpPr/>
            <p:nvPr/>
          </p:nvSpPr>
          <p:spPr>
            <a:xfrm>
              <a:off x="8500101" y="976905"/>
              <a:ext cx="1782117" cy="946371"/>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612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eFTI</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(EU)</a:t>
              </a:r>
            </a:p>
          </p:txBody>
        </p:sp>
        <p:sp>
          <p:nvSpPr>
            <p:cNvPr id="167" name="Suorakulmio: Pyöristetyt kulmat 166">
              <a:extLst>
                <a:ext uri="{FF2B5EF4-FFF2-40B4-BE49-F238E27FC236}">
                  <a16:creationId xmlns:a16="http://schemas.microsoft.com/office/drawing/2014/main" id="{5271A57D-E8A1-3870-5758-DB7CB8FB296E}"/>
                </a:ext>
              </a:extLst>
            </p:cNvPr>
            <p:cNvSpPr/>
            <p:nvPr/>
          </p:nvSpPr>
          <p:spPr>
            <a:xfrm>
              <a:off x="8755374" y="1272369"/>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CELEX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32020R1056</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9" name="Tekstiruutu 178">
              <a:extLst>
                <a:ext uri="{FF2B5EF4-FFF2-40B4-BE49-F238E27FC236}">
                  <a16:creationId xmlns:a16="http://schemas.microsoft.com/office/drawing/2014/main" id="{81484866-A01A-50EE-A869-BECBB92165E5}"/>
                </a:ext>
              </a:extLst>
            </p:cNvPr>
            <p:cNvSpPr txBox="1"/>
            <p:nvPr/>
          </p:nvSpPr>
          <p:spPr>
            <a:xfrm>
              <a:off x="8513807" y="1571473"/>
              <a:ext cx="1745329" cy="316369"/>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000" b="1" i="1" u="none" strike="noStrike" kern="1200" cap="none" spc="0" normalizeH="0" baseline="0" noProof="0">
                  <a:ln>
                    <a:noFill/>
                  </a:ln>
                  <a:solidFill>
                    <a:prstClr val="white"/>
                  </a:solidFill>
                  <a:effectLst/>
                  <a:uLnTx/>
                  <a:uFillTx/>
                  <a:latin typeface="Aptos" panose="02110004020202020204"/>
                  <a:ea typeface="+mn-ea"/>
                  <a:cs typeface="+mn-cs"/>
                </a:rPr>
                <a:t>https://eur-lex. Europa.eu /eli/reg/2020/1056/oj</a:t>
              </a:r>
            </a:p>
          </p:txBody>
        </p:sp>
      </p:grpSp>
      <p:grpSp>
        <p:nvGrpSpPr>
          <p:cNvPr id="28" name="Ryhmä 27">
            <a:extLst>
              <a:ext uri="{FF2B5EF4-FFF2-40B4-BE49-F238E27FC236}">
                <a16:creationId xmlns:a16="http://schemas.microsoft.com/office/drawing/2014/main" id="{ACA8ECA0-0D35-4635-657D-5EDEAA00989A}"/>
              </a:ext>
            </a:extLst>
          </p:cNvPr>
          <p:cNvGrpSpPr/>
          <p:nvPr/>
        </p:nvGrpSpPr>
        <p:grpSpPr>
          <a:xfrm>
            <a:off x="6175039" y="3601511"/>
            <a:ext cx="1840568" cy="1323163"/>
            <a:chOff x="6408476" y="3165578"/>
            <a:chExt cx="1840568" cy="1323163"/>
          </a:xfrm>
        </p:grpSpPr>
        <p:sp>
          <p:nvSpPr>
            <p:cNvPr id="87" name="Suorakulmio: Pyöristetyt kulmat 86">
              <a:extLst>
                <a:ext uri="{FF2B5EF4-FFF2-40B4-BE49-F238E27FC236}">
                  <a16:creationId xmlns:a16="http://schemas.microsoft.com/office/drawing/2014/main" id="{8476D045-CECB-9940-40FD-50FB663D4F9A}"/>
                </a:ext>
              </a:extLst>
            </p:cNvPr>
            <p:cNvSpPr/>
            <p:nvPr/>
          </p:nvSpPr>
          <p:spPr>
            <a:xfrm>
              <a:off x="6426200" y="3165578"/>
              <a:ext cx="1782117" cy="1323052"/>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00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EPCIS (GS1)</a:t>
              </a:r>
            </a:p>
          </p:txBody>
        </p:sp>
        <p:sp>
          <p:nvSpPr>
            <p:cNvPr id="88" name="Suorakulmio: Pyöristetyt kulmat 87">
              <a:extLst>
                <a:ext uri="{FF2B5EF4-FFF2-40B4-BE49-F238E27FC236}">
                  <a16:creationId xmlns:a16="http://schemas.microsoft.com/office/drawing/2014/main" id="{F4B00C1F-DCE1-C7AD-A443-6F13D0DCD225}"/>
                </a:ext>
              </a:extLst>
            </p:cNvPr>
            <p:cNvSpPr/>
            <p:nvPr/>
          </p:nvSpPr>
          <p:spPr>
            <a:xfrm>
              <a:off x="6681473" y="338747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GS1 EPCIS Standard:2022</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3" name="Tekstiruutu 162">
              <a:extLst>
                <a:ext uri="{FF2B5EF4-FFF2-40B4-BE49-F238E27FC236}">
                  <a16:creationId xmlns:a16="http://schemas.microsoft.com/office/drawing/2014/main" id="{C8269387-8E8C-6435-D731-F470942BFA6B}"/>
                </a:ext>
              </a:extLst>
            </p:cNvPr>
            <p:cNvSpPr txBox="1"/>
            <p:nvPr/>
          </p:nvSpPr>
          <p:spPr>
            <a:xfrm>
              <a:off x="6408476" y="4242520"/>
              <a:ext cx="184056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00" b="1" i="1" u="none" strike="noStrike" kern="1200" cap="none" spc="0" normalizeH="0" baseline="0" noProof="0">
                  <a:ln>
                    <a:noFill/>
                  </a:ln>
                  <a:solidFill>
                    <a:prstClr val="white"/>
                  </a:solidFill>
                  <a:effectLst/>
                  <a:uLnTx/>
                  <a:uFillTx/>
                  <a:latin typeface="Aptos" panose="02110004020202020204"/>
                  <a:ea typeface="+mn-ea"/>
                  <a:cs typeface="+mn-cs"/>
                </a:rPr>
                <a:t>www.epcis-sandbox.gs1.org</a:t>
              </a:r>
            </a:p>
          </p:txBody>
        </p:sp>
        <p:sp>
          <p:nvSpPr>
            <p:cNvPr id="164" name="Suorakulmio: Pyöristetyt kulmat 163">
              <a:extLst>
                <a:ext uri="{FF2B5EF4-FFF2-40B4-BE49-F238E27FC236}">
                  <a16:creationId xmlns:a16="http://schemas.microsoft.com/office/drawing/2014/main" id="{A3EDD1A0-D12C-43E5-D704-2BE13F4F7770}"/>
                </a:ext>
              </a:extLst>
            </p:cNvPr>
            <p:cNvSpPr/>
            <p:nvPr/>
          </p:nvSpPr>
          <p:spPr>
            <a:xfrm>
              <a:off x="6684181" y="3693918"/>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GS1 CBV Standard:2022</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82" name="Suorakulmio: Pyöristetyt kulmat 181">
              <a:extLst>
                <a:ext uri="{FF2B5EF4-FFF2-40B4-BE49-F238E27FC236}">
                  <a16:creationId xmlns:a16="http://schemas.microsoft.com/office/drawing/2014/main" id="{41C1FE1A-390A-4528-45CB-2437DA733EC3}"/>
                </a:ext>
              </a:extLst>
            </p:cNvPr>
            <p:cNvSpPr/>
            <p:nvPr/>
          </p:nvSpPr>
          <p:spPr>
            <a:xfrm>
              <a:off x="6681473" y="4000359"/>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GS1 EPCIS &amp; CBV Guideline:2023</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26" name="Ryhmä 25">
            <a:extLst>
              <a:ext uri="{FF2B5EF4-FFF2-40B4-BE49-F238E27FC236}">
                <a16:creationId xmlns:a16="http://schemas.microsoft.com/office/drawing/2014/main" id="{D9482E5B-8256-ED7D-481D-BCCC7777A7D6}"/>
              </a:ext>
            </a:extLst>
          </p:cNvPr>
          <p:cNvGrpSpPr/>
          <p:nvPr/>
        </p:nvGrpSpPr>
        <p:grpSpPr>
          <a:xfrm>
            <a:off x="8257296" y="1327868"/>
            <a:ext cx="3632826" cy="1054227"/>
            <a:chOff x="8370488" y="1538766"/>
            <a:chExt cx="3632826" cy="1054227"/>
          </a:xfrm>
        </p:grpSpPr>
        <p:sp>
          <p:nvSpPr>
            <p:cNvPr id="45" name="Suorakulmio: Pyöristetyt kulmat 44">
              <a:extLst>
                <a:ext uri="{FF2B5EF4-FFF2-40B4-BE49-F238E27FC236}">
                  <a16:creationId xmlns:a16="http://schemas.microsoft.com/office/drawing/2014/main" id="{CA1C4E24-93EF-B800-4DE1-901D00529B01}"/>
                </a:ext>
              </a:extLst>
            </p:cNvPr>
            <p:cNvSpPr/>
            <p:nvPr/>
          </p:nvSpPr>
          <p:spPr>
            <a:xfrm>
              <a:off x="8370488" y="1538766"/>
              <a:ext cx="3632826" cy="1054227"/>
            </a:xfrm>
            <a:prstGeom prst="roundRect">
              <a:avLst>
                <a:gd name="adj" fmla="val 3329"/>
              </a:avLst>
            </a:prstGeom>
            <a:solidFill>
              <a:srgbClr val="96DCF8"/>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64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Construction </a:t>
              </a: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industry</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i</a:t>
              </a: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mplementation</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guidelines</a:t>
              </a:r>
              <a:endParaRPr kumimoji="0" lang="fi-FI" sz="12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srgbClr val="E8E8E8">
                      <a:lumMod val="50000"/>
                    </a:srgbClr>
                  </a:solidFill>
                  <a:effectLst/>
                  <a:uLnTx/>
                  <a:uFillTx/>
                  <a:latin typeface="Aptos" panose="02110004020202020204"/>
                  <a:ea typeface="+mn-ea"/>
                  <a:cs typeface="+mn-cs"/>
                </a:rPr>
                <a:t>UPID + AIDC</a:t>
              </a:r>
            </a:p>
          </p:txBody>
        </p:sp>
        <p:sp>
          <p:nvSpPr>
            <p:cNvPr id="46" name="Suorakulmio: Pyöristetyt kulmat 45">
              <a:extLst>
                <a:ext uri="{FF2B5EF4-FFF2-40B4-BE49-F238E27FC236}">
                  <a16:creationId xmlns:a16="http://schemas.microsoft.com/office/drawing/2014/main" id="{EAEB4563-334A-5A35-992C-3AC5B6405CBC}"/>
                </a:ext>
              </a:extLst>
            </p:cNvPr>
            <p:cNvSpPr/>
            <p:nvPr/>
          </p:nvSpPr>
          <p:spPr>
            <a:xfrm>
              <a:off x="8495393" y="1935948"/>
              <a:ext cx="3385288"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BETK </a:t>
              </a:r>
              <a:r>
                <a:rPr kumimoji="0" lang="fi-FI" sz="1050" b="1" i="0" u="none" strike="noStrike" kern="1200" cap="none" spc="0" normalizeH="0" baseline="0" noProof="0" err="1">
                  <a:ln>
                    <a:noFill/>
                  </a:ln>
                  <a:solidFill>
                    <a:prstClr val="black"/>
                  </a:solidFill>
                  <a:effectLst/>
                  <a:uLnTx/>
                  <a:uFillTx/>
                  <a:latin typeface="Aptos" panose="02110004020202020204"/>
                  <a:ea typeface="+mn-ea"/>
                  <a:cs typeface="+mn-cs"/>
                </a:rPr>
                <a:t>Implementation</a:t>
              </a: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050" b="1" i="0" u="none" strike="noStrike" kern="1200" cap="none" spc="0" normalizeH="0" baseline="0" noProof="0" err="1">
                  <a:ln>
                    <a:noFill/>
                  </a:ln>
                  <a:solidFill>
                    <a:prstClr val="black"/>
                  </a:solidFill>
                  <a:effectLst/>
                  <a:uLnTx/>
                  <a:uFillTx/>
                  <a:latin typeface="Aptos" panose="02110004020202020204"/>
                  <a:ea typeface="+mn-ea"/>
                  <a:cs typeface="+mn-cs"/>
                </a:rPr>
                <a:t>Guideline</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86" name="Suorakulmio: Pyöristetyt kulmat 185">
              <a:extLst>
                <a:ext uri="{FF2B5EF4-FFF2-40B4-BE49-F238E27FC236}">
                  <a16:creationId xmlns:a16="http://schemas.microsoft.com/office/drawing/2014/main" id="{997E6E0A-39CB-B1F5-B506-2B630CE9B62E}"/>
                </a:ext>
              </a:extLst>
            </p:cNvPr>
            <p:cNvSpPr/>
            <p:nvPr/>
          </p:nvSpPr>
          <p:spPr>
            <a:xfrm>
              <a:off x="8492387" y="2257813"/>
              <a:ext cx="3385288" cy="252000"/>
            </a:xfrm>
            <a:prstGeom prst="roundRect">
              <a:avLst>
                <a:gd name="adj" fmla="val 5834"/>
              </a:avLst>
            </a:prstGeom>
            <a:solidFill>
              <a:schemeClr val="bg1">
                <a:lumMod val="85000"/>
              </a:schemeClr>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white">
                      <a:lumMod val="65000"/>
                    </a:prstClr>
                  </a:solidFill>
                  <a:effectLst/>
                  <a:uLnTx/>
                  <a:uFillTx/>
                  <a:latin typeface="Aptos" panose="02110004020202020204"/>
                  <a:ea typeface="+mn-ea"/>
                  <a:cs typeface="+mn-cs"/>
                </a:rPr>
                <a:t>GS1 </a:t>
              </a:r>
              <a:r>
                <a:rPr kumimoji="0" lang="fi-FI" sz="1050" b="1" i="0" u="none" strike="noStrike" kern="1200" cap="none" spc="0" normalizeH="0" baseline="0" noProof="0" err="1">
                  <a:ln>
                    <a:noFill/>
                  </a:ln>
                  <a:solidFill>
                    <a:prstClr val="white">
                      <a:lumMod val="65000"/>
                    </a:prstClr>
                  </a:solidFill>
                  <a:effectLst/>
                  <a:uLnTx/>
                  <a:uFillTx/>
                  <a:latin typeface="Aptos" panose="02110004020202020204"/>
                  <a:ea typeface="+mn-ea"/>
                  <a:cs typeface="+mn-cs"/>
                </a:rPr>
                <a:t>Norway</a:t>
              </a:r>
              <a:r>
                <a:rPr kumimoji="0" lang="fi-FI" sz="1050" b="1" i="0" u="none" strike="noStrike" kern="1200" cap="none" spc="0" normalizeH="0" baseline="0" noProof="0">
                  <a:ln>
                    <a:noFill/>
                  </a:ln>
                  <a:solidFill>
                    <a:prstClr val="white">
                      <a:lumMod val="65000"/>
                    </a:prstClr>
                  </a:solidFill>
                  <a:effectLst/>
                  <a:uLnTx/>
                  <a:uFillTx/>
                  <a:latin typeface="Aptos" panose="02110004020202020204"/>
                  <a:ea typeface="+mn-ea"/>
                  <a:cs typeface="+mn-cs"/>
                </a:rPr>
                <a:t> </a:t>
              </a:r>
              <a:r>
                <a:rPr kumimoji="0" lang="fi-FI" sz="1050" b="1" i="0" u="none" strike="noStrike" kern="1200" cap="none" spc="0" normalizeH="0" baseline="0" noProof="0" err="1">
                  <a:ln>
                    <a:noFill/>
                  </a:ln>
                  <a:solidFill>
                    <a:prstClr val="white">
                      <a:lumMod val="65000"/>
                    </a:prstClr>
                  </a:solidFill>
                  <a:effectLst/>
                  <a:uLnTx/>
                  <a:uFillTx/>
                  <a:latin typeface="Aptos" panose="02110004020202020204"/>
                  <a:ea typeface="+mn-ea"/>
                  <a:cs typeface="+mn-cs"/>
                </a:rPr>
                <a:t>Guideline</a:t>
              </a:r>
              <a:r>
                <a:rPr kumimoji="0" lang="fi-FI" sz="1050" b="1" i="0" u="none" strike="noStrike" kern="1200" cap="none" spc="0" normalizeH="0" baseline="0" noProof="0">
                  <a:ln>
                    <a:noFill/>
                  </a:ln>
                  <a:solidFill>
                    <a:prstClr val="white">
                      <a:lumMod val="65000"/>
                    </a:prstClr>
                  </a:solidFill>
                  <a:effectLst/>
                  <a:uLnTx/>
                  <a:uFillTx/>
                  <a:latin typeface="Aptos" panose="02110004020202020204"/>
                  <a:ea typeface="+mn-ea"/>
                  <a:cs typeface="+mn-cs"/>
                </a:rPr>
                <a:t> SGTIN and RFID:2018</a:t>
              </a:r>
              <a:endParaRPr kumimoji="0" lang="fi-FI" sz="1100" b="1" i="0" u="none" strike="noStrike" kern="1200" cap="none" spc="0" normalizeH="0" baseline="0" noProof="0">
                <a:ln>
                  <a:noFill/>
                </a:ln>
                <a:solidFill>
                  <a:prstClr val="white">
                    <a:lumMod val="65000"/>
                  </a:prstClr>
                </a:solidFill>
                <a:effectLst/>
                <a:uLnTx/>
                <a:uFillTx/>
                <a:latin typeface="Aptos" panose="02110004020202020204"/>
                <a:ea typeface="+mn-ea"/>
                <a:cs typeface="+mn-cs"/>
              </a:endParaRPr>
            </a:p>
          </p:txBody>
        </p:sp>
        <p:sp>
          <p:nvSpPr>
            <p:cNvPr id="188" name="Tekstiruutu 187">
              <a:extLst>
                <a:ext uri="{FF2B5EF4-FFF2-40B4-BE49-F238E27FC236}">
                  <a16:creationId xmlns:a16="http://schemas.microsoft.com/office/drawing/2014/main" id="{549A5DF3-4D91-62F7-83BB-5BC37F2F0059}"/>
                </a:ext>
              </a:extLst>
            </p:cNvPr>
            <p:cNvSpPr txBox="1"/>
            <p:nvPr/>
          </p:nvSpPr>
          <p:spPr>
            <a:xfrm>
              <a:off x="10827711" y="1776953"/>
              <a:ext cx="1074218" cy="216000"/>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srgbClr val="C00000"/>
                  </a:solidFill>
                  <a:effectLst/>
                  <a:uLnTx/>
                  <a:uFillTx/>
                  <a:latin typeface="Aptos" panose="02110004020202020204"/>
                  <a:ea typeface="+mn-ea"/>
                  <a:cs typeface="+mn-cs"/>
                </a:rPr>
                <a:t>https://GS1.org</a:t>
              </a:r>
            </a:p>
          </p:txBody>
        </p:sp>
      </p:grpSp>
      <p:grpSp>
        <p:nvGrpSpPr>
          <p:cNvPr id="27" name="Ryhmä 26">
            <a:extLst>
              <a:ext uri="{FF2B5EF4-FFF2-40B4-BE49-F238E27FC236}">
                <a16:creationId xmlns:a16="http://schemas.microsoft.com/office/drawing/2014/main" id="{48D9051F-FD3B-CE4C-AA0B-29D1840653EC}"/>
              </a:ext>
            </a:extLst>
          </p:cNvPr>
          <p:cNvGrpSpPr/>
          <p:nvPr/>
        </p:nvGrpSpPr>
        <p:grpSpPr>
          <a:xfrm>
            <a:off x="4154670" y="4690464"/>
            <a:ext cx="1782117" cy="853151"/>
            <a:chOff x="392240" y="3092767"/>
            <a:chExt cx="1782117" cy="853151"/>
          </a:xfrm>
        </p:grpSpPr>
        <p:sp>
          <p:nvSpPr>
            <p:cNvPr id="190" name="Suorakulmio: Pyöristetyt kulmat 189">
              <a:extLst>
                <a:ext uri="{FF2B5EF4-FFF2-40B4-BE49-F238E27FC236}">
                  <a16:creationId xmlns:a16="http://schemas.microsoft.com/office/drawing/2014/main" id="{0105E54D-EE11-5C23-D467-B766A1DD761D}"/>
                </a:ext>
              </a:extLst>
            </p:cNvPr>
            <p:cNvSpPr/>
            <p:nvPr/>
          </p:nvSpPr>
          <p:spPr>
            <a:xfrm>
              <a:off x="392240" y="3092767"/>
              <a:ext cx="1782117" cy="853151"/>
            </a:xfrm>
            <a:prstGeom prst="roundRect">
              <a:avLst>
                <a:gd name="adj" fmla="val 3329"/>
              </a:avLst>
            </a:prstGeom>
            <a:solidFill>
              <a:srgbClr val="96DCF8">
                <a:alpha val="50000"/>
              </a:srgbClr>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46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EU DPP</a:t>
              </a:r>
            </a:p>
          </p:txBody>
        </p:sp>
        <p:sp>
          <p:nvSpPr>
            <p:cNvPr id="192" name="Suorakulmio: Pyöristetyt kulmat 191">
              <a:extLst>
                <a:ext uri="{FF2B5EF4-FFF2-40B4-BE49-F238E27FC236}">
                  <a16:creationId xmlns:a16="http://schemas.microsoft.com/office/drawing/2014/main" id="{3E6200F1-9AF5-78C3-0D0D-089506D6EEFA}"/>
                </a:ext>
              </a:extLst>
            </p:cNvPr>
            <p:cNvSpPr/>
            <p:nvPr/>
          </p:nvSpPr>
          <p:spPr>
            <a:xfrm>
              <a:off x="613522" y="3441918"/>
              <a:ext cx="1260000" cy="252000"/>
            </a:xfrm>
            <a:prstGeom prst="roundRect">
              <a:avLst>
                <a:gd name="adj" fmla="val 5834"/>
              </a:avLst>
            </a:prstGeom>
            <a:solidFill>
              <a:schemeClr val="bg1">
                <a:alpha val="75000"/>
              </a:schemeClr>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XXXX XXXXX</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93" name="Ellipsi 192">
              <a:extLst>
                <a:ext uri="{FF2B5EF4-FFF2-40B4-BE49-F238E27FC236}">
                  <a16:creationId xmlns:a16="http://schemas.microsoft.com/office/drawing/2014/main" id="{75CBFC22-63FF-D0B5-051D-BF2395FA19EE}"/>
                </a:ext>
              </a:extLst>
            </p:cNvPr>
            <p:cNvSpPr/>
            <p:nvPr/>
          </p:nvSpPr>
          <p:spPr>
            <a:xfrm>
              <a:off x="1693126" y="3456068"/>
              <a:ext cx="216000" cy="21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srgbClr val="474747"/>
                  </a:solidFill>
                  <a:effectLst/>
                  <a:uLnTx/>
                  <a:uFillTx/>
                  <a:latin typeface="Arial" panose="020B0604020202020204" pitchFamily="34" charset="0"/>
                  <a:ea typeface="+mn-ea"/>
                  <a:cs typeface="+mn-cs"/>
                </a:rPr>
                <a:t>-</a:t>
              </a:r>
              <a:endParaRPr kumimoji="0" lang="fi-FI"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 name="Suorakulmio: Pyöristetyt kulmat 59">
            <a:extLst>
              <a:ext uri="{FF2B5EF4-FFF2-40B4-BE49-F238E27FC236}">
                <a16:creationId xmlns:a16="http://schemas.microsoft.com/office/drawing/2014/main" id="{6663A3C6-3791-77D3-F9FC-0B065336DF48}"/>
              </a:ext>
            </a:extLst>
          </p:cNvPr>
          <p:cNvSpPr/>
          <p:nvPr/>
        </p:nvSpPr>
        <p:spPr>
          <a:xfrm>
            <a:off x="6448036" y="193929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16931-1:2017</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24" name="Ryhmä 23">
            <a:extLst>
              <a:ext uri="{FF2B5EF4-FFF2-40B4-BE49-F238E27FC236}">
                <a16:creationId xmlns:a16="http://schemas.microsoft.com/office/drawing/2014/main" id="{22E66BA8-1989-4BC0-CB4E-FADCC52504BE}"/>
              </a:ext>
            </a:extLst>
          </p:cNvPr>
          <p:cNvGrpSpPr/>
          <p:nvPr/>
        </p:nvGrpSpPr>
        <p:grpSpPr>
          <a:xfrm>
            <a:off x="8274727" y="2482215"/>
            <a:ext cx="1729624" cy="3233022"/>
            <a:chOff x="8374528" y="3444416"/>
            <a:chExt cx="1729624" cy="3233022"/>
          </a:xfrm>
        </p:grpSpPr>
        <p:sp>
          <p:nvSpPr>
            <p:cNvPr id="6" name="Suorakulmio: Pyöristetyt kulmat 5">
              <a:extLst>
                <a:ext uri="{FF2B5EF4-FFF2-40B4-BE49-F238E27FC236}">
                  <a16:creationId xmlns:a16="http://schemas.microsoft.com/office/drawing/2014/main" id="{EEF983C9-4EF0-4139-48E5-34B6DDB3D1EA}"/>
                </a:ext>
              </a:extLst>
            </p:cNvPr>
            <p:cNvSpPr/>
            <p:nvPr/>
          </p:nvSpPr>
          <p:spPr>
            <a:xfrm>
              <a:off x="8374528" y="3444416"/>
              <a:ext cx="1729624" cy="3233022"/>
            </a:xfrm>
            <a:prstGeom prst="roundRect">
              <a:avLst>
                <a:gd name="adj" fmla="val 3329"/>
              </a:avLst>
            </a:prstGeom>
            <a:solidFill>
              <a:srgbClr val="96DCF8"/>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280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GS1 </a:t>
              </a: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Standards</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I</a:t>
              </a:r>
              <a:r>
                <a:rPr kumimoji="0" lang="fi-FI" sz="1200" b="0" i="0" u="none" strike="noStrike" kern="1200" cap="none" spc="0" normalizeH="0" baseline="0" noProof="0" err="1">
                  <a:ln>
                    <a:noFill/>
                  </a:ln>
                  <a:solidFill>
                    <a:prstClr val="black"/>
                  </a:solidFill>
                  <a:effectLst/>
                  <a:uLnTx/>
                  <a:uFillTx/>
                  <a:latin typeface="Aptos" panose="02110004020202020204"/>
                  <a:ea typeface="+mn-ea"/>
                  <a:cs typeface="+mn-cs"/>
                </a:rPr>
                <a:t>dentification</a:t>
              </a:r>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uorakulmio: Pyöristetyt kulmat 6">
              <a:extLst>
                <a:ext uri="{FF2B5EF4-FFF2-40B4-BE49-F238E27FC236}">
                  <a16:creationId xmlns:a16="http://schemas.microsoft.com/office/drawing/2014/main" id="{EE0652A4-F35B-9BA2-E89D-EC8C442ABF02}"/>
                </a:ext>
              </a:extLst>
            </p:cNvPr>
            <p:cNvSpPr/>
            <p:nvPr/>
          </p:nvSpPr>
          <p:spPr>
            <a:xfrm>
              <a:off x="8528027" y="4354915"/>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GLN</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6524</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Suorakulmio: Pyöristetyt kulmat 7">
              <a:extLst>
                <a:ext uri="{FF2B5EF4-FFF2-40B4-BE49-F238E27FC236}">
                  <a16:creationId xmlns:a16="http://schemas.microsoft.com/office/drawing/2014/main" id="{13813314-CFF9-DE70-69BD-7A0F61E9BB99}"/>
                </a:ext>
              </a:extLst>
            </p:cNvPr>
            <p:cNvSpPr/>
            <p:nvPr/>
          </p:nvSpPr>
          <p:spPr>
            <a:xfrm>
              <a:off x="8528027" y="4696033"/>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SSCC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15459-1 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Suorakulmio: Pyöristetyt kulmat 8">
              <a:extLst>
                <a:ext uri="{FF2B5EF4-FFF2-40B4-BE49-F238E27FC236}">
                  <a16:creationId xmlns:a16="http://schemas.microsoft.com/office/drawing/2014/main" id="{B3E851AD-754E-2C88-4F83-D3D4F36E06EB}"/>
                </a:ext>
              </a:extLst>
            </p:cNvPr>
            <p:cNvSpPr/>
            <p:nvPr/>
          </p:nvSpPr>
          <p:spPr>
            <a:xfrm>
              <a:off x="8528027" y="5181151"/>
              <a:ext cx="1440000" cy="420739"/>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GIAI</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15459-4 &amp; 5 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 name="Suorakulmio: Pyöristetyt kulmat 9">
              <a:extLst>
                <a:ext uri="{FF2B5EF4-FFF2-40B4-BE49-F238E27FC236}">
                  <a16:creationId xmlns:a16="http://schemas.microsoft.com/office/drawing/2014/main" id="{8954C296-5354-CCDD-6B3F-B7D222E1429C}"/>
                </a:ext>
              </a:extLst>
            </p:cNvPr>
            <p:cNvSpPr/>
            <p:nvPr/>
          </p:nvSpPr>
          <p:spPr>
            <a:xfrm>
              <a:off x="8528027" y="5655008"/>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GSRN</a:t>
              </a:r>
              <a:endParaRPr kumimoji="0" lang="fi-FI" sz="110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 15418</a:t>
              </a:r>
            </a:p>
          </p:txBody>
        </p:sp>
        <p:sp>
          <p:nvSpPr>
            <p:cNvPr id="11" name="Suorakulmio: Pyöristetyt kulmat 10">
              <a:extLst>
                <a:ext uri="{FF2B5EF4-FFF2-40B4-BE49-F238E27FC236}">
                  <a16:creationId xmlns:a16="http://schemas.microsoft.com/office/drawing/2014/main" id="{E225844A-FBDE-CAEB-55E8-595573970D5C}"/>
                </a:ext>
              </a:extLst>
            </p:cNvPr>
            <p:cNvSpPr/>
            <p:nvPr/>
          </p:nvSpPr>
          <p:spPr>
            <a:xfrm>
              <a:off x="8528027" y="5996126"/>
              <a:ext cx="144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a:t>
              </a:r>
              <a:r>
                <a:rPr kumimoji="0" lang="fi-FI" sz="1100" b="1" i="0" u="none" strike="noStrike" kern="1200" cap="none" spc="0" normalizeH="0" baseline="0" noProof="0">
                  <a:ln>
                    <a:noFill/>
                  </a:ln>
                  <a:solidFill>
                    <a:srgbClr val="FF0000"/>
                  </a:solidFill>
                  <a:effectLst/>
                  <a:uLnTx/>
                  <a:uFillTx/>
                  <a:latin typeface="Aptos" panose="02110004020202020204"/>
                  <a:ea typeface="+mn-ea"/>
                  <a:cs typeface="+mn-cs"/>
                </a:rPr>
                <a:t>GRAI</a:t>
              </a:r>
            </a:p>
          </p:txBody>
        </p:sp>
        <p:sp>
          <p:nvSpPr>
            <p:cNvPr id="12" name="Suorakulmio: Pyöristetyt kulmat 11">
              <a:extLst>
                <a:ext uri="{FF2B5EF4-FFF2-40B4-BE49-F238E27FC236}">
                  <a16:creationId xmlns:a16="http://schemas.microsoft.com/office/drawing/2014/main" id="{08C20013-B79A-0A52-562A-2B1BCA1B8797}"/>
                </a:ext>
              </a:extLst>
            </p:cNvPr>
            <p:cNvSpPr/>
            <p:nvPr/>
          </p:nvSpPr>
          <p:spPr>
            <a:xfrm>
              <a:off x="8528027" y="6301246"/>
              <a:ext cx="144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GDTI</a:t>
              </a:r>
              <a:endParaRPr kumimoji="0" lang="fi-FI" sz="1100" b="1"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14" name="Suorakulmio: Pyöristetyt kulmat 13">
              <a:extLst>
                <a:ext uri="{FF2B5EF4-FFF2-40B4-BE49-F238E27FC236}">
                  <a16:creationId xmlns:a16="http://schemas.microsoft.com/office/drawing/2014/main" id="{BADD9844-58DD-508F-4735-EF084FB2FBA6}"/>
                </a:ext>
              </a:extLst>
            </p:cNvPr>
            <p:cNvSpPr/>
            <p:nvPr/>
          </p:nvSpPr>
          <p:spPr>
            <a:xfrm>
              <a:off x="8528027" y="3869797"/>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GTIN</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15459-6</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23" name="Ryhmä 22">
            <a:extLst>
              <a:ext uri="{FF2B5EF4-FFF2-40B4-BE49-F238E27FC236}">
                <a16:creationId xmlns:a16="http://schemas.microsoft.com/office/drawing/2014/main" id="{124F9E07-D1AE-0474-8EFA-A3FA296B85B4}"/>
              </a:ext>
            </a:extLst>
          </p:cNvPr>
          <p:cNvGrpSpPr/>
          <p:nvPr/>
        </p:nvGrpSpPr>
        <p:grpSpPr>
          <a:xfrm>
            <a:off x="10155514" y="2515438"/>
            <a:ext cx="1729624" cy="2297501"/>
            <a:chOff x="10283638" y="3442382"/>
            <a:chExt cx="1729624" cy="2297501"/>
          </a:xfrm>
        </p:grpSpPr>
        <p:sp>
          <p:nvSpPr>
            <p:cNvPr id="15" name="Suorakulmio: Pyöristetyt kulmat 14">
              <a:extLst>
                <a:ext uri="{FF2B5EF4-FFF2-40B4-BE49-F238E27FC236}">
                  <a16:creationId xmlns:a16="http://schemas.microsoft.com/office/drawing/2014/main" id="{8DA65016-D9DC-D1FD-9C2B-D1AFBC750A67}"/>
                </a:ext>
              </a:extLst>
            </p:cNvPr>
            <p:cNvSpPr/>
            <p:nvPr/>
          </p:nvSpPr>
          <p:spPr>
            <a:xfrm>
              <a:off x="10283638" y="3442382"/>
              <a:ext cx="1729624" cy="2297501"/>
            </a:xfrm>
            <a:prstGeom prst="roundRect">
              <a:avLst>
                <a:gd name="adj" fmla="val 3329"/>
              </a:avLst>
            </a:prstGeom>
            <a:solidFill>
              <a:srgbClr val="96DCF8"/>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8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GS1 </a:t>
              </a: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Standards</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Aptos" panose="02110004020202020204"/>
                  <a:ea typeface="+mn-ea"/>
                  <a:cs typeface="+mn-cs"/>
                </a:rPr>
                <a:t>Data </a:t>
              </a:r>
              <a:r>
                <a:rPr kumimoji="0" lang="fi-FI" sz="1200" b="0" i="0" u="none" strike="noStrike" kern="1200" cap="none" spc="0" normalizeH="0" baseline="0" noProof="0" err="1">
                  <a:ln>
                    <a:noFill/>
                  </a:ln>
                  <a:solidFill>
                    <a:prstClr val="black"/>
                  </a:solidFill>
                  <a:effectLst/>
                  <a:uLnTx/>
                  <a:uFillTx/>
                  <a:latin typeface="Aptos" panose="02110004020202020204"/>
                  <a:ea typeface="+mn-ea"/>
                  <a:cs typeface="+mn-cs"/>
                </a:rPr>
                <a:t>Capture</a:t>
              </a:r>
              <a:endParaRPr kumimoji="0" lang="fi-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Suorakulmio: Pyöristetyt kulmat 15">
              <a:extLst>
                <a:ext uri="{FF2B5EF4-FFF2-40B4-BE49-F238E27FC236}">
                  <a16:creationId xmlns:a16="http://schemas.microsoft.com/office/drawing/2014/main" id="{E62E9C77-22E0-EC46-A5E3-B5BD4FF728F5}"/>
                </a:ext>
              </a:extLst>
            </p:cNvPr>
            <p:cNvSpPr/>
            <p:nvPr/>
          </p:nvSpPr>
          <p:spPr>
            <a:xfrm>
              <a:off x="10437137" y="4352881"/>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Data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Matrix</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16022</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Suorakulmio: Pyöristetyt kulmat 16">
              <a:extLst>
                <a:ext uri="{FF2B5EF4-FFF2-40B4-BE49-F238E27FC236}">
                  <a16:creationId xmlns:a16="http://schemas.microsoft.com/office/drawing/2014/main" id="{0813F6C7-4830-63D1-6594-8A9882525AB0}"/>
                </a:ext>
              </a:extLst>
            </p:cNvPr>
            <p:cNvSpPr/>
            <p:nvPr/>
          </p:nvSpPr>
          <p:spPr>
            <a:xfrm>
              <a:off x="10437137" y="4693999"/>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QR C</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ode</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18004</a:t>
              </a:r>
            </a:p>
          </p:txBody>
        </p:sp>
        <p:sp>
          <p:nvSpPr>
            <p:cNvPr id="18" name="Suorakulmio: Pyöristetyt kulmat 17">
              <a:extLst>
                <a:ext uri="{FF2B5EF4-FFF2-40B4-BE49-F238E27FC236}">
                  <a16:creationId xmlns:a16="http://schemas.microsoft.com/office/drawing/2014/main" id="{A73C3C06-16BE-FA53-A013-E45CF6182264}"/>
                </a:ext>
              </a:extLst>
            </p:cNvPr>
            <p:cNvSpPr/>
            <p:nvPr/>
          </p:nvSpPr>
          <p:spPr>
            <a:xfrm>
              <a:off x="10437137" y="5179117"/>
              <a:ext cx="1440000" cy="420739"/>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EPC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Tag</a:t>
              </a: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 Data Standard</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15962:2024</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 name="Suorakulmio: Pyöristetyt kulmat 21">
              <a:extLst>
                <a:ext uri="{FF2B5EF4-FFF2-40B4-BE49-F238E27FC236}">
                  <a16:creationId xmlns:a16="http://schemas.microsoft.com/office/drawing/2014/main" id="{FF3E50F4-52E5-6FAC-9588-1EAD7F634814}"/>
                </a:ext>
              </a:extLst>
            </p:cNvPr>
            <p:cNvSpPr/>
            <p:nvPr/>
          </p:nvSpPr>
          <p:spPr>
            <a:xfrm>
              <a:off x="10437137" y="3867763"/>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EAN/UPC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barcode</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15420</a:t>
              </a:r>
            </a:p>
          </p:txBody>
        </p:sp>
      </p:grpSp>
      <p:sp>
        <p:nvSpPr>
          <p:cNvPr id="5" name="Suorakulmio: Pyöristetyt kulmat 4">
            <a:extLst>
              <a:ext uri="{FF2B5EF4-FFF2-40B4-BE49-F238E27FC236}">
                <a16:creationId xmlns:a16="http://schemas.microsoft.com/office/drawing/2014/main" id="{9D050A5F-C269-A200-F3B8-96AC2365F689}"/>
              </a:ext>
            </a:extLst>
          </p:cNvPr>
          <p:cNvSpPr/>
          <p:nvPr/>
        </p:nvSpPr>
        <p:spPr>
          <a:xfrm>
            <a:off x="180051" y="3494167"/>
            <a:ext cx="1800066" cy="913649"/>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57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GUID / UUID</a:t>
            </a:r>
            <a:endParaRPr kumimoji="0" lang="fi-FI" sz="1000" b="0" i="1"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Suorakulmio: Pyöristetyt kulmat 18">
            <a:extLst>
              <a:ext uri="{FF2B5EF4-FFF2-40B4-BE49-F238E27FC236}">
                <a16:creationId xmlns:a16="http://schemas.microsoft.com/office/drawing/2014/main" id="{94E44BBB-2DBA-430C-60B9-A2E015E174E2}"/>
              </a:ext>
            </a:extLst>
          </p:cNvPr>
          <p:cNvSpPr/>
          <p:nvPr/>
        </p:nvSpPr>
        <p:spPr>
          <a:xfrm>
            <a:off x="266062" y="3739232"/>
            <a:ext cx="1564768"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9834-8:2005</a:t>
            </a:r>
          </a:p>
        </p:txBody>
      </p:sp>
      <p:sp>
        <p:nvSpPr>
          <p:cNvPr id="20" name="Suorakulmio: Pyöristetyt kulmat 19">
            <a:extLst>
              <a:ext uri="{FF2B5EF4-FFF2-40B4-BE49-F238E27FC236}">
                <a16:creationId xmlns:a16="http://schemas.microsoft.com/office/drawing/2014/main" id="{A9311D49-87B1-1CB5-88BF-8288115303F8}"/>
              </a:ext>
            </a:extLst>
          </p:cNvPr>
          <p:cNvSpPr/>
          <p:nvPr/>
        </p:nvSpPr>
        <p:spPr>
          <a:xfrm>
            <a:off x="256505" y="4073524"/>
            <a:ext cx="1564768"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11578:1996</a:t>
            </a:r>
          </a:p>
        </p:txBody>
      </p:sp>
    </p:spTree>
    <p:extLst>
      <p:ext uri="{BB962C8B-B14F-4D97-AF65-F5344CB8AC3E}">
        <p14:creationId xmlns:p14="http://schemas.microsoft.com/office/powerpoint/2010/main" val="3128648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79F31519-843F-4C39-E724-5EAD55884F4C}"/>
            </a:ext>
          </a:extLst>
        </p:cNvPr>
        <p:cNvGrpSpPr/>
        <p:nvPr/>
      </p:nvGrpSpPr>
      <p:grpSpPr>
        <a:xfrm>
          <a:off x="0" y="0"/>
          <a:ext cx="0" cy="0"/>
          <a:chOff x="0" y="0"/>
          <a:chExt cx="0" cy="0"/>
        </a:xfrm>
      </p:grpSpPr>
      <p:sp>
        <p:nvSpPr>
          <p:cNvPr id="120" name="Rectangle 243">
            <a:extLst>
              <a:ext uri="{FF2B5EF4-FFF2-40B4-BE49-F238E27FC236}">
                <a16:creationId xmlns:a16="http://schemas.microsoft.com/office/drawing/2014/main" id="{44048D85-537E-05DE-43D5-7CA5430808C3}"/>
              </a:ext>
            </a:extLst>
          </p:cNvPr>
          <p:cNvSpPr>
            <a:spLocks/>
          </p:cNvSpPr>
          <p:nvPr/>
        </p:nvSpPr>
        <p:spPr>
          <a:xfrm>
            <a:off x="10224619" y="5248812"/>
            <a:ext cx="1948453" cy="1581393"/>
          </a:xfrm>
          <a:prstGeom prst="rect">
            <a:avLst/>
          </a:prstGeom>
          <a:solidFill>
            <a:schemeClr val="bg1"/>
          </a:solid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4" name="Rectangle 243">
            <a:extLst>
              <a:ext uri="{FF2B5EF4-FFF2-40B4-BE49-F238E27FC236}">
                <a16:creationId xmlns:a16="http://schemas.microsoft.com/office/drawing/2014/main" id="{333CBE13-C516-6F32-752E-1C8ADFADBDB9}"/>
              </a:ext>
            </a:extLst>
          </p:cNvPr>
          <p:cNvSpPr>
            <a:spLocks/>
          </p:cNvSpPr>
          <p:nvPr/>
        </p:nvSpPr>
        <p:spPr>
          <a:xfrm>
            <a:off x="10223541" y="2286669"/>
            <a:ext cx="1942062" cy="2887233"/>
          </a:xfrm>
          <a:prstGeom prst="rect">
            <a:avLst/>
          </a:prstGeom>
          <a:solidFill>
            <a:schemeClr val="bg1"/>
          </a:solid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Lieriö 64">
            <a:extLst>
              <a:ext uri="{FF2B5EF4-FFF2-40B4-BE49-F238E27FC236}">
                <a16:creationId xmlns:a16="http://schemas.microsoft.com/office/drawing/2014/main" id="{A9C10961-6D23-FD31-7538-026B89879CA7}"/>
              </a:ext>
            </a:extLst>
          </p:cNvPr>
          <p:cNvSpPr>
            <a:spLocks/>
          </p:cNvSpPr>
          <p:nvPr/>
        </p:nvSpPr>
        <p:spPr>
          <a:xfrm>
            <a:off x="49239" y="560215"/>
            <a:ext cx="600594" cy="796659"/>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9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9" name="Swim Construction">
            <a:extLst>
              <a:ext uri="{FF2B5EF4-FFF2-40B4-BE49-F238E27FC236}">
                <a16:creationId xmlns:a16="http://schemas.microsoft.com/office/drawing/2014/main" id="{F21093F2-B340-377E-8F31-31AC4FBC8606}"/>
              </a:ext>
            </a:extLst>
          </p:cNvPr>
          <p:cNvSpPr>
            <a:spLocks/>
          </p:cNvSpPr>
          <p:nvPr/>
        </p:nvSpPr>
        <p:spPr>
          <a:xfrm>
            <a:off x="4294768" y="2231508"/>
            <a:ext cx="4576329" cy="1410710"/>
          </a:xfrm>
          <a:prstGeom prst="roundRect">
            <a:avLst>
              <a:gd name="adj" fmla="val 10469"/>
            </a:avLst>
          </a:prstGeom>
          <a:solidFill>
            <a:srgbClr val="859EAE"/>
          </a:solidFill>
          <a:ln w="190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64" name="CON financial system">
            <a:extLst>
              <a:ext uri="{FF2B5EF4-FFF2-40B4-BE49-F238E27FC236}">
                <a16:creationId xmlns:a16="http://schemas.microsoft.com/office/drawing/2014/main" id="{00996EE6-73C4-341D-C2A8-961F39C138D4}"/>
              </a:ext>
            </a:extLst>
          </p:cNvPr>
          <p:cNvSpPr>
            <a:spLocks/>
          </p:cNvSpPr>
          <p:nvPr/>
        </p:nvSpPr>
        <p:spPr>
          <a:xfrm>
            <a:off x="5117081" y="2164656"/>
            <a:ext cx="677561" cy="476869"/>
          </a:xfrm>
          <a:prstGeom prst="can">
            <a:avLst>
              <a:gd name="adj" fmla="val 17406"/>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ptos" panose="02110004020202020204"/>
                <a:ea typeface="+mn-ea"/>
                <a:cs typeface="+mn-cs"/>
              </a:rPr>
              <a:t>Talous-järjestelmä</a:t>
            </a:r>
          </a:p>
        </p:txBody>
      </p:sp>
      <p:cxnSp>
        <p:nvCxnSpPr>
          <p:cNvPr id="41" name="Arrow CON to GOV">
            <a:extLst>
              <a:ext uri="{FF2B5EF4-FFF2-40B4-BE49-F238E27FC236}">
                <a16:creationId xmlns:a16="http://schemas.microsoft.com/office/drawing/2014/main" id="{7757B4FB-0BFB-7DFD-6BD2-DAF5AC94CFE2}"/>
              </a:ext>
            </a:extLst>
          </p:cNvPr>
          <p:cNvCxnSpPr>
            <a:cxnSpLocks/>
            <a:stCxn id="64" idx="1"/>
            <a:endCxn id="40" idx="3"/>
          </p:cNvCxnSpPr>
          <p:nvPr/>
        </p:nvCxnSpPr>
        <p:spPr>
          <a:xfrm flipV="1">
            <a:off x="5455862" y="1358730"/>
            <a:ext cx="0" cy="805926"/>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16" name="Swim Design">
            <a:extLst>
              <a:ext uri="{FF2B5EF4-FFF2-40B4-BE49-F238E27FC236}">
                <a16:creationId xmlns:a16="http://schemas.microsoft.com/office/drawing/2014/main" id="{5AEC4B8E-52C7-47BF-7460-7D8DC68F6A20}"/>
              </a:ext>
            </a:extLst>
          </p:cNvPr>
          <p:cNvSpPr>
            <a:spLocks/>
          </p:cNvSpPr>
          <p:nvPr/>
        </p:nvSpPr>
        <p:spPr>
          <a:xfrm>
            <a:off x="425310" y="2214070"/>
            <a:ext cx="1628478" cy="1420459"/>
          </a:xfrm>
          <a:prstGeom prst="roundRect">
            <a:avLst>
              <a:gd name="adj" fmla="val 10024"/>
            </a:avLst>
          </a:prstGeom>
          <a:solidFill>
            <a:srgbClr val="315572"/>
          </a:solidFill>
          <a:ln w="19050" cap="flat" cmpd="sng" algn="ctr">
            <a:solidFill>
              <a:sysClr val="windowText" lastClr="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24" name="DES Project developement">
            <a:extLst>
              <a:ext uri="{FF2B5EF4-FFF2-40B4-BE49-F238E27FC236}">
                <a16:creationId xmlns:a16="http://schemas.microsoft.com/office/drawing/2014/main" id="{54931DD2-E9E3-A72F-5C63-DF035F92CC1F}"/>
              </a:ext>
            </a:extLst>
          </p:cNvPr>
          <p:cNvSpPr>
            <a:spLocks/>
          </p:cNvSpPr>
          <p:nvPr/>
        </p:nvSpPr>
        <p:spPr>
          <a:xfrm>
            <a:off x="430479" y="2348526"/>
            <a:ext cx="674501" cy="288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Hanke-</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kehitys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cxnSp>
        <p:nvCxnSpPr>
          <p:cNvPr id="272" name="A Proj to Buliding control">
            <a:extLst>
              <a:ext uri="{FF2B5EF4-FFF2-40B4-BE49-F238E27FC236}">
                <a16:creationId xmlns:a16="http://schemas.microsoft.com/office/drawing/2014/main" id="{45FF5513-14A7-3ABF-CAF9-0B32A1F111E3}"/>
              </a:ext>
            </a:extLst>
          </p:cNvPr>
          <p:cNvCxnSpPr>
            <a:cxnSpLocks/>
            <a:endCxn id="164" idx="3"/>
          </p:cNvCxnSpPr>
          <p:nvPr/>
        </p:nvCxnSpPr>
        <p:spPr>
          <a:xfrm flipH="1" flipV="1">
            <a:off x="1007887" y="1356874"/>
            <a:ext cx="0" cy="998511"/>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125" name="A ICT to Design">
            <a:extLst>
              <a:ext uri="{FF2B5EF4-FFF2-40B4-BE49-F238E27FC236}">
                <a16:creationId xmlns:a16="http://schemas.microsoft.com/office/drawing/2014/main" id="{1353A8C5-7150-FF54-AF1C-B6E63DC94197}"/>
              </a:ext>
            </a:extLst>
          </p:cNvPr>
          <p:cNvCxnSpPr>
            <a:cxnSpLocks/>
            <a:stCxn id="137" idx="3"/>
            <a:endCxn id="47" idx="1"/>
          </p:cNvCxnSpPr>
          <p:nvPr/>
        </p:nvCxnSpPr>
        <p:spPr>
          <a:xfrm flipH="1">
            <a:off x="1948913" y="1232404"/>
            <a:ext cx="19165" cy="962515"/>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9" name="Swim Design">
            <a:extLst>
              <a:ext uri="{FF2B5EF4-FFF2-40B4-BE49-F238E27FC236}">
                <a16:creationId xmlns:a16="http://schemas.microsoft.com/office/drawing/2014/main" id="{2743BE59-40C2-7EA0-A20C-FB24EFBB55FA}"/>
              </a:ext>
            </a:extLst>
          </p:cNvPr>
          <p:cNvSpPr>
            <a:spLocks/>
          </p:cNvSpPr>
          <p:nvPr/>
        </p:nvSpPr>
        <p:spPr>
          <a:xfrm>
            <a:off x="2452549" y="2221759"/>
            <a:ext cx="1842236" cy="1420459"/>
          </a:xfrm>
          <a:prstGeom prst="roundRect">
            <a:avLst>
              <a:gd name="adj" fmla="val 10024"/>
            </a:avLst>
          </a:prstGeom>
          <a:solidFill>
            <a:srgbClr val="61A4F1"/>
          </a:solidFill>
          <a:ln w="19050" cap="flat" cmpd="sng" algn="ctr">
            <a:solidFill>
              <a:sysClr val="windowText" lastClr="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grpSp>
        <p:nvGrpSpPr>
          <p:cNvPr id="462" name="Distributed architechture">
            <a:extLst>
              <a:ext uri="{FF2B5EF4-FFF2-40B4-BE49-F238E27FC236}">
                <a16:creationId xmlns:a16="http://schemas.microsoft.com/office/drawing/2014/main" id="{006500FB-3278-CE36-14B4-0A4FE25143BF}"/>
              </a:ext>
            </a:extLst>
          </p:cNvPr>
          <p:cNvGrpSpPr>
            <a:grpSpLocks/>
          </p:cNvGrpSpPr>
          <p:nvPr/>
        </p:nvGrpSpPr>
        <p:grpSpPr>
          <a:xfrm>
            <a:off x="9256444" y="3717095"/>
            <a:ext cx="936010" cy="980516"/>
            <a:chOff x="9985184" y="3348443"/>
            <a:chExt cx="936010" cy="1421751"/>
          </a:xfrm>
          <a:solidFill>
            <a:srgbClr val="E8E8E8"/>
          </a:solidFill>
        </p:grpSpPr>
        <p:sp>
          <p:nvSpPr>
            <p:cNvPr id="177" name="TextBox 176">
              <a:extLst>
                <a:ext uri="{FF2B5EF4-FFF2-40B4-BE49-F238E27FC236}">
                  <a16:creationId xmlns:a16="http://schemas.microsoft.com/office/drawing/2014/main" id="{FC0FC769-E6FE-2EDD-3258-3B8B44031126}"/>
                </a:ext>
              </a:extLst>
            </p:cNvPr>
            <p:cNvSpPr txBox="1">
              <a:spLocks/>
            </p:cNvSpPr>
            <p:nvPr/>
          </p:nvSpPr>
          <p:spPr>
            <a:xfrm>
              <a:off x="10112663" y="3667426"/>
              <a:ext cx="808531" cy="710604"/>
            </a:xfrm>
            <a:prstGeom prst="rect">
              <a:avLst/>
            </a:prstGeom>
            <a:grpFill/>
          </p:spPr>
          <p:txBody>
            <a:bodyPr wrap="square" lIns="3600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Hajautettu sanoma-pohjainen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err="1">
                  <a:ln>
                    <a:noFill/>
                  </a:ln>
                  <a:solidFill>
                    <a:prstClr val="black"/>
                  </a:solidFill>
                  <a:effectLst/>
                  <a:uLnTx/>
                  <a:uFillTx/>
                  <a:latin typeface="Aptos" panose="02110004020202020204"/>
                  <a:ea typeface="+mn-ea"/>
                  <a:cs typeface="+mn-cs"/>
                </a:rPr>
                <a:t>tietarkkitehtuuri</a:t>
              </a:r>
              <a:endParaRPr kumimoji="0" lang="fi-FI"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1" name="Right Brace 170">
              <a:extLst>
                <a:ext uri="{FF2B5EF4-FFF2-40B4-BE49-F238E27FC236}">
                  <a16:creationId xmlns:a16="http://schemas.microsoft.com/office/drawing/2014/main" id="{8DD78B08-139E-5908-CEE2-D3EAB3FBF0D7}"/>
                </a:ext>
              </a:extLst>
            </p:cNvPr>
            <p:cNvSpPr>
              <a:spLocks/>
            </p:cNvSpPr>
            <p:nvPr/>
          </p:nvSpPr>
          <p:spPr>
            <a:xfrm>
              <a:off x="9985184" y="3348443"/>
              <a:ext cx="136881" cy="1421751"/>
            </a:xfrm>
            <a:prstGeom prst="rightBrace">
              <a:avLst/>
            </a:prstGeom>
            <a:grpFill/>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08" name="Swim MTS">
            <a:extLst>
              <a:ext uri="{FF2B5EF4-FFF2-40B4-BE49-F238E27FC236}">
                <a16:creationId xmlns:a16="http://schemas.microsoft.com/office/drawing/2014/main" id="{F4E65643-00F5-2154-3A41-A29BE2535ABD}"/>
              </a:ext>
            </a:extLst>
          </p:cNvPr>
          <p:cNvSpPr>
            <a:spLocks/>
          </p:cNvSpPr>
          <p:nvPr/>
        </p:nvSpPr>
        <p:spPr>
          <a:xfrm rot="5400000">
            <a:off x="3900210" y="2700683"/>
            <a:ext cx="431946" cy="7750899"/>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00"/>
              </a:solidFill>
              <a:effectLst/>
              <a:uLnTx/>
              <a:uFillTx/>
              <a:latin typeface="Calibri" panose="020F0502020204030204"/>
              <a:ea typeface="+mn-ea"/>
              <a:cs typeface="Arial" panose="020B0604020202020204" pitchFamily="34" charset="0"/>
            </a:endParaRPr>
          </a:p>
        </p:txBody>
      </p:sp>
      <p:sp>
        <p:nvSpPr>
          <p:cNvPr id="211" name="MAN Sale">
            <a:extLst>
              <a:ext uri="{FF2B5EF4-FFF2-40B4-BE49-F238E27FC236}">
                <a16:creationId xmlns:a16="http://schemas.microsoft.com/office/drawing/2014/main" id="{5E4F2DA4-FCBE-7B3D-A469-841CDAFA52AD}"/>
              </a:ext>
            </a:extLst>
          </p:cNvPr>
          <p:cNvSpPr>
            <a:spLocks/>
          </p:cNvSpPr>
          <p:nvPr/>
        </p:nvSpPr>
        <p:spPr>
          <a:xfrm>
            <a:off x="1901192" y="6296661"/>
            <a:ext cx="1885467" cy="216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Myynti</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0" name="Swim Manufacturing">
            <a:extLst>
              <a:ext uri="{FF2B5EF4-FFF2-40B4-BE49-F238E27FC236}">
                <a16:creationId xmlns:a16="http://schemas.microsoft.com/office/drawing/2014/main" id="{FC3227FC-B97E-F45E-B165-F15B3F6D10CD}"/>
              </a:ext>
            </a:extLst>
          </p:cNvPr>
          <p:cNvSpPr>
            <a:spLocks/>
          </p:cNvSpPr>
          <p:nvPr/>
        </p:nvSpPr>
        <p:spPr>
          <a:xfrm rot="5400000">
            <a:off x="5098883" y="1355165"/>
            <a:ext cx="980515" cy="7750898"/>
          </a:xfrm>
          <a:prstGeom prst="roundRect">
            <a:avLst/>
          </a:prstGeom>
          <a:solidFill>
            <a:srgbClr val="00D6C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00"/>
              </a:solidFill>
              <a:effectLst/>
              <a:uLnTx/>
              <a:uFillTx/>
              <a:latin typeface="Calibri" panose="020F0502020204030204"/>
              <a:ea typeface="+mn-ea"/>
              <a:cs typeface="Arial" panose="020B0604020202020204" pitchFamily="34" charset="0"/>
            </a:endParaRPr>
          </a:p>
        </p:txBody>
      </p:sp>
      <p:sp>
        <p:nvSpPr>
          <p:cNvPr id="57" name="MAN Delivery">
            <a:extLst>
              <a:ext uri="{FF2B5EF4-FFF2-40B4-BE49-F238E27FC236}">
                <a16:creationId xmlns:a16="http://schemas.microsoft.com/office/drawing/2014/main" id="{5F3ACFBF-EE0D-7C40-A5B2-46A349E317E5}"/>
              </a:ext>
            </a:extLst>
          </p:cNvPr>
          <p:cNvSpPr>
            <a:spLocks/>
          </p:cNvSpPr>
          <p:nvPr/>
        </p:nvSpPr>
        <p:spPr>
          <a:xfrm>
            <a:off x="6647932" y="4606253"/>
            <a:ext cx="1801217" cy="339234"/>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ID: </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SGTIN/SSCC</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Tiedonkantaja</a:t>
            </a: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GS1 128/</a:t>
            </a:r>
            <a:r>
              <a:rPr kumimoji="0" lang="en-US" sz="7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DataMatrix</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/RFID</a:t>
            </a:r>
          </a:p>
        </p:txBody>
      </p:sp>
      <p:sp>
        <p:nvSpPr>
          <p:cNvPr id="330" name="Swim Pep2" hidden="1">
            <a:extLst>
              <a:ext uri="{FF2B5EF4-FFF2-40B4-BE49-F238E27FC236}">
                <a16:creationId xmlns:a16="http://schemas.microsoft.com/office/drawing/2014/main" id="{02602B53-04EB-1625-EDC8-34C600C71AC1}"/>
              </a:ext>
            </a:extLst>
          </p:cNvPr>
          <p:cNvSpPr>
            <a:spLocks/>
          </p:cNvSpPr>
          <p:nvPr/>
        </p:nvSpPr>
        <p:spPr>
          <a:xfrm>
            <a:off x="2506658" y="5856130"/>
            <a:ext cx="7134158" cy="366233"/>
          </a:xfrm>
          <a:prstGeom prst="round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02" name="Swim Pep1" hidden="1">
            <a:extLst>
              <a:ext uri="{FF2B5EF4-FFF2-40B4-BE49-F238E27FC236}">
                <a16:creationId xmlns:a16="http://schemas.microsoft.com/office/drawing/2014/main" id="{53CF3446-45C8-3C4F-49CF-42497F7339BB}"/>
              </a:ext>
            </a:extLst>
          </p:cNvPr>
          <p:cNvSpPr>
            <a:spLocks/>
          </p:cNvSpPr>
          <p:nvPr/>
        </p:nvSpPr>
        <p:spPr>
          <a:xfrm>
            <a:off x="2271157" y="3801666"/>
            <a:ext cx="7698813" cy="655586"/>
          </a:xfrm>
          <a:prstGeom prst="round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Swim Information services">
            <a:extLst>
              <a:ext uri="{FF2B5EF4-FFF2-40B4-BE49-F238E27FC236}">
                <a16:creationId xmlns:a16="http://schemas.microsoft.com/office/drawing/2014/main" id="{D16F0F19-EA4F-1BAC-C6AE-780A4A2172DD}"/>
              </a:ext>
            </a:extLst>
          </p:cNvPr>
          <p:cNvSpPr txBox="1">
            <a:spLocks noGrp="1" noRot="1" noMove="1" noResize="1" noEditPoints="1" noAdjustHandles="1" noChangeArrowheads="1" noChangeShapeType="1"/>
          </p:cNvSpPr>
          <p:nvPr/>
        </p:nvSpPr>
        <p:spPr>
          <a:xfrm>
            <a:off x="22006" y="1477688"/>
            <a:ext cx="12143597" cy="409905"/>
          </a:xfrm>
          <a:prstGeom prst="roundRect">
            <a:avLst>
              <a:gd name="adj" fmla="val 999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t"/>
          <a:lstStyle>
            <a:defPPr>
              <a:defRPr lang="fi-FI"/>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34" name="HEAD ict">
            <a:extLst>
              <a:ext uri="{FF2B5EF4-FFF2-40B4-BE49-F238E27FC236}">
                <a16:creationId xmlns:a16="http://schemas.microsoft.com/office/drawing/2014/main" id="{DA49EFE7-DBD7-A998-BA92-59F249790499}"/>
              </a:ext>
            </a:extLst>
          </p:cNvPr>
          <p:cNvSpPr txBox="1">
            <a:spLocks noGrp="1" noRot="1" noMove="1" noResize="1" noEditPoints="1" noAdjustHandles="1" noChangeArrowheads="1" noChangeShapeType="1"/>
          </p:cNvSpPr>
          <p:nvPr/>
        </p:nvSpPr>
        <p:spPr>
          <a:xfrm>
            <a:off x="10646875" y="1499479"/>
            <a:ext cx="1518728" cy="393441"/>
          </a:xfrm>
          <a:prstGeom prst="rect">
            <a:avLst/>
          </a:prstGeom>
          <a:noFill/>
        </p:spPr>
        <p:txBody>
          <a:bodyPr wrap="square" lIns="0" rIns="36000"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yksityisen sektorin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tietovarannot</a:t>
            </a:r>
          </a:p>
        </p:txBody>
      </p:sp>
      <p:sp>
        <p:nvSpPr>
          <p:cNvPr id="35" name="HEAD goverment">
            <a:extLst>
              <a:ext uri="{FF2B5EF4-FFF2-40B4-BE49-F238E27FC236}">
                <a16:creationId xmlns:a16="http://schemas.microsoft.com/office/drawing/2014/main" id="{7506AE6B-CDBC-5897-05B0-7EB69728D883}"/>
              </a:ext>
            </a:extLst>
          </p:cNvPr>
          <p:cNvSpPr txBox="1">
            <a:spLocks/>
          </p:cNvSpPr>
          <p:nvPr/>
        </p:nvSpPr>
        <p:spPr>
          <a:xfrm>
            <a:off x="10480146" y="949901"/>
            <a:ext cx="1707293" cy="688907"/>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Julkisen sektorin (EU- ja kansallinen) tietovarannot</a:t>
            </a:r>
          </a:p>
          <a:p>
            <a:pPr marL="0" marR="0" lvl="0" indent="0" algn="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HEAD manufacturing">
            <a:extLst>
              <a:ext uri="{FF2B5EF4-FFF2-40B4-BE49-F238E27FC236}">
                <a16:creationId xmlns:a16="http://schemas.microsoft.com/office/drawing/2014/main" id="{8DA8301D-5852-D454-D4D5-F30BAD3BA140}"/>
              </a:ext>
            </a:extLst>
          </p:cNvPr>
          <p:cNvSpPr txBox="1">
            <a:spLocks/>
          </p:cNvSpPr>
          <p:nvPr/>
        </p:nvSpPr>
        <p:spPr>
          <a:xfrm>
            <a:off x="4104852" y="5288118"/>
            <a:ext cx="1537812" cy="276999"/>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Calibri" panose="020F0502020204030204"/>
                <a:ea typeface="+mn-ea"/>
                <a:cs typeface="+mn-cs"/>
              </a:rPr>
              <a:t>TUOTEVALMISTUS</a:t>
            </a:r>
            <a:endParaRPr kumimoji="0" lang="en-US" sz="10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HEAD Procurement and SCM">
            <a:extLst>
              <a:ext uri="{FF2B5EF4-FFF2-40B4-BE49-F238E27FC236}">
                <a16:creationId xmlns:a16="http://schemas.microsoft.com/office/drawing/2014/main" id="{6ADF6875-018D-FEAB-2263-907863AA6798}"/>
              </a:ext>
            </a:extLst>
          </p:cNvPr>
          <p:cNvSpPr txBox="1">
            <a:spLocks/>
          </p:cNvSpPr>
          <p:nvPr/>
        </p:nvSpPr>
        <p:spPr>
          <a:xfrm>
            <a:off x="2682899" y="2295384"/>
            <a:ext cx="1358169" cy="541174"/>
          </a:xfrm>
          <a:prstGeom prst="rect">
            <a:avLst/>
          </a:prstGeom>
          <a:noFill/>
        </p:spPr>
        <p:txBody>
          <a:bodyPr wrap="square" lIns="3600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HANKINTA &amp; TOIMITUSKETJUN HALLINTA</a:t>
            </a:r>
          </a:p>
        </p:txBody>
      </p:sp>
      <p:sp>
        <p:nvSpPr>
          <p:cNvPr id="209" name="HEAD MTS">
            <a:extLst>
              <a:ext uri="{FF2B5EF4-FFF2-40B4-BE49-F238E27FC236}">
                <a16:creationId xmlns:a16="http://schemas.microsoft.com/office/drawing/2014/main" id="{99A5707F-CA06-1473-1C7E-8FB9012A9669}"/>
              </a:ext>
            </a:extLst>
          </p:cNvPr>
          <p:cNvSpPr txBox="1">
            <a:spLocks/>
          </p:cNvSpPr>
          <p:nvPr/>
        </p:nvSpPr>
        <p:spPr>
          <a:xfrm>
            <a:off x="307465" y="6480946"/>
            <a:ext cx="2870075"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ptos" panose="02110004020202020204"/>
                <a:ea typeface="+mn-ea"/>
                <a:cs typeface="+mn-cs"/>
              </a:rPr>
              <a:t>OSAVALMISTAJAT &amp; -TOIMITTAJAT</a:t>
            </a:r>
          </a:p>
        </p:txBody>
      </p:sp>
      <p:sp>
        <p:nvSpPr>
          <p:cNvPr id="132" name="HEAD Design">
            <a:extLst>
              <a:ext uri="{FF2B5EF4-FFF2-40B4-BE49-F238E27FC236}">
                <a16:creationId xmlns:a16="http://schemas.microsoft.com/office/drawing/2014/main" id="{AAB0D857-AC5C-85A9-CAC2-4A16E716226C}"/>
              </a:ext>
            </a:extLst>
          </p:cNvPr>
          <p:cNvSpPr txBox="1">
            <a:spLocks/>
          </p:cNvSpPr>
          <p:nvPr/>
        </p:nvSpPr>
        <p:spPr>
          <a:xfrm>
            <a:off x="566243" y="3348443"/>
            <a:ext cx="1015682"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SUUNNITTELU</a:t>
            </a:r>
          </a:p>
        </p:txBody>
      </p:sp>
      <p:sp>
        <p:nvSpPr>
          <p:cNvPr id="23" name="DES Architecthural design">
            <a:extLst>
              <a:ext uri="{FF2B5EF4-FFF2-40B4-BE49-F238E27FC236}">
                <a16:creationId xmlns:a16="http://schemas.microsoft.com/office/drawing/2014/main" id="{233AEE4F-4913-025F-A245-D621F55B10B2}"/>
              </a:ext>
            </a:extLst>
          </p:cNvPr>
          <p:cNvSpPr>
            <a:spLocks/>
          </p:cNvSpPr>
          <p:nvPr/>
        </p:nvSpPr>
        <p:spPr>
          <a:xfrm>
            <a:off x="1116337" y="2838452"/>
            <a:ext cx="684000" cy="27104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Arkkitehti-suunnittelu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6" name="HEAD Construction">
            <a:extLst>
              <a:ext uri="{FF2B5EF4-FFF2-40B4-BE49-F238E27FC236}">
                <a16:creationId xmlns:a16="http://schemas.microsoft.com/office/drawing/2014/main" id="{633244AB-4ACB-5116-E628-CC75034189AF}"/>
              </a:ext>
            </a:extLst>
          </p:cNvPr>
          <p:cNvSpPr txBox="1">
            <a:spLocks/>
          </p:cNvSpPr>
          <p:nvPr/>
        </p:nvSpPr>
        <p:spPr>
          <a:xfrm>
            <a:off x="5938198" y="2393208"/>
            <a:ext cx="1209758"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RAKENTAMINEN</a:t>
            </a:r>
          </a:p>
        </p:txBody>
      </p:sp>
      <p:cxnSp>
        <p:nvCxnSpPr>
          <p:cNvPr id="59" name="Arrow: peppol">
            <a:extLst>
              <a:ext uri="{FF2B5EF4-FFF2-40B4-BE49-F238E27FC236}">
                <a16:creationId xmlns:a16="http://schemas.microsoft.com/office/drawing/2014/main" id="{E16D9759-A361-FD5F-246F-1111589A0B40}"/>
              </a:ext>
            </a:extLst>
          </p:cNvPr>
          <p:cNvCxnSpPr>
            <a:cxnSpLocks/>
          </p:cNvCxnSpPr>
          <p:nvPr/>
        </p:nvCxnSpPr>
        <p:spPr>
          <a:xfrm>
            <a:off x="6924451" y="3711658"/>
            <a:ext cx="0" cy="881709"/>
          </a:xfrm>
          <a:prstGeom prst="straightConnector1">
            <a:avLst/>
          </a:prstGeom>
          <a:ln w="12700">
            <a:solidFill>
              <a:srgbClr val="315572"/>
            </a:solidFill>
            <a:prstDash val="dash"/>
            <a:headEnd type="triangle"/>
            <a:tailEnd type="oval" w="sm" len="sm"/>
          </a:ln>
        </p:spPr>
        <p:style>
          <a:lnRef idx="2">
            <a:schemeClr val="accent1"/>
          </a:lnRef>
          <a:fillRef idx="0">
            <a:schemeClr val="accent1"/>
          </a:fillRef>
          <a:effectRef idx="1">
            <a:schemeClr val="accent1"/>
          </a:effectRef>
          <a:fontRef idx="minor">
            <a:schemeClr val="tx1"/>
          </a:fontRef>
        </p:style>
      </p:cxnSp>
      <p:sp>
        <p:nvSpPr>
          <p:cNvPr id="40" name="GOV prh:csrd">
            <a:extLst>
              <a:ext uri="{FF2B5EF4-FFF2-40B4-BE49-F238E27FC236}">
                <a16:creationId xmlns:a16="http://schemas.microsoft.com/office/drawing/2014/main" id="{D1CFD9F1-45AE-258C-CE49-930211256636}"/>
              </a:ext>
            </a:extLst>
          </p:cNvPr>
          <p:cNvSpPr>
            <a:spLocks/>
          </p:cNvSpPr>
          <p:nvPr/>
        </p:nvSpPr>
        <p:spPr>
          <a:xfrm>
            <a:off x="5126134" y="977796"/>
            <a:ext cx="677561" cy="380934"/>
          </a:xfrm>
          <a:prstGeom prst="can">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PRH: CSRD</a:t>
            </a:r>
          </a:p>
        </p:txBody>
      </p:sp>
      <p:sp>
        <p:nvSpPr>
          <p:cNvPr id="42" name="ICT EFRAG:XBRL">
            <a:extLst>
              <a:ext uri="{FF2B5EF4-FFF2-40B4-BE49-F238E27FC236}">
                <a16:creationId xmlns:a16="http://schemas.microsoft.com/office/drawing/2014/main" id="{3722279A-7C64-1334-8620-5D620DA669D8}"/>
              </a:ext>
            </a:extLst>
          </p:cNvPr>
          <p:cNvSpPr txBox="1">
            <a:spLocks/>
          </p:cNvSpPr>
          <p:nvPr/>
        </p:nvSpPr>
        <p:spPr>
          <a:xfrm>
            <a:off x="4557464" y="1544549"/>
            <a:ext cx="1725411" cy="293094"/>
          </a:xfrm>
          <a:prstGeom prst="rect">
            <a:avLst/>
          </a:prstGeom>
          <a:solidFill>
            <a:schemeClr val="bg1">
              <a:lumMod val="95000"/>
            </a:schemeClr>
          </a:solidFill>
        </p:spPr>
        <p:txBody>
          <a:bodyPr wrap="square" lIns="36000" rIns="3600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EFRAG:XBRL: talouden lakisääteinen tilinpäätös ja kestävyysraportointi</a:t>
            </a:r>
          </a:p>
        </p:txBody>
      </p:sp>
      <p:sp>
        <p:nvSpPr>
          <p:cNvPr id="27" name="DES Cost modeling">
            <a:extLst>
              <a:ext uri="{FF2B5EF4-FFF2-40B4-BE49-F238E27FC236}">
                <a16:creationId xmlns:a16="http://schemas.microsoft.com/office/drawing/2014/main" id="{3E51F405-52EB-3D44-8AFE-BBD89568F9A5}"/>
              </a:ext>
            </a:extLst>
          </p:cNvPr>
          <p:cNvSpPr>
            <a:spLocks/>
          </p:cNvSpPr>
          <p:nvPr/>
        </p:nvSpPr>
        <p:spPr>
          <a:xfrm>
            <a:off x="430480" y="2653537"/>
            <a:ext cx="674501" cy="288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Kustannus-mallinnus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31" name="DES Structural design">
            <a:extLst>
              <a:ext uri="{FF2B5EF4-FFF2-40B4-BE49-F238E27FC236}">
                <a16:creationId xmlns:a16="http://schemas.microsoft.com/office/drawing/2014/main" id="{F7B02B69-2439-5412-6743-2B37E0A6DCC4}"/>
              </a:ext>
            </a:extLst>
          </p:cNvPr>
          <p:cNvSpPr>
            <a:spLocks/>
          </p:cNvSpPr>
          <p:nvPr/>
        </p:nvSpPr>
        <p:spPr>
          <a:xfrm>
            <a:off x="1116337" y="2246417"/>
            <a:ext cx="684000" cy="266658"/>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Rakenne</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32" name="DES mep design">
            <a:extLst>
              <a:ext uri="{FF2B5EF4-FFF2-40B4-BE49-F238E27FC236}">
                <a16:creationId xmlns:a16="http://schemas.microsoft.com/office/drawing/2014/main" id="{19DA3D2E-92F6-1CF3-6F25-FAA6B11CDFE8}"/>
              </a:ext>
            </a:extLst>
          </p:cNvPr>
          <p:cNvSpPr>
            <a:spLocks/>
          </p:cNvSpPr>
          <p:nvPr/>
        </p:nvSpPr>
        <p:spPr>
          <a:xfrm>
            <a:off x="1116337" y="2534517"/>
            <a:ext cx="684000" cy="273905"/>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a:ea typeface="+mn-ea"/>
                <a:cs typeface="+mn-cs"/>
              </a:rPr>
              <a:t>Tate-suunnittelu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DES arc bim">
            <a:extLst>
              <a:ext uri="{FF2B5EF4-FFF2-40B4-BE49-F238E27FC236}">
                <a16:creationId xmlns:a16="http://schemas.microsoft.com/office/drawing/2014/main" id="{CB8647FA-5108-5D04-0D66-2AEA29810FC5}"/>
              </a:ext>
            </a:extLst>
          </p:cNvPr>
          <p:cNvSpPr>
            <a:spLocks/>
          </p:cNvSpPr>
          <p:nvPr/>
        </p:nvSpPr>
        <p:spPr>
          <a:xfrm>
            <a:off x="1792672" y="2805066"/>
            <a:ext cx="312481" cy="312155"/>
          </a:xfrm>
          <a:prstGeom prst="can">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ARK-BIM</a:t>
            </a:r>
          </a:p>
        </p:txBody>
      </p:sp>
      <p:sp>
        <p:nvSpPr>
          <p:cNvPr id="38" name="CON installation of elements">
            <a:extLst>
              <a:ext uri="{FF2B5EF4-FFF2-40B4-BE49-F238E27FC236}">
                <a16:creationId xmlns:a16="http://schemas.microsoft.com/office/drawing/2014/main" id="{AF19AB3D-AF1E-F88E-DF45-618DFFF5C28B}"/>
              </a:ext>
            </a:extLst>
          </p:cNvPr>
          <p:cNvSpPr>
            <a:spLocks/>
          </p:cNvSpPr>
          <p:nvPr/>
        </p:nvSpPr>
        <p:spPr>
          <a:xfrm>
            <a:off x="6555962" y="3071635"/>
            <a:ext cx="721446" cy="240582"/>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36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Elementti-asenus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0" name="CON call offs from site">
            <a:extLst>
              <a:ext uri="{FF2B5EF4-FFF2-40B4-BE49-F238E27FC236}">
                <a16:creationId xmlns:a16="http://schemas.microsoft.com/office/drawing/2014/main" id="{E8248069-C503-A2B7-FF38-942E7322131D}"/>
              </a:ext>
            </a:extLst>
          </p:cNvPr>
          <p:cNvSpPr>
            <a:spLocks/>
          </p:cNvSpPr>
          <p:nvPr/>
        </p:nvSpPr>
        <p:spPr>
          <a:xfrm>
            <a:off x="5139509" y="3400407"/>
            <a:ext cx="705230" cy="29086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Kotiinkutsu-työmaalle</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1" name="CON production planning">
            <a:extLst>
              <a:ext uri="{FF2B5EF4-FFF2-40B4-BE49-F238E27FC236}">
                <a16:creationId xmlns:a16="http://schemas.microsoft.com/office/drawing/2014/main" id="{127A4845-6DC5-045A-6028-4D9B2EA5220F}"/>
              </a:ext>
            </a:extLst>
          </p:cNvPr>
          <p:cNvSpPr>
            <a:spLocks/>
          </p:cNvSpPr>
          <p:nvPr/>
        </p:nvSpPr>
        <p:spPr>
          <a:xfrm>
            <a:off x="4535535" y="2859960"/>
            <a:ext cx="722301" cy="37011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Tuotannon-suunnittelu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2" name="CON initial delivery">
            <a:extLst>
              <a:ext uri="{FF2B5EF4-FFF2-40B4-BE49-F238E27FC236}">
                <a16:creationId xmlns:a16="http://schemas.microsoft.com/office/drawing/2014/main" id="{D4D943C8-9FEE-E32E-9058-0E23A4825630}"/>
              </a:ext>
            </a:extLst>
          </p:cNvPr>
          <p:cNvSpPr>
            <a:spLocks/>
          </p:cNvSpPr>
          <p:nvPr/>
        </p:nvSpPr>
        <p:spPr>
          <a:xfrm>
            <a:off x="4380958" y="3339629"/>
            <a:ext cx="678127" cy="37011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Alustava</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toimitus-aikataulu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8" name="CON Recieving and storage">
            <a:extLst>
              <a:ext uri="{FF2B5EF4-FFF2-40B4-BE49-F238E27FC236}">
                <a16:creationId xmlns:a16="http://schemas.microsoft.com/office/drawing/2014/main" id="{A887CA25-3CCC-0217-806E-4893A2186056}"/>
              </a:ext>
            </a:extLst>
          </p:cNvPr>
          <p:cNvSpPr>
            <a:spLocks/>
          </p:cNvSpPr>
          <p:nvPr/>
        </p:nvSpPr>
        <p:spPr>
          <a:xfrm>
            <a:off x="6552682" y="3410092"/>
            <a:ext cx="724725" cy="28807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Vastaanotto</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61" name="CON Element repairs">
            <a:extLst>
              <a:ext uri="{FF2B5EF4-FFF2-40B4-BE49-F238E27FC236}">
                <a16:creationId xmlns:a16="http://schemas.microsoft.com/office/drawing/2014/main" id="{BCD5D9B2-10CE-A267-5DC1-3D41E0328E7B}"/>
              </a:ext>
            </a:extLst>
          </p:cNvPr>
          <p:cNvSpPr>
            <a:spLocks/>
          </p:cNvSpPr>
          <p:nvPr/>
        </p:nvSpPr>
        <p:spPr>
          <a:xfrm>
            <a:off x="7787095" y="3131708"/>
            <a:ext cx="662061" cy="268802"/>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Elementti-korjaukset</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65" name="CON Digital Reception">
            <a:extLst>
              <a:ext uri="{FF2B5EF4-FFF2-40B4-BE49-F238E27FC236}">
                <a16:creationId xmlns:a16="http://schemas.microsoft.com/office/drawing/2014/main" id="{AE6FCFD4-6AAE-DBCD-4883-323296C93616}"/>
              </a:ext>
            </a:extLst>
          </p:cNvPr>
          <p:cNvSpPr>
            <a:spLocks/>
          </p:cNvSpPr>
          <p:nvPr/>
        </p:nvSpPr>
        <p:spPr>
          <a:xfrm>
            <a:off x="5280961" y="2693176"/>
            <a:ext cx="1233826" cy="542209"/>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Sähköinen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vastaanotto</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materiaalivarastot</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ja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saldot</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prosessikaksonen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rakennuksen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tuotekaksonen</a:t>
            </a:r>
            <a:endParaRPr kumimoji="0" lang="en-US"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6" name="CON Acceptance inspection">
            <a:extLst>
              <a:ext uri="{FF2B5EF4-FFF2-40B4-BE49-F238E27FC236}">
                <a16:creationId xmlns:a16="http://schemas.microsoft.com/office/drawing/2014/main" id="{81B7F2CD-8FF5-5348-DB8D-8DC41EFDCC6C}"/>
              </a:ext>
            </a:extLst>
          </p:cNvPr>
          <p:cNvSpPr>
            <a:spLocks/>
          </p:cNvSpPr>
          <p:nvPr/>
        </p:nvSpPr>
        <p:spPr>
          <a:xfrm>
            <a:off x="7311939" y="3402156"/>
            <a:ext cx="672003" cy="295638"/>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Tarkastus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77" name="CON Final settlement">
            <a:extLst>
              <a:ext uri="{FF2B5EF4-FFF2-40B4-BE49-F238E27FC236}">
                <a16:creationId xmlns:a16="http://schemas.microsoft.com/office/drawing/2014/main" id="{F38BEF05-8C04-A278-CCF7-CA72368A3462}"/>
              </a:ext>
            </a:extLst>
          </p:cNvPr>
          <p:cNvSpPr>
            <a:spLocks/>
          </p:cNvSpPr>
          <p:nvPr/>
        </p:nvSpPr>
        <p:spPr>
          <a:xfrm>
            <a:off x="8025714" y="3401829"/>
            <a:ext cx="848147" cy="296292"/>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Taloudellinen loppuselvitys</a:t>
            </a:r>
          </a:p>
        </p:txBody>
      </p:sp>
      <p:sp>
        <p:nvSpPr>
          <p:cNvPr id="71" name="PROCC ORDER">
            <a:extLst>
              <a:ext uri="{FF2B5EF4-FFF2-40B4-BE49-F238E27FC236}">
                <a16:creationId xmlns:a16="http://schemas.microsoft.com/office/drawing/2014/main" id="{AAE2997E-0D39-C914-D9F4-C77F276DA961}"/>
              </a:ext>
            </a:extLst>
          </p:cNvPr>
          <p:cNvSpPr>
            <a:spLocks/>
          </p:cNvSpPr>
          <p:nvPr/>
        </p:nvSpPr>
        <p:spPr>
          <a:xfrm>
            <a:off x="3649965" y="3429000"/>
            <a:ext cx="572470" cy="24793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Tilaus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49" name="MAN order confirmation">
            <a:extLst>
              <a:ext uri="{FF2B5EF4-FFF2-40B4-BE49-F238E27FC236}">
                <a16:creationId xmlns:a16="http://schemas.microsoft.com/office/drawing/2014/main" id="{1E53D11C-645E-8C71-A6E4-299E580E9543}"/>
              </a:ext>
            </a:extLst>
          </p:cNvPr>
          <p:cNvSpPr>
            <a:spLocks/>
          </p:cNvSpPr>
          <p:nvPr/>
        </p:nvSpPr>
        <p:spPr>
          <a:xfrm>
            <a:off x="3575827" y="4606253"/>
            <a:ext cx="688088" cy="286145"/>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Tilaus-vahvistus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85" name="MAN Fine scheduling">
            <a:extLst>
              <a:ext uri="{FF2B5EF4-FFF2-40B4-BE49-F238E27FC236}">
                <a16:creationId xmlns:a16="http://schemas.microsoft.com/office/drawing/2014/main" id="{FC57A31A-6E01-DDF1-3822-182855D9EC9E}"/>
              </a:ext>
            </a:extLst>
          </p:cNvPr>
          <p:cNvSpPr>
            <a:spLocks/>
          </p:cNvSpPr>
          <p:nvPr/>
        </p:nvSpPr>
        <p:spPr>
          <a:xfrm>
            <a:off x="4313645" y="4945191"/>
            <a:ext cx="1155931" cy="20632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Hienokuormitus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3" name="MAN Rough capacity planning">
            <a:extLst>
              <a:ext uri="{FF2B5EF4-FFF2-40B4-BE49-F238E27FC236}">
                <a16:creationId xmlns:a16="http://schemas.microsoft.com/office/drawing/2014/main" id="{75F0CEE9-9DCC-235D-275A-EA43D231463A}"/>
              </a:ext>
            </a:extLst>
          </p:cNvPr>
          <p:cNvSpPr>
            <a:spLocks/>
          </p:cNvSpPr>
          <p:nvPr/>
        </p:nvSpPr>
        <p:spPr>
          <a:xfrm>
            <a:off x="2926409" y="4950106"/>
            <a:ext cx="1348490" cy="201408"/>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Karkeakuormitus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5" name="MAN Delivery time confirmatioon">
            <a:extLst>
              <a:ext uri="{FF2B5EF4-FFF2-40B4-BE49-F238E27FC236}">
                <a16:creationId xmlns:a16="http://schemas.microsoft.com/office/drawing/2014/main" id="{10529D5F-B668-317C-507B-65B397C0CA6A}"/>
              </a:ext>
            </a:extLst>
          </p:cNvPr>
          <p:cNvSpPr>
            <a:spLocks/>
          </p:cNvSpPr>
          <p:nvPr/>
        </p:nvSpPr>
        <p:spPr>
          <a:xfrm>
            <a:off x="5154418" y="4606253"/>
            <a:ext cx="718861" cy="290009"/>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Toimitusaika-vahvistus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6" name="MAN Delivery notification">
            <a:extLst>
              <a:ext uri="{FF2B5EF4-FFF2-40B4-BE49-F238E27FC236}">
                <a16:creationId xmlns:a16="http://schemas.microsoft.com/office/drawing/2014/main" id="{EFA06D48-3ADA-C580-EEB1-6D9BC2F6AA2F}"/>
              </a:ext>
            </a:extLst>
          </p:cNvPr>
          <p:cNvSpPr>
            <a:spLocks/>
          </p:cNvSpPr>
          <p:nvPr/>
        </p:nvSpPr>
        <p:spPr>
          <a:xfrm>
            <a:off x="5914659" y="4606253"/>
            <a:ext cx="736433" cy="32992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Toimitus-huomautus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74" name="MAN individual M-BOM">
            <a:extLst>
              <a:ext uri="{FF2B5EF4-FFF2-40B4-BE49-F238E27FC236}">
                <a16:creationId xmlns:a16="http://schemas.microsoft.com/office/drawing/2014/main" id="{AF1C456C-A571-98FA-1620-FD346307A46F}"/>
              </a:ext>
            </a:extLst>
          </p:cNvPr>
          <p:cNvSpPr>
            <a:spLocks/>
          </p:cNvSpPr>
          <p:nvPr/>
        </p:nvSpPr>
        <p:spPr>
          <a:xfrm>
            <a:off x="2174103" y="4944650"/>
            <a:ext cx="574799" cy="286145"/>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M-BOM </a:t>
            </a:r>
          </a:p>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osaluettelot</a:t>
            </a:r>
            <a:endParaRPr kumimoji="0" lang="en-US"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0" name="MAN warranty">
            <a:extLst>
              <a:ext uri="{FF2B5EF4-FFF2-40B4-BE49-F238E27FC236}">
                <a16:creationId xmlns:a16="http://schemas.microsoft.com/office/drawing/2014/main" id="{B3DBC39D-88D4-B0E5-DEC8-28DEF5C45F20}"/>
              </a:ext>
            </a:extLst>
          </p:cNvPr>
          <p:cNvSpPr>
            <a:spLocks/>
          </p:cNvSpPr>
          <p:nvPr/>
        </p:nvSpPr>
        <p:spPr>
          <a:xfrm>
            <a:off x="8626655" y="4790903"/>
            <a:ext cx="553881" cy="19227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Takuu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89" name="MAN Delivery Confirmation">
            <a:extLst>
              <a:ext uri="{FF2B5EF4-FFF2-40B4-BE49-F238E27FC236}">
                <a16:creationId xmlns:a16="http://schemas.microsoft.com/office/drawing/2014/main" id="{0778ED02-7EE1-CED8-33AF-8D46FBC8B6FA}"/>
              </a:ext>
            </a:extLst>
          </p:cNvPr>
          <p:cNvSpPr>
            <a:spLocks/>
          </p:cNvSpPr>
          <p:nvPr/>
        </p:nvSpPr>
        <p:spPr>
          <a:xfrm>
            <a:off x="4372941" y="4606253"/>
            <a:ext cx="726584" cy="290009"/>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Toimitus-vahvistus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75" name="MAN Common defects">
            <a:extLst>
              <a:ext uri="{FF2B5EF4-FFF2-40B4-BE49-F238E27FC236}">
                <a16:creationId xmlns:a16="http://schemas.microsoft.com/office/drawing/2014/main" id="{071F8B3A-9C9D-D0B7-8E97-0A12B9F12258}"/>
              </a:ext>
            </a:extLst>
          </p:cNvPr>
          <p:cNvSpPr>
            <a:spLocks/>
          </p:cNvSpPr>
          <p:nvPr/>
        </p:nvSpPr>
        <p:spPr>
          <a:xfrm>
            <a:off x="5618215" y="5411915"/>
            <a:ext cx="1029808" cy="180000"/>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Elementtien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tyyppiviat</a:t>
            </a:r>
            <a:endParaRPr kumimoji="0" lang="en-US"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 name="MAN Space information">
            <a:extLst>
              <a:ext uri="{FF2B5EF4-FFF2-40B4-BE49-F238E27FC236}">
                <a16:creationId xmlns:a16="http://schemas.microsoft.com/office/drawing/2014/main" id="{020FBBE3-E8DA-684C-3B76-0F5BA50F2A20}"/>
              </a:ext>
            </a:extLst>
          </p:cNvPr>
          <p:cNvSpPr>
            <a:spLocks/>
          </p:cNvSpPr>
          <p:nvPr/>
        </p:nvSpPr>
        <p:spPr>
          <a:xfrm>
            <a:off x="2926409" y="4606253"/>
            <a:ext cx="616438" cy="286145"/>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Tilatieto</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1" name="MAN Element spatial information">
            <a:extLst>
              <a:ext uri="{FF2B5EF4-FFF2-40B4-BE49-F238E27FC236}">
                <a16:creationId xmlns:a16="http://schemas.microsoft.com/office/drawing/2014/main" id="{28DE324C-B068-E631-0D5C-4C8B8CCFD714}"/>
              </a:ext>
            </a:extLst>
          </p:cNvPr>
          <p:cNvSpPr>
            <a:spLocks/>
          </p:cNvSpPr>
          <p:nvPr/>
        </p:nvSpPr>
        <p:spPr>
          <a:xfrm>
            <a:off x="2171418" y="5321524"/>
            <a:ext cx="802608" cy="227201"/>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Elementtien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tilatieto</a:t>
            </a:r>
            <a:endParaRPr kumimoji="0" lang="en-US"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4" name="Man Transport co2 data">
            <a:extLst>
              <a:ext uri="{FF2B5EF4-FFF2-40B4-BE49-F238E27FC236}">
                <a16:creationId xmlns:a16="http://schemas.microsoft.com/office/drawing/2014/main" id="{031C7A54-1727-BB8A-2E88-D30B51ACB233}"/>
              </a:ext>
            </a:extLst>
          </p:cNvPr>
          <p:cNvSpPr>
            <a:spLocks/>
          </p:cNvSpPr>
          <p:nvPr/>
        </p:nvSpPr>
        <p:spPr>
          <a:xfrm>
            <a:off x="7808490" y="4981624"/>
            <a:ext cx="1015334" cy="195940"/>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Kuljetusten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CO</a:t>
            </a:r>
            <a:r>
              <a:rPr kumimoji="0" lang="en-US" sz="800" b="0" i="0" u="none" strike="noStrike" kern="1200" cap="none" spc="0" normalizeH="0" baseline="-25000" noProof="0">
                <a:ln>
                  <a:noFill/>
                </a:ln>
                <a:solidFill>
                  <a:prstClr val="black"/>
                </a:solidFill>
                <a:effectLst/>
                <a:uLnTx/>
                <a:uFillTx/>
                <a:latin typeface="Aptos" panose="02110004020202020204"/>
                <a:ea typeface="+mn-ea"/>
                <a:cs typeface="+mn-cs"/>
              </a:rPr>
              <a:t>2</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data</a:t>
            </a:r>
          </a:p>
        </p:txBody>
      </p:sp>
      <p:cxnSp>
        <p:nvCxnSpPr>
          <p:cNvPr id="155" name="A Transport co2 arrow">
            <a:extLst>
              <a:ext uri="{FF2B5EF4-FFF2-40B4-BE49-F238E27FC236}">
                <a16:creationId xmlns:a16="http://schemas.microsoft.com/office/drawing/2014/main" id="{3E6172F0-46CD-619C-DA11-9E2CE792CA02}"/>
              </a:ext>
            </a:extLst>
          </p:cNvPr>
          <p:cNvCxnSpPr>
            <a:cxnSpLocks/>
            <a:endCxn id="154" idx="1"/>
          </p:cNvCxnSpPr>
          <p:nvPr/>
        </p:nvCxnSpPr>
        <p:spPr>
          <a:xfrm flipV="1">
            <a:off x="7659232" y="5079594"/>
            <a:ext cx="14925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MAN Tender Response">
            <a:extLst>
              <a:ext uri="{FF2B5EF4-FFF2-40B4-BE49-F238E27FC236}">
                <a16:creationId xmlns:a16="http://schemas.microsoft.com/office/drawing/2014/main" id="{98EB25B3-3978-1FFD-A028-FD461275E820}"/>
              </a:ext>
            </a:extLst>
          </p:cNvPr>
          <p:cNvSpPr>
            <a:spLocks/>
          </p:cNvSpPr>
          <p:nvPr/>
        </p:nvSpPr>
        <p:spPr>
          <a:xfrm>
            <a:off x="2174104" y="4606253"/>
            <a:ext cx="662767" cy="286145"/>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Tarjous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69" name="MAN CO2 data">
            <a:extLst>
              <a:ext uri="{FF2B5EF4-FFF2-40B4-BE49-F238E27FC236}">
                <a16:creationId xmlns:a16="http://schemas.microsoft.com/office/drawing/2014/main" id="{DF3F9D77-57A2-338B-C75C-245188BADB89}"/>
              </a:ext>
            </a:extLst>
          </p:cNvPr>
          <p:cNvSpPr>
            <a:spLocks/>
          </p:cNvSpPr>
          <p:nvPr/>
        </p:nvSpPr>
        <p:spPr>
          <a:xfrm>
            <a:off x="7808490" y="5173902"/>
            <a:ext cx="1015334" cy="216812"/>
          </a:xfrm>
          <a:prstGeom prst="roundRect">
            <a:avLst/>
          </a:prstGeom>
          <a:solidFill>
            <a:srgbClr val="FFFF00"/>
          </a:solid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CO</a:t>
            </a:r>
            <a:r>
              <a:rPr kumimoji="0" lang="en-US" sz="800" b="0" i="0" u="none" strike="noStrike" kern="1200" cap="none" spc="0" normalizeH="0" baseline="-25000" noProof="0">
                <a:ln>
                  <a:noFill/>
                </a:ln>
                <a:solidFill>
                  <a:prstClr val="black"/>
                </a:solidFill>
                <a:effectLst/>
                <a:uLnTx/>
                <a:uFillTx/>
                <a:latin typeface="Aptos" panose="02110004020202020204"/>
                <a:ea typeface="+mn-ea"/>
                <a:cs typeface="+mn-cs"/>
              </a:rPr>
              <a:t>2</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ja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kiertotalous-raportointidata</a:t>
            </a:r>
            <a:endParaRPr kumimoji="0" lang="en-US"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82" name="Arrow: Double">
            <a:extLst>
              <a:ext uri="{FF2B5EF4-FFF2-40B4-BE49-F238E27FC236}">
                <a16:creationId xmlns:a16="http://schemas.microsoft.com/office/drawing/2014/main" id="{9D046EA9-6236-1A4E-19B3-74BE05140C27}"/>
              </a:ext>
            </a:extLst>
          </p:cNvPr>
          <p:cNvGrpSpPr>
            <a:grpSpLocks/>
          </p:cNvGrpSpPr>
          <p:nvPr/>
        </p:nvGrpSpPr>
        <p:grpSpPr>
          <a:xfrm>
            <a:off x="3830107" y="3672417"/>
            <a:ext cx="168270" cy="958021"/>
            <a:chOff x="4108678" y="4173609"/>
            <a:chExt cx="86033" cy="1058458"/>
          </a:xfrm>
        </p:grpSpPr>
        <p:cxnSp>
          <p:nvCxnSpPr>
            <p:cNvPr id="83" name="Straight Arrow Connector 188">
              <a:extLst>
                <a:ext uri="{FF2B5EF4-FFF2-40B4-BE49-F238E27FC236}">
                  <a16:creationId xmlns:a16="http://schemas.microsoft.com/office/drawing/2014/main" id="{9057D04B-CFD0-F0F6-B4B1-5C5707423D8C}"/>
                </a:ext>
              </a:extLst>
            </p:cNvPr>
            <p:cNvCxnSpPr>
              <a:cxnSpLocks/>
            </p:cNvCxnSpPr>
            <p:nvPr/>
          </p:nvCxnSpPr>
          <p:spPr>
            <a:xfrm>
              <a:off x="4108678" y="4173609"/>
              <a:ext cx="0" cy="1058458"/>
            </a:xfrm>
            <a:prstGeom prst="straightConnector1">
              <a:avLst/>
            </a:prstGeom>
            <a:ln w="12700">
              <a:solidFill>
                <a:schemeClr val="accent1"/>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189">
              <a:extLst>
                <a:ext uri="{FF2B5EF4-FFF2-40B4-BE49-F238E27FC236}">
                  <a16:creationId xmlns:a16="http://schemas.microsoft.com/office/drawing/2014/main" id="{90BB2A3C-F490-ED17-DB10-8E791965CE65}"/>
                </a:ext>
              </a:extLst>
            </p:cNvPr>
            <p:cNvCxnSpPr>
              <a:cxnSpLocks/>
            </p:cNvCxnSpPr>
            <p:nvPr/>
          </p:nvCxnSpPr>
          <p:spPr>
            <a:xfrm flipV="1">
              <a:off x="4194711" y="4173609"/>
              <a:ext cx="0" cy="1031737"/>
            </a:xfrm>
            <a:prstGeom prst="straightConnector1">
              <a:avLst/>
            </a:prstGeom>
            <a:ln w="12700">
              <a:solidFill>
                <a:schemeClr val="accent1"/>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grpSp>
        <p:nvGrpSpPr>
          <p:cNvPr id="86" name="Arrow: Double">
            <a:extLst>
              <a:ext uri="{FF2B5EF4-FFF2-40B4-BE49-F238E27FC236}">
                <a16:creationId xmlns:a16="http://schemas.microsoft.com/office/drawing/2014/main" id="{B9148D36-C9F0-641B-8053-52703E0D8D2E}"/>
              </a:ext>
            </a:extLst>
          </p:cNvPr>
          <p:cNvGrpSpPr>
            <a:grpSpLocks/>
          </p:cNvGrpSpPr>
          <p:nvPr/>
        </p:nvGrpSpPr>
        <p:grpSpPr>
          <a:xfrm>
            <a:off x="4726961" y="3704320"/>
            <a:ext cx="151453" cy="901811"/>
            <a:chOff x="4108678" y="4173609"/>
            <a:chExt cx="86033" cy="1058458"/>
          </a:xfrm>
        </p:grpSpPr>
        <p:cxnSp>
          <p:nvCxnSpPr>
            <p:cNvPr id="87" name="Straight Arrow Connector 204">
              <a:extLst>
                <a:ext uri="{FF2B5EF4-FFF2-40B4-BE49-F238E27FC236}">
                  <a16:creationId xmlns:a16="http://schemas.microsoft.com/office/drawing/2014/main" id="{6B93F4FC-595B-CF1A-AE0A-B0299CA39D3A}"/>
                </a:ext>
              </a:extLst>
            </p:cNvPr>
            <p:cNvCxnSpPr>
              <a:cxnSpLocks/>
            </p:cNvCxnSpPr>
            <p:nvPr/>
          </p:nvCxnSpPr>
          <p:spPr>
            <a:xfrm>
              <a:off x="4108678" y="4173609"/>
              <a:ext cx="0" cy="1058458"/>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205">
              <a:extLst>
                <a:ext uri="{FF2B5EF4-FFF2-40B4-BE49-F238E27FC236}">
                  <a16:creationId xmlns:a16="http://schemas.microsoft.com/office/drawing/2014/main" id="{FF13395C-5D13-F574-4D3A-A35C70AB619B}"/>
                </a:ext>
              </a:extLst>
            </p:cNvPr>
            <p:cNvCxnSpPr>
              <a:cxnSpLocks/>
            </p:cNvCxnSpPr>
            <p:nvPr/>
          </p:nvCxnSpPr>
          <p:spPr>
            <a:xfrm flipV="1">
              <a:off x="4194711" y="4173609"/>
              <a:ext cx="0" cy="1058458"/>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grpSp>
        <p:nvGrpSpPr>
          <p:cNvPr id="90" name="Arrow: Double">
            <a:extLst>
              <a:ext uri="{FF2B5EF4-FFF2-40B4-BE49-F238E27FC236}">
                <a16:creationId xmlns:a16="http://schemas.microsoft.com/office/drawing/2014/main" id="{3CE3F498-F05E-0B7B-1B65-9178CD374CB0}"/>
              </a:ext>
            </a:extLst>
          </p:cNvPr>
          <p:cNvGrpSpPr>
            <a:grpSpLocks/>
          </p:cNvGrpSpPr>
          <p:nvPr/>
        </p:nvGrpSpPr>
        <p:grpSpPr>
          <a:xfrm>
            <a:off x="5358727" y="3672860"/>
            <a:ext cx="185044" cy="925527"/>
            <a:chOff x="4108678" y="4173609"/>
            <a:chExt cx="86033" cy="1058458"/>
          </a:xfrm>
        </p:grpSpPr>
        <p:cxnSp>
          <p:nvCxnSpPr>
            <p:cNvPr id="91" name="Straight Arrow Connector 231">
              <a:extLst>
                <a:ext uri="{FF2B5EF4-FFF2-40B4-BE49-F238E27FC236}">
                  <a16:creationId xmlns:a16="http://schemas.microsoft.com/office/drawing/2014/main" id="{CD68C30D-B0F5-E422-8B6E-438B95179E90}"/>
                </a:ext>
              </a:extLst>
            </p:cNvPr>
            <p:cNvCxnSpPr>
              <a:cxnSpLocks/>
            </p:cNvCxnSpPr>
            <p:nvPr/>
          </p:nvCxnSpPr>
          <p:spPr>
            <a:xfrm>
              <a:off x="4108678" y="4173609"/>
              <a:ext cx="0" cy="1058458"/>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232">
              <a:extLst>
                <a:ext uri="{FF2B5EF4-FFF2-40B4-BE49-F238E27FC236}">
                  <a16:creationId xmlns:a16="http://schemas.microsoft.com/office/drawing/2014/main" id="{89A51437-95E4-5FE2-3455-9150EF62F22F}"/>
                </a:ext>
              </a:extLst>
            </p:cNvPr>
            <p:cNvCxnSpPr>
              <a:cxnSpLocks/>
            </p:cNvCxnSpPr>
            <p:nvPr/>
          </p:nvCxnSpPr>
          <p:spPr>
            <a:xfrm flipV="1">
              <a:off x="4194711" y="4173609"/>
              <a:ext cx="0" cy="1058458"/>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grpSp>
        <p:nvGrpSpPr>
          <p:cNvPr id="158" name="A Double">
            <a:extLst>
              <a:ext uri="{FF2B5EF4-FFF2-40B4-BE49-F238E27FC236}">
                <a16:creationId xmlns:a16="http://schemas.microsoft.com/office/drawing/2014/main" id="{F8784273-D6F7-CFC3-7F83-15E37803D8D9}"/>
              </a:ext>
            </a:extLst>
          </p:cNvPr>
          <p:cNvGrpSpPr>
            <a:grpSpLocks/>
          </p:cNvGrpSpPr>
          <p:nvPr/>
        </p:nvGrpSpPr>
        <p:grpSpPr>
          <a:xfrm>
            <a:off x="7578113" y="3697794"/>
            <a:ext cx="282942" cy="908460"/>
            <a:chOff x="4108678" y="4173609"/>
            <a:chExt cx="86033" cy="1098407"/>
          </a:xfrm>
        </p:grpSpPr>
        <p:cxnSp>
          <p:nvCxnSpPr>
            <p:cNvPr id="159" name="Straight Arrow Connector 204">
              <a:extLst>
                <a:ext uri="{FF2B5EF4-FFF2-40B4-BE49-F238E27FC236}">
                  <a16:creationId xmlns:a16="http://schemas.microsoft.com/office/drawing/2014/main" id="{C90EA5D3-5429-54F2-AD25-5FC66663841B}"/>
                </a:ext>
              </a:extLst>
            </p:cNvPr>
            <p:cNvCxnSpPr>
              <a:cxnSpLocks/>
            </p:cNvCxnSpPr>
            <p:nvPr/>
          </p:nvCxnSpPr>
          <p:spPr>
            <a:xfrm>
              <a:off x="4108678" y="4173609"/>
              <a:ext cx="0" cy="1094010"/>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205">
              <a:extLst>
                <a:ext uri="{FF2B5EF4-FFF2-40B4-BE49-F238E27FC236}">
                  <a16:creationId xmlns:a16="http://schemas.microsoft.com/office/drawing/2014/main" id="{463F496D-CC07-B7D8-5C25-35CF663437D3}"/>
                </a:ext>
              </a:extLst>
            </p:cNvPr>
            <p:cNvCxnSpPr>
              <a:cxnSpLocks/>
            </p:cNvCxnSpPr>
            <p:nvPr/>
          </p:nvCxnSpPr>
          <p:spPr>
            <a:xfrm flipV="1">
              <a:off x="4194711" y="4173609"/>
              <a:ext cx="0" cy="1098407"/>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cxnSp>
        <p:nvCxnSpPr>
          <p:cNvPr id="93" name="Arrow: flow">
            <a:extLst>
              <a:ext uri="{FF2B5EF4-FFF2-40B4-BE49-F238E27FC236}">
                <a16:creationId xmlns:a16="http://schemas.microsoft.com/office/drawing/2014/main" id="{81C04E48-62AF-F358-E819-4744154BB800}"/>
              </a:ext>
            </a:extLst>
          </p:cNvPr>
          <p:cNvCxnSpPr>
            <a:cxnSpLocks/>
            <a:endCxn id="50" idx="3"/>
          </p:cNvCxnSpPr>
          <p:nvPr/>
        </p:nvCxnSpPr>
        <p:spPr>
          <a:xfrm rot="16200000" flipV="1">
            <a:off x="5506442" y="3884136"/>
            <a:ext cx="1060414" cy="383819"/>
          </a:xfrm>
          <a:prstGeom prst="bentConnector2">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104" name="MAN As scheduled">
            <a:extLst>
              <a:ext uri="{FF2B5EF4-FFF2-40B4-BE49-F238E27FC236}">
                <a16:creationId xmlns:a16="http://schemas.microsoft.com/office/drawing/2014/main" id="{771902E0-E4CA-9E23-038C-D6E970F018B5}"/>
              </a:ext>
            </a:extLst>
          </p:cNvPr>
          <p:cNvSpPr>
            <a:spLocks/>
          </p:cNvSpPr>
          <p:nvPr/>
        </p:nvSpPr>
        <p:spPr>
          <a:xfrm>
            <a:off x="6711544" y="5158720"/>
            <a:ext cx="936000" cy="300434"/>
          </a:xfrm>
          <a:prstGeom prst="can">
            <a:avLst>
              <a:gd name="adj" fmla="val 19999"/>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As </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Scheduled</a:t>
            </a: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 &amp; As </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Manufactured</a:t>
            </a:r>
            <a:endPar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cxnSp>
        <p:nvCxnSpPr>
          <p:cNvPr id="108" name="Straight Arrow CON">
            <a:extLst>
              <a:ext uri="{FF2B5EF4-FFF2-40B4-BE49-F238E27FC236}">
                <a16:creationId xmlns:a16="http://schemas.microsoft.com/office/drawing/2014/main" id="{E3D31464-13C7-3854-BE4D-B76F78FFBF31}"/>
              </a:ext>
            </a:extLst>
          </p:cNvPr>
          <p:cNvCxnSpPr>
            <a:cxnSpLocks/>
            <a:stCxn id="61" idx="0"/>
          </p:cNvCxnSpPr>
          <p:nvPr/>
        </p:nvCxnSpPr>
        <p:spPr>
          <a:xfrm flipH="1" flipV="1">
            <a:off x="7965436" y="2889999"/>
            <a:ext cx="0" cy="241709"/>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
            <a:extLst>
              <a:ext uri="{FF2B5EF4-FFF2-40B4-BE49-F238E27FC236}">
                <a16:creationId xmlns:a16="http://schemas.microsoft.com/office/drawing/2014/main" id="{014A4CCC-5580-BF8B-29C2-003FAEFEFB2F}"/>
              </a:ext>
            </a:extLst>
          </p:cNvPr>
          <p:cNvCxnSpPr>
            <a:cxnSpLocks/>
            <a:stCxn id="76" idx="0"/>
            <a:endCxn id="236" idx="3"/>
          </p:cNvCxnSpPr>
          <p:nvPr/>
        </p:nvCxnSpPr>
        <p:spPr>
          <a:xfrm flipV="1">
            <a:off x="7647941" y="2893663"/>
            <a:ext cx="0" cy="508493"/>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111" name="Arrow: CON">
            <a:extLst>
              <a:ext uri="{FF2B5EF4-FFF2-40B4-BE49-F238E27FC236}">
                <a16:creationId xmlns:a16="http://schemas.microsoft.com/office/drawing/2014/main" id="{0EDBEEF4-7BC2-DAAC-3D55-879CBDC3B5D9}"/>
              </a:ext>
            </a:extLst>
          </p:cNvPr>
          <p:cNvSpPr>
            <a:spLocks/>
          </p:cNvSpPr>
          <p:nvPr/>
        </p:nvSpPr>
        <p:spPr>
          <a:xfrm>
            <a:off x="5000365" y="3456877"/>
            <a:ext cx="179143"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2" name="Arrow: CON">
            <a:extLst>
              <a:ext uri="{FF2B5EF4-FFF2-40B4-BE49-F238E27FC236}">
                <a16:creationId xmlns:a16="http://schemas.microsoft.com/office/drawing/2014/main" id="{50B383AC-C9E9-93D5-00E8-E0CACEA2925E}"/>
              </a:ext>
            </a:extLst>
          </p:cNvPr>
          <p:cNvSpPr>
            <a:spLocks/>
          </p:cNvSpPr>
          <p:nvPr/>
        </p:nvSpPr>
        <p:spPr>
          <a:xfrm rot="16200000">
            <a:off x="6703512" y="3302706"/>
            <a:ext cx="142374" cy="135602"/>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3" name="Arrow: CON">
            <a:extLst>
              <a:ext uri="{FF2B5EF4-FFF2-40B4-BE49-F238E27FC236}">
                <a16:creationId xmlns:a16="http://schemas.microsoft.com/office/drawing/2014/main" id="{4E5CBC4D-8137-ADE2-328B-4408478D0625}"/>
              </a:ext>
            </a:extLst>
          </p:cNvPr>
          <p:cNvSpPr>
            <a:spLocks/>
          </p:cNvSpPr>
          <p:nvPr/>
        </p:nvSpPr>
        <p:spPr>
          <a:xfrm rot="5400000">
            <a:off x="7023921" y="3300697"/>
            <a:ext cx="142373" cy="135602"/>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4" name="Arrow: CON">
            <a:extLst>
              <a:ext uri="{FF2B5EF4-FFF2-40B4-BE49-F238E27FC236}">
                <a16:creationId xmlns:a16="http://schemas.microsoft.com/office/drawing/2014/main" id="{06BB32FC-6D02-0BA1-0E82-C6D610CCE388}"/>
              </a:ext>
            </a:extLst>
          </p:cNvPr>
          <p:cNvSpPr>
            <a:spLocks/>
          </p:cNvSpPr>
          <p:nvPr/>
        </p:nvSpPr>
        <p:spPr>
          <a:xfrm>
            <a:off x="7242902" y="3483320"/>
            <a:ext cx="149490"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6" name="Rectangle: Rounded Corners 185">
            <a:extLst>
              <a:ext uri="{FF2B5EF4-FFF2-40B4-BE49-F238E27FC236}">
                <a16:creationId xmlns:a16="http://schemas.microsoft.com/office/drawing/2014/main" id="{B57D0CB5-C62F-EEFA-B84A-1020ADA5C5B7}"/>
              </a:ext>
            </a:extLst>
          </p:cNvPr>
          <p:cNvSpPr>
            <a:spLocks/>
          </p:cNvSpPr>
          <p:nvPr/>
        </p:nvSpPr>
        <p:spPr>
          <a:xfrm>
            <a:off x="8160621" y="4606253"/>
            <a:ext cx="510855" cy="197349"/>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Lasku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19" name="Lieriö 64">
            <a:extLst>
              <a:ext uri="{FF2B5EF4-FFF2-40B4-BE49-F238E27FC236}">
                <a16:creationId xmlns:a16="http://schemas.microsoft.com/office/drawing/2014/main" id="{0F77A2AE-FAE2-055C-ECC5-73B9E335B917}"/>
              </a:ext>
            </a:extLst>
          </p:cNvPr>
          <p:cNvSpPr>
            <a:spLocks/>
          </p:cNvSpPr>
          <p:nvPr/>
        </p:nvSpPr>
        <p:spPr>
          <a:xfrm>
            <a:off x="9344085" y="1501269"/>
            <a:ext cx="848370" cy="420836"/>
          </a:xfrm>
          <a:prstGeom prst="can">
            <a:avLst>
              <a:gd name="adj" fmla="val 1277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Arial"/>
              </a:rPr>
              <a:t>Rakennuksen kiertotalous-materiaalien tase</a:t>
            </a:r>
          </a:p>
        </p:txBody>
      </p:sp>
      <p:sp>
        <p:nvSpPr>
          <p:cNvPr id="122" name="ICT CO2 and data for CEI">
            <a:extLst>
              <a:ext uri="{FF2B5EF4-FFF2-40B4-BE49-F238E27FC236}">
                <a16:creationId xmlns:a16="http://schemas.microsoft.com/office/drawing/2014/main" id="{C27A85FA-0FED-1520-13FD-8A0894F29A8B}"/>
              </a:ext>
            </a:extLst>
          </p:cNvPr>
          <p:cNvSpPr txBox="1">
            <a:spLocks/>
          </p:cNvSpPr>
          <p:nvPr/>
        </p:nvSpPr>
        <p:spPr>
          <a:xfrm>
            <a:off x="9850302" y="1983241"/>
            <a:ext cx="1815918" cy="177549"/>
          </a:xfrm>
          <a:prstGeom prst="rect">
            <a:avLst/>
          </a:prstGeom>
          <a:noFill/>
        </p:spPr>
        <p:txBody>
          <a:bodyPr wrap="square" lIns="0" tIns="0" rIns="0" bIns="0">
            <a:spAutoFit/>
          </a:bodyPr>
          <a:lstStyle>
            <a:defPPr>
              <a:defRPr lang="fi-FI"/>
            </a:defPPr>
            <a:lvl1pPr algn="ctr">
              <a:lnSpc>
                <a:spcPct val="80000"/>
              </a:lnSpc>
              <a:defRPr sz="900" b="0">
                <a:latin typeface="Abadi" panose="020B0604020104020204" pitchFamily="34" charset="0"/>
              </a:defRPr>
            </a:lvl1p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Abadi" panose="020B0604020104020204" pitchFamily="34" charset="0"/>
                <a:ea typeface="+mn-ea"/>
                <a:cs typeface="+mn-cs"/>
              </a:rPr>
              <a:t>CO</a:t>
            </a:r>
            <a:r>
              <a:rPr kumimoji="0" lang="en-US" sz="800" b="1" i="0" u="none" strike="noStrike" kern="0" cap="none" spc="0" normalizeH="0" baseline="-25000" noProof="0">
                <a:ln>
                  <a:noFill/>
                </a:ln>
                <a:solidFill>
                  <a:prstClr val="black"/>
                </a:solidFill>
                <a:effectLst/>
                <a:uLnTx/>
                <a:uFillTx/>
                <a:latin typeface="Aptos" panose="02110004020202020204"/>
                <a:ea typeface="+mn-ea"/>
                <a:cs typeface="+mn-cs"/>
              </a:rPr>
              <a:t>2</a:t>
            </a: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mn-cs"/>
              </a:rPr>
              <a:t> ja tilaajan kiertotalous CEI-mittaristo </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mn-cs"/>
              </a:rPr>
              <a:t>(</a:t>
            </a:r>
            <a:r>
              <a:rPr kumimoji="0" lang="fi-FI" sz="800" b="0" i="0" u="none" strike="noStrike" kern="0" cap="none" spc="0" normalizeH="0" baseline="0" noProof="0" err="1">
                <a:ln>
                  <a:noFill/>
                </a:ln>
                <a:solidFill>
                  <a:prstClr val="black"/>
                </a:solidFill>
                <a:effectLst/>
                <a:uLnTx/>
                <a:uFillTx/>
                <a:latin typeface="Abadi" panose="020B0604020104020204" pitchFamily="34" charset="0"/>
                <a:ea typeface="+mn-ea"/>
                <a:cs typeface="+mn-cs"/>
              </a:rPr>
              <a:t>Circular</a:t>
            </a: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mn-cs"/>
              </a:rPr>
              <a:t> </a:t>
            </a:r>
            <a:r>
              <a:rPr kumimoji="0" lang="fi-FI" sz="800" b="0" i="0" u="none" strike="noStrike" kern="0" cap="none" spc="0" normalizeH="0" baseline="0" noProof="0" err="1">
                <a:ln>
                  <a:noFill/>
                </a:ln>
                <a:solidFill>
                  <a:prstClr val="black"/>
                </a:solidFill>
                <a:effectLst/>
                <a:uLnTx/>
                <a:uFillTx/>
                <a:latin typeface="Abadi" panose="020B0604020104020204" pitchFamily="34" charset="0"/>
                <a:ea typeface="+mn-ea"/>
                <a:cs typeface="+mn-cs"/>
              </a:rPr>
              <a:t>Economy</a:t>
            </a: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mn-cs"/>
              </a:rPr>
              <a:t> </a:t>
            </a:r>
            <a:r>
              <a:rPr kumimoji="0" lang="fi-FI" sz="800" b="0" i="0" u="none" strike="noStrike" kern="0" cap="none" spc="0" normalizeH="0" baseline="0" noProof="0" err="1">
                <a:ln>
                  <a:noFill/>
                </a:ln>
                <a:solidFill>
                  <a:prstClr val="black"/>
                </a:solidFill>
                <a:effectLst/>
                <a:uLnTx/>
                <a:uFillTx/>
                <a:latin typeface="Abadi" panose="020B0604020104020204" pitchFamily="34" charset="0"/>
                <a:ea typeface="+mn-ea"/>
                <a:cs typeface="+mn-cs"/>
              </a:rPr>
              <a:t>Indicators</a:t>
            </a:r>
            <a:r>
              <a:rPr kumimoji="0" lang="fi-FI" sz="800" b="0" i="0" u="none" strike="noStrike" kern="0" cap="none" spc="0" normalizeH="0" baseline="0" noProof="0">
                <a:ln>
                  <a:noFill/>
                </a:ln>
                <a:solidFill>
                  <a:prstClr val="black"/>
                </a:solidFill>
                <a:effectLst/>
                <a:uLnTx/>
                <a:uFillTx/>
                <a:latin typeface="Abadi" panose="020B0604020104020204" pitchFamily="34" charset="0"/>
                <a:ea typeface="+mn-ea"/>
                <a:cs typeface="+mn-cs"/>
              </a:rPr>
              <a:t>)</a:t>
            </a:r>
          </a:p>
        </p:txBody>
      </p:sp>
      <p:sp>
        <p:nvSpPr>
          <p:cNvPr id="134" name="PROC Quantity take-off">
            <a:extLst>
              <a:ext uri="{FF2B5EF4-FFF2-40B4-BE49-F238E27FC236}">
                <a16:creationId xmlns:a16="http://schemas.microsoft.com/office/drawing/2014/main" id="{86AB1CDC-2A9B-C3DE-04C2-96E06594234C}"/>
              </a:ext>
            </a:extLst>
          </p:cNvPr>
          <p:cNvSpPr>
            <a:spLocks/>
          </p:cNvSpPr>
          <p:nvPr/>
        </p:nvSpPr>
        <p:spPr>
          <a:xfrm>
            <a:off x="2344371" y="2900056"/>
            <a:ext cx="582038" cy="382554"/>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Määrä-laskenta</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&amp;</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tiedot</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35" name="Data repo, interface, and key functions">
            <a:extLst>
              <a:ext uri="{FF2B5EF4-FFF2-40B4-BE49-F238E27FC236}">
                <a16:creationId xmlns:a16="http://schemas.microsoft.com/office/drawing/2014/main" id="{3666DC48-AB65-40C7-09A0-0E037A933C27}"/>
              </a:ext>
            </a:extLst>
          </p:cNvPr>
          <p:cNvSpPr txBox="1">
            <a:spLocks/>
          </p:cNvSpPr>
          <p:nvPr/>
        </p:nvSpPr>
        <p:spPr>
          <a:xfrm>
            <a:off x="2791511" y="297996"/>
            <a:ext cx="7142990" cy="24570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200" b="1" i="1" u="none" strike="noStrike" kern="1200" cap="none" spc="0" normalizeH="0" baseline="0" noProof="0">
                <a:ln>
                  <a:noFill/>
                </a:ln>
                <a:solidFill>
                  <a:srgbClr val="FF0000"/>
                </a:solidFill>
                <a:effectLst/>
                <a:uLnTx/>
                <a:uFillTx/>
                <a:latin typeface="Aptos" panose="02110004020202020204"/>
                <a:ea typeface="+mn-ea"/>
                <a:cs typeface="+mn-cs"/>
              </a:rPr>
              <a:t>Digitalisoidun elementtitoimitusketjun tietovarannot, rajapinnat ja prosessin tärkeimmät toiminnot</a:t>
            </a:r>
          </a:p>
        </p:txBody>
      </p:sp>
      <p:sp>
        <p:nvSpPr>
          <p:cNvPr id="156" name="PROC Design change management">
            <a:extLst>
              <a:ext uri="{FF2B5EF4-FFF2-40B4-BE49-F238E27FC236}">
                <a16:creationId xmlns:a16="http://schemas.microsoft.com/office/drawing/2014/main" id="{718B0716-DF1C-EA0A-2712-333D1D09A5A3}"/>
              </a:ext>
            </a:extLst>
          </p:cNvPr>
          <p:cNvSpPr>
            <a:spLocks/>
          </p:cNvSpPr>
          <p:nvPr/>
        </p:nvSpPr>
        <p:spPr>
          <a:xfrm>
            <a:off x="3989248" y="2378922"/>
            <a:ext cx="1021056" cy="37011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Suunnittelun</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muutoksenhallinta</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64" name="GOV Building control">
            <a:extLst>
              <a:ext uri="{FF2B5EF4-FFF2-40B4-BE49-F238E27FC236}">
                <a16:creationId xmlns:a16="http://schemas.microsoft.com/office/drawing/2014/main" id="{A8177633-1E9C-D404-334B-EFCB6398D530}"/>
              </a:ext>
            </a:extLst>
          </p:cNvPr>
          <p:cNvSpPr>
            <a:spLocks/>
          </p:cNvSpPr>
          <p:nvPr/>
        </p:nvSpPr>
        <p:spPr>
          <a:xfrm>
            <a:off x="760638" y="1092606"/>
            <a:ext cx="494498" cy="264268"/>
          </a:xfrm>
          <a:prstGeom prst="can">
            <a:avLst>
              <a:gd name="adj" fmla="val 18586"/>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Rakennusvalvonta</a:t>
            </a:r>
          </a:p>
        </p:txBody>
      </p:sp>
      <p:cxnSp>
        <p:nvCxnSpPr>
          <p:cNvPr id="217" name="A MTS 3">
            <a:extLst>
              <a:ext uri="{FF2B5EF4-FFF2-40B4-BE49-F238E27FC236}">
                <a16:creationId xmlns:a16="http://schemas.microsoft.com/office/drawing/2014/main" id="{0C6EE10B-486C-3660-2673-16EC94578F8A}"/>
              </a:ext>
            </a:extLst>
          </p:cNvPr>
          <p:cNvCxnSpPr>
            <a:cxnSpLocks/>
          </p:cNvCxnSpPr>
          <p:nvPr/>
        </p:nvCxnSpPr>
        <p:spPr>
          <a:xfrm flipV="1">
            <a:off x="3411437" y="5803106"/>
            <a:ext cx="0" cy="493555"/>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215" name="A MTS 1">
            <a:extLst>
              <a:ext uri="{FF2B5EF4-FFF2-40B4-BE49-F238E27FC236}">
                <a16:creationId xmlns:a16="http://schemas.microsoft.com/office/drawing/2014/main" id="{56B6BA9C-D131-D7FE-0320-EED91F6A088B}"/>
              </a:ext>
            </a:extLst>
          </p:cNvPr>
          <p:cNvCxnSpPr>
            <a:cxnSpLocks/>
          </p:cNvCxnSpPr>
          <p:nvPr/>
        </p:nvCxnSpPr>
        <p:spPr>
          <a:xfrm flipV="1">
            <a:off x="2053090" y="5803106"/>
            <a:ext cx="0" cy="493555"/>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231" name="SLIDE HEADER">
            <a:extLst>
              <a:ext uri="{FF2B5EF4-FFF2-40B4-BE49-F238E27FC236}">
                <a16:creationId xmlns:a16="http://schemas.microsoft.com/office/drawing/2014/main" id="{D1DBD193-9313-6A8A-126A-8612C779205D}"/>
              </a:ext>
            </a:extLst>
          </p:cNvPr>
          <p:cNvSpPr txBox="1">
            <a:spLocks/>
          </p:cNvSpPr>
          <p:nvPr/>
        </p:nvSpPr>
        <p:spPr>
          <a:xfrm>
            <a:off x="0" y="-144875"/>
            <a:ext cx="12192000" cy="5176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i-FI" sz="1600" b="0" i="0" u="none" strike="noStrike" kern="1200" cap="none" spc="0" normalizeH="0" baseline="0" noProof="0">
                <a:ln>
                  <a:noFill/>
                </a:ln>
                <a:solidFill>
                  <a:srgbClr val="000000"/>
                </a:solidFill>
                <a:effectLst/>
                <a:uLnTx/>
                <a:uFillTx/>
                <a:latin typeface="Avenir Next LT Pro Demi" panose="020B0704020202020204" pitchFamily="34" charset="0"/>
                <a:ea typeface="+mj-ea"/>
                <a:cs typeface="+mj-cs"/>
              </a:rPr>
              <a:t>Rakennusalan projektituotteen (ETO) tiedonvirtauksen arkkitehtuurin tavoitetila suunnittelusta valmiiseen rakennukseen asti​</a:t>
            </a:r>
            <a:endParaRPr kumimoji="0" lang="en-US" sz="24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30" name="ICT Product information registry">
            <a:extLst>
              <a:ext uri="{FF2B5EF4-FFF2-40B4-BE49-F238E27FC236}">
                <a16:creationId xmlns:a16="http://schemas.microsoft.com/office/drawing/2014/main" id="{28C7FB35-C738-CF29-08E8-A1F534BAA181}"/>
              </a:ext>
            </a:extLst>
          </p:cNvPr>
          <p:cNvSpPr>
            <a:spLocks noGrp="1" noRot="1" noMove="1" noResize="1" noEditPoints="1" noAdjustHandles="1" noChangeArrowheads="1" noChangeShapeType="1"/>
          </p:cNvSpPr>
          <p:nvPr/>
        </p:nvSpPr>
        <p:spPr>
          <a:xfrm>
            <a:off x="19261" y="1446125"/>
            <a:ext cx="613566" cy="518075"/>
          </a:xfrm>
          <a:prstGeom prst="can">
            <a:avLst>
              <a:gd name="adj" fmla="val 16625"/>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Tuotetieto-kanta</a:t>
            </a:r>
          </a:p>
        </p:txBody>
      </p:sp>
      <p:sp>
        <p:nvSpPr>
          <p:cNvPr id="236" name="CON As built">
            <a:extLst>
              <a:ext uri="{FF2B5EF4-FFF2-40B4-BE49-F238E27FC236}">
                <a16:creationId xmlns:a16="http://schemas.microsoft.com/office/drawing/2014/main" id="{2B7FE1A5-E915-D46F-4CC7-1B7C52C354E0}"/>
              </a:ext>
            </a:extLst>
          </p:cNvPr>
          <p:cNvSpPr>
            <a:spLocks/>
          </p:cNvSpPr>
          <p:nvPr/>
        </p:nvSpPr>
        <p:spPr>
          <a:xfrm>
            <a:off x="7230306" y="2593342"/>
            <a:ext cx="857853" cy="300321"/>
          </a:xfrm>
          <a:prstGeom prst="can">
            <a:avLst>
              <a:gd name="adj" fmla="val 16542"/>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As </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Scheduled</a:t>
            </a:r>
            <a:endPar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&amp; As P</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erformed</a:t>
            </a: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 </a:t>
            </a:r>
          </a:p>
        </p:txBody>
      </p:sp>
      <p:sp>
        <p:nvSpPr>
          <p:cNvPr id="238" name="CON As scheduled">
            <a:extLst>
              <a:ext uri="{FF2B5EF4-FFF2-40B4-BE49-F238E27FC236}">
                <a16:creationId xmlns:a16="http://schemas.microsoft.com/office/drawing/2014/main" id="{1DE31FFC-BCAF-31B7-505B-14305430E447}"/>
              </a:ext>
            </a:extLst>
          </p:cNvPr>
          <p:cNvSpPr>
            <a:spLocks/>
          </p:cNvSpPr>
          <p:nvPr/>
        </p:nvSpPr>
        <p:spPr>
          <a:xfrm>
            <a:off x="7230305" y="2271317"/>
            <a:ext cx="857855" cy="341394"/>
          </a:xfrm>
          <a:prstGeom prst="can">
            <a:avLst>
              <a:gd name="adj" fmla="val 18332"/>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36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As </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Designed</a:t>
            </a: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 &amp; As </a:t>
            </a:r>
            <a:r>
              <a:rPr kumimoji="0" lang="fi-FI" sz="900" b="0" i="0" u="none" strike="noStrike" kern="1200" cap="none" spc="0" normalizeH="0" baseline="0" noProof="0" err="1">
                <a:ln>
                  <a:noFill/>
                </a:ln>
                <a:solidFill>
                  <a:prstClr val="white"/>
                </a:solidFill>
                <a:effectLst/>
                <a:uLnTx/>
                <a:uFillTx/>
                <a:latin typeface="Calibri" panose="020F0502020204030204"/>
                <a:ea typeface="+mn-ea"/>
                <a:cs typeface="Arial" panose="020B0604020202020204" pitchFamily="34" charset="0"/>
              </a:rPr>
              <a:t>Build</a:t>
            </a:r>
            <a:endPar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45" name="ICT query based data transfer">
            <a:extLst>
              <a:ext uri="{FF2B5EF4-FFF2-40B4-BE49-F238E27FC236}">
                <a16:creationId xmlns:a16="http://schemas.microsoft.com/office/drawing/2014/main" id="{67601FA3-845A-FD36-CE72-B82B9FDF517C}"/>
              </a:ext>
            </a:extLst>
          </p:cNvPr>
          <p:cNvSpPr txBox="1">
            <a:spLocks/>
          </p:cNvSpPr>
          <p:nvPr/>
        </p:nvSpPr>
        <p:spPr>
          <a:xfrm>
            <a:off x="6282876" y="1972470"/>
            <a:ext cx="1264812" cy="199093"/>
          </a:xfrm>
          <a:prstGeom prst="rect">
            <a:avLst/>
          </a:prstGeom>
          <a:solidFill>
            <a:srgbClr val="E8E8E8">
              <a:alpha val="90000"/>
            </a:srgbClr>
          </a:solidFill>
        </p:spPr>
        <p:txBody>
          <a:bodyPr wrap="square" lIns="0" tIns="0" rIns="0" bIns="0">
            <a:spAutoFit/>
          </a:bodyPr>
          <a:lstStyle>
            <a:defPPr>
              <a:defRPr lang="fi-FI"/>
            </a:defPPr>
            <a:lvl1pPr algn="ctr">
              <a:lnSpc>
                <a:spcPct val="80000"/>
              </a:lnSpc>
              <a:defRPr sz="900" b="0">
                <a:latin typeface="Abadi" panose="020B0604020104020204" pitchFamily="34"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badi" panose="020B0604020104020204" pitchFamily="34" charset="0"/>
                <a:ea typeface="+mn-ea"/>
                <a:cs typeface="+mn-cs"/>
              </a:rPr>
              <a:t>Kyselypohjainen tiedonsiirto tietokantojen välillä</a:t>
            </a:r>
          </a:p>
        </p:txBody>
      </p:sp>
      <p:sp>
        <p:nvSpPr>
          <p:cNvPr id="249" name="Gov National interop platform">
            <a:extLst>
              <a:ext uri="{FF2B5EF4-FFF2-40B4-BE49-F238E27FC236}">
                <a16:creationId xmlns:a16="http://schemas.microsoft.com/office/drawing/2014/main" id="{266CF9DD-1859-739C-2CC2-345ED3EEE968}"/>
              </a:ext>
            </a:extLst>
          </p:cNvPr>
          <p:cNvSpPr txBox="1">
            <a:spLocks/>
          </p:cNvSpPr>
          <p:nvPr/>
        </p:nvSpPr>
        <p:spPr>
          <a:xfrm>
            <a:off x="2315078" y="1018768"/>
            <a:ext cx="1480764" cy="242695"/>
          </a:xfrm>
          <a:prstGeom prst="rect">
            <a:avLst/>
          </a:prstGeom>
          <a:noFill/>
        </p:spPr>
        <p:txBody>
          <a:bodyPr wrap="square" lIns="0" rIns="0">
            <a:sp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Kansallinen </a:t>
            </a:r>
            <a:r>
              <a:rPr kumimoji="0" lang="fi-FI"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yhteentoimivuusalusta</a:t>
            </a:r>
            <a:endPar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600" b="0" i="1" u="none" strike="noStrike" kern="1200" cap="none" spc="0" normalizeH="0" baseline="0" noProof="0">
                <a:ln>
                  <a:noFill/>
                </a:ln>
                <a:solidFill>
                  <a:srgbClr val="0070C0"/>
                </a:solidFill>
                <a:effectLst/>
                <a:uLnTx/>
                <a:uFillTx/>
                <a:latin typeface="Calibri" panose="020F0502020204030204"/>
                <a:ea typeface="+mn-ea"/>
                <a:cs typeface="Arial" panose="020B0604020202020204" pitchFamily="34" charset="0"/>
              </a:rPr>
              <a:t>koodistot.suomi.fi</a:t>
            </a:r>
            <a:endParaRPr kumimoji="0" lang="fi-FI" sz="600" b="0" i="0" u="none" strike="noStrike" kern="1200" cap="none" spc="0" normalizeH="0" baseline="0" noProof="0">
              <a:ln>
                <a:noFill/>
              </a:ln>
              <a:solidFill>
                <a:srgbClr val="0070C0"/>
              </a:solidFill>
              <a:effectLst/>
              <a:uLnTx/>
              <a:uFillTx/>
              <a:latin typeface="Aptos" panose="02110004020202020204"/>
              <a:ea typeface="+mn-ea"/>
              <a:cs typeface="+mn-cs"/>
            </a:endParaRPr>
          </a:p>
        </p:txBody>
      </p:sp>
      <p:sp>
        <p:nvSpPr>
          <p:cNvPr id="137" name="Lieriö 64">
            <a:extLst>
              <a:ext uri="{FF2B5EF4-FFF2-40B4-BE49-F238E27FC236}">
                <a16:creationId xmlns:a16="http://schemas.microsoft.com/office/drawing/2014/main" id="{103B43C5-FCDD-5D5E-3DD1-92925347F471}"/>
              </a:ext>
            </a:extLst>
          </p:cNvPr>
          <p:cNvSpPr>
            <a:spLocks/>
          </p:cNvSpPr>
          <p:nvPr/>
        </p:nvSpPr>
        <p:spPr>
          <a:xfrm>
            <a:off x="1667781" y="561339"/>
            <a:ext cx="600594" cy="671065"/>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BETK-BIM tieto-määritykset</a:t>
            </a:r>
          </a:p>
        </p:txBody>
      </p:sp>
      <p:sp>
        <p:nvSpPr>
          <p:cNvPr id="229" name="Lieriö 64">
            <a:extLst>
              <a:ext uri="{FF2B5EF4-FFF2-40B4-BE49-F238E27FC236}">
                <a16:creationId xmlns:a16="http://schemas.microsoft.com/office/drawing/2014/main" id="{1D672CE5-6522-9558-B0A4-12ABF6F0A9E3}"/>
              </a:ext>
            </a:extLst>
          </p:cNvPr>
          <p:cNvSpPr>
            <a:spLocks/>
          </p:cNvSpPr>
          <p:nvPr/>
        </p:nvSpPr>
        <p:spPr>
          <a:xfrm>
            <a:off x="10297752" y="3641894"/>
            <a:ext cx="252000" cy="180000"/>
          </a:xfrm>
          <a:prstGeom prst="can">
            <a:avLst>
              <a:gd name="adj" fmla="val 18586"/>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72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endParaRPr kumimoji="0" lang="fi-FI" sz="10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2" name="TextBox 127">
            <a:extLst>
              <a:ext uri="{FF2B5EF4-FFF2-40B4-BE49-F238E27FC236}">
                <a16:creationId xmlns:a16="http://schemas.microsoft.com/office/drawing/2014/main" id="{3374363C-A45B-EC3C-96DD-F0383A330482}"/>
              </a:ext>
            </a:extLst>
          </p:cNvPr>
          <p:cNvSpPr txBox="1">
            <a:spLocks/>
          </p:cNvSpPr>
          <p:nvPr/>
        </p:nvSpPr>
        <p:spPr>
          <a:xfrm>
            <a:off x="10638400" y="3640720"/>
            <a:ext cx="534589" cy="194605"/>
          </a:xfrm>
          <a:prstGeom prst="rect">
            <a:avLst/>
          </a:prstGeom>
          <a:noFill/>
        </p:spPr>
        <p:txBody>
          <a:bodyPr wrap="square" lIns="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Käytössä</a:t>
            </a:r>
            <a:endParaRPr kumimoji="0" lang="fi-FI"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33" name="Lieriö 64">
            <a:extLst>
              <a:ext uri="{FF2B5EF4-FFF2-40B4-BE49-F238E27FC236}">
                <a16:creationId xmlns:a16="http://schemas.microsoft.com/office/drawing/2014/main" id="{D036B34F-0A8B-020D-6128-CB0FB0F3192D}"/>
              </a:ext>
            </a:extLst>
          </p:cNvPr>
          <p:cNvSpPr>
            <a:spLocks/>
          </p:cNvSpPr>
          <p:nvPr/>
        </p:nvSpPr>
        <p:spPr>
          <a:xfrm>
            <a:off x="11100572" y="3641894"/>
            <a:ext cx="252000" cy="180000"/>
          </a:xfrm>
          <a:prstGeom prst="can">
            <a:avLst>
              <a:gd name="adj" fmla="val 18586"/>
            </a:avLst>
          </a:prstGeom>
          <a:solidFill>
            <a:schemeClr val="bg1">
              <a:lumMod val="50000"/>
            </a:schemeClr>
          </a:solidFill>
          <a:ln>
            <a:solidFill>
              <a:schemeClr val="tx1"/>
            </a:solidFill>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72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endParaRPr kumimoji="0" lang="fi-FI" sz="10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4" name="TextBox 127">
            <a:extLst>
              <a:ext uri="{FF2B5EF4-FFF2-40B4-BE49-F238E27FC236}">
                <a16:creationId xmlns:a16="http://schemas.microsoft.com/office/drawing/2014/main" id="{C986921E-58A5-3618-CB32-3CAC2E3A54F1}"/>
              </a:ext>
            </a:extLst>
          </p:cNvPr>
          <p:cNvSpPr txBox="1">
            <a:spLocks/>
          </p:cNvSpPr>
          <p:nvPr/>
        </p:nvSpPr>
        <p:spPr>
          <a:xfrm>
            <a:off x="11421149" y="3642218"/>
            <a:ext cx="490142" cy="194605"/>
          </a:xfrm>
          <a:prstGeom prst="rect">
            <a:avLst/>
          </a:prstGeom>
          <a:noFill/>
        </p:spPr>
        <p:txBody>
          <a:bodyPr wrap="square" lIns="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Kehitteillä</a:t>
            </a:r>
            <a:endParaRPr kumimoji="0" lang="fi-FI"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3" name="TextBox 127">
            <a:extLst>
              <a:ext uri="{FF2B5EF4-FFF2-40B4-BE49-F238E27FC236}">
                <a16:creationId xmlns:a16="http://schemas.microsoft.com/office/drawing/2014/main" id="{C748C84C-97BB-FFD4-3EBD-BD48B32CCC4F}"/>
              </a:ext>
            </a:extLst>
          </p:cNvPr>
          <p:cNvSpPr txBox="1">
            <a:spLocks/>
          </p:cNvSpPr>
          <p:nvPr/>
        </p:nvSpPr>
        <p:spPr>
          <a:xfrm>
            <a:off x="10988654" y="4407949"/>
            <a:ext cx="1135182" cy="378758"/>
          </a:xfrm>
          <a:prstGeom prst="rect">
            <a:avLst/>
          </a:prstGeom>
          <a:noFill/>
        </p:spPr>
        <p:txBody>
          <a:bodyPr wrap="square" lIns="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Sanomapohjainen informaation välitys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fi-FI" sz="700" b="0" i="0" u="none" strike="noStrike" kern="1200" cap="none" spc="0" normalizeH="0" baseline="0" noProof="0">
                <a:ln>
                  <a:noFill/>
                </a:ln>
                <a:solidFill>
                  <a:srgbClr val="FF0000"/>
                </a:solidFill>
                <a:effectLst/>
                <a:uLnTx/>
                <a:uFillTx/>
                <a:latin typeface="Aptos" panose="02110004020202020204"/>
                <a:ea typeface="+mn-ea"/>
                <a:cs typeface="+mn-cs"/>
              </a:rPr>
              <a:t>UN/CEFACT – XML</a:t>
            </a: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a:t>
            </a:r>
            <a:endParaRPr kumimoji="0" lang="fi-FI" sz="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ectangle: Rounded Corners 185">
            <a:extLst>
              <a:ext uri="{FF2B5EF4-FFF2-40B4-BE49-F238E27FC236}">
                <a16:creationId xmlns:a16="http://schemas.microsoft.com/office/drawing/2014/main" id="{3BCB3714-EC71-CF88-14D4-F9BF9B2C26FA}"/>
              </a:ext>
            </a:extLst>
          </p:cNvPr>
          <p:cNvSpPr>
            <a:spLocks/>
          </p:cNvSpPr>
          <p:nvPr/>
        </p:nvSpPr>
        <p:spPr>
          <a:xfrm>
            <a:off x="10281895" y="2452100"/>
            <a:ext cx="308041" cy="255139"/>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N.N</a:t>
            </a:r>
          </a:p>
        </p:txBody>
      </p:sp>
      <p:sp>
        <p:nvSpPr>
          <p:cNvPr id="10" name="Tekstiruutu 9">
            <a:extLst>
              <a:ext uri="{FF2B5EF4-FFF2-40B4-BE49-F238E27FC236}">
                <a16:creationId xmlns:a16="http://schemas.microsoft.com/office/drawing/2014/main" id="{E61379B9-6675-ABF0-1845-1169CE68F3DE}"/>
              </a:ext>
            </a:extLst>
          </p:cNvPr>
          <p:cNvSpPr txBox="1">
            <a:spLocks/>
          </p:cNvSpPr>
          <p:nvPr/>
        </p:nvSpPr>
        <p:spPr>
          <a:xfrm>
            <a:off x="10698437" y="2454217"/>
            <a:ext cx="1233488"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Toiminto tai prosessin osa</a:t>
            </a:r>
          </a:p>
        </p:txBody>
      </p:sp>
      <p:sp>
        <p:nvSpPr>
          <p:cNvPr id="246" name="Header">
            <a:extLst>
              <a:ext uri="{FF2B5EF4-FFF2-40B4-BE49-F238E27FC236}">
                <a16:creationId xmlns:a16="http://schemas.microsoft.com/office/drawing/2014/main" id="{B8487C4A-D293-AE13-2D55-F0C8B6E95FF1}"/>
              </a:ext>
            </a:extLst>
          </p:cNvPr>
          <p:cNvSpPr txBox="1">
            <a:spLocks/>
          </p:cNvSpPr>
          <p:nvPr/>
        </p:nvSpPr>
        <p:spPr>
          <a:xfrm>
            <a:off x="10944695" y="2264311"/>
            <a:ext cx="407731" cy="226591"/>
          </a:xfrm>
          <a:prstGeom prst="rect">
            <a:avLst/>
          </a:prstGeom>
          <a:noFill/>
        </p:spPr>
        <p:txBody>
          <a:bodyPr wrap="non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Selite</a:t>
            </a:r>
          </a:p>
        </p:txBody>
      </p:sp>
      <p:sp>
        <p:nvSpPr>
          <p:cNvPr id="80" name="PROC Call for tenders">
            <a:extLst>
              <a:ext uri="{FF2B5EF4-FFF2-40B4-BE49-F238E27FC236}">
                <a16:creationId xmlns:a16="http://schemas.microsoft.com/office/drawing/2014/main" id="{49EBE6C5-FCD0-BBF5-EBCA-9C4F422E5028}"/>
              </a:ext>
            </a:extLst>
          </p:cNvPr>
          <p:cNvSpPr>
            <a:spLocks/>
          </p:cNvSpPr>
          <p:nvPr/>
        </p:nvSpPr>
        <p:spPr>
          <a:xfrm>
            <a:off x="2342783" y="3423923"/>
            <a:ext cx="486379" cy="24793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Tarjous-pyyntö</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5" name="PROC Accept">
            <a:extLst>
              <a:ext uri="{FF2B5EF4-FFF2-40B4-BE49-F238E27FC236}">
                <a16:creationId xmlns:a16="http://schemas.microsoft.com/office/drawing/2014/main" id="{336392FE-624B-1E13-9B99-FB2A7F36CE77}"/>
              </a:ext>
            </a:extLst>
          </p:cNvPr>
          <p:cNvSpPr>
            <a:spLocks/>
          </p:cNvSpPr>
          <p:nvPr/>
        </p:nvSpPr>
        <p:spPr>
          <a:xfrm>
            <a:off x="2944566" y="3423466"/>
            <a:ext cx="621410" cy="24793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Hyväksyntä</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 name="PROC Element product / process data platform">
            <a:extLst>
              <a:ext uri="{FF2B5EF4-FFF2-40B4-BE49-F238E27FC236}">
                <a16:creationId xmlns:a16="http://schemas.microsoft.com/office/drawing/2014/main" id="{A05C0FCE-7B24-C6FA-7959-234AF219AD77}"/>
              </a:ext>
            </a:extLst>
          </p:cNvPr>
          <p:cNvSpPr>
            <a:spLocks/>
          </p:cNvSpPr>
          <p:nvPr/>
        </p:nvSpPr>
        <p:spPr>
          <a:xfrm>
            <a:off x="3162204" y="2861566"/>
            <a:ext cx="1304776" cy="370113"/>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Elementti-tuote</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prosessitiedon</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data-</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alusta</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29" name="Cylinder 348">
            <a:extLst>
              <a:ext uri="{FF2B5EF4-FFF2-40B4-BE49-F238E27FC236}">
                <a16:creationId xmlns:a16="http://schemas.microsoft.com/office/drawing/2014/main" id="{FF72D29B-4D69-7CB6-12CB-7413769A4F12}"/>
              </a:ext>
            </a:extLst>
          </p:cNvPr>
          <p:cNvSpPr>
            <a:spLocks/>
          </p:cNvSpPr>
          <p:nvPr/>
        </p:nvSpPr>
        <p:spPr>
          <a:xfrm>
            <a:off x="2922482" y="2852403"/>
            <a:ext cx="389743" cy="394519"/>
          </a:xfrm>
          <a:prstGeom prst="can">
            <a:avLst>
              <a:gd name="adj" fmla="val 18031"/>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ptos" panose="02110004020202020204"/>
                <a:ea typeface="+mn-ea"/>
                <a:cs typeface="+mn-cs"/>
              </a:rPr>
              <a:t>ERP/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ptos" panose="02110004020202020204"/>
                <a:ea typeface="+mn-ea"/>
                <a:cs typeface="+mn-cs"/>
              </a:rPr>
              <a:t>MRP</a:t>
            </a:r>
          </a:p>
        </p:txBody>
      </p:sp>
      <p:sp>
        <p:nvSpPr>
          <p:cNvPr id="140" name="A procurement">
            <a:extLst>
              <a:ext uri="{FF2B5EF4-FFF2-40B4-BE49-F238E27FC236}">
                <a16:creationId xmlns:a16="http://schemas.microsoft.com/office/drawing/2014/main" id="{702D3314-466A-1576-0233-8EC610108D45}"/>
              </a:ext>
            </a:extLst>
          </p:cNvPr>
          <p:cNvSpPr>
            <a:spLocks/>
          </p:cNvSpPr>
          <p:nvPr/>
        </p:nvSpPr>
        <p:spPr>
          <a:xfrm>
            <a:off x="4414331" y="3003940"/>
            <a:ext cx="192539" cy="122635"/>
          </a:xfrm>
          <a:prstGeom prst="lef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61" name="Centralized arcitechture">
            <a:extLst>
              <a:ext uri="{FF2B5EF4-FFF2-40B4-BE49-F238E27FC236}">
                <a16:creationId xmlns:a16="http://schemas.microsoft.com/office/drawing/2014/main" id="{755A0EC8-4B63-3247-BE9F-E12A7A5BE9CD}"/>
              </a:ext>
            </a:extLst>
          </p:cNvPr>
          <p:cNvGrpSpPr>
            <a:grpSpLocks/>
          </p:cNvGrpSpPr>
          <p:nvPr/>
        </p:nvGrpSpPr>
        <p:grpSpPr>
          <a:xfrm>
            <a:off x="7958167" y="5739287"/>
            <a:ext cx="1262087" cy="620870"/>
            <a:chOff x="9736113" y="5720872"/>
            <a:chExt cx="1262087" cy="725359"/>
          </a:xfrm>
          <a:solidFill>
            <a:srgbClr val="E8E8E8"/>
          </a:solidFill>
        </p:grpSpPr>
        <p:sp>
          <p:nvSpPr>
            <p:cNvPr id="178" name="TextBox 177">
              <a:extLst>
                <a:ext uri="{FF2B5EF4-FFF2-40B4-BE49-F238E27FC236}">
                  <a16:creationId xmlns:a16="http://schemas.microsoft.com/office/drawing/2014/main" id="{C94C9804-1FFB-9C24-4D10-FB09F520AD88}"/>
                </a:ext>
              </a:extLst>
            </p:cNvPr>
            <p:cNvSpPr txBox="1">
              <a:spLocks/>
            </p:cNvSpPr>
            <p:nvPr/>
          </p:nvSpPr>
          <p:spPr>
            <a:xfrm>
              <a:off x="9896071" y="5863876"/>
              <a:ext cx="1102129" cy="457483"/>
            </a:xfrm>
            <a:prstGeom prst="rect">
              <a:avLst/>
            </a:prstGeom>
            <a:grpFill/>
          </p:spPr>
          <p:txBody>
            <a:bodyPr wrap="square" lIns="36000" rIns="3600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Keskitetty sanomapohjainen tietoarkkitehtuuri</a:t>
              </a:r>
            </a:p>
          </p:txBody>
        </p:sp>
        <p:sp>
          <p:nvSpPr>
            <p:cNvPr id="256" name="Right Brace 255">
              <a:extLst>
                <a:ext uri="{FF2B5EF4-FFF2-40B4-BE49-F238E27FC236}">
                  <a16:creationId xmlns:a16="http://schemas.microsoft.com/office/drawing/2014/main" id="{27953267-7074-9703-845B-F061EF2BB8EE}"/>
                </a:ext>
              </a:extLst>
            </p:cNvPr>
            <p:cNvSpPr>
              <a:spLocks/>
            </p:cNvSpPr>
            <p:nvPr/>
          </p:nvSpPr>
          <p:spPr>
            <a:xfrm>
              <a:off x="9736113" y="5720872"/>
              <a:ext cx="153347" cy="725359"/>
            </a:xfrm>
            <a:prstGeom prst="rightBrace">
              <a:avLst/>
            </a:prstGeom>
            <a:grpFill/>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58" name="Master data ownership">
            <a:extLst>
              <a:ext uri="{FF2B5EF4-FFF2-40B4-BE49-F238E27FC236}">
                <a16:creationId xmlns:a16="http://schemas.microsoft.com/office/drawing/2014/main" id="{75DA2D1C-EFE4-22A9-F6DB-7E0D578170B4}"/>
              </a:ext>
            </a:extLst>
          </p:cNvPr>
          <p:cNvSpPr>
            <a:spLocks/>
          </p:cNvSpPr>
          <p:nvPr/>
        </p:nvSpPr>
        <p:spPr>
          <a:xfrm>
            <a:off x="10406641" y="4184907"/>
            <a:ext cx="1445274" cy="180000"/>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Master-</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datan</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800" b="0" i="0" u="none" strike="noStrike" kern="1200" cap="none" spc="0" normalizeH="0" baseline="0" noProof="0" err="1">
                <a:ln>
                  <a:noFill/>
                </a:ln>
                <a:solidFill>
                  <a:prstClr val="black"/>
                </a:solidFill>
                <a:effectLst/>
                <a:uLnTx/>
                <a:uFillTx/>
                <a:latin typeface="Aptos" panose="02110004020202020204"/>
                <a:ea typeface="+mn-ea"/>
                <a:cs typeface="+mn-cs"/>
              </a:rPr>
              <a:t>hallinta</a:t>
            </a:r>
            <a:endParaRPr kumimoji="0" lang="fi-FI"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69" name="Gov Building smart DD">
            <a:extLst>
              <a:ext uri="{FF2B5EF4-FFF2-40B4-BE49-F238E27FC236}">
                <a16:creationId xmlns:a16="http://schemas.microsoft.com/office/drawing/2014/main" id="{EAFEDB5D-5198-99E0-798A-F4BCD3CE5A12}"/>
              </a:ext>
            </a:extLst>
          </p:cNvPr>
          <p:cNvSpPr txBox="1">
            <a:spLocks/>
          </p:cNvSpPr>
          <p:nvPr/>
        </p:nvSpPr>
        <p:spPr>
          <a:xfrm>
            <a:off x="2319195" y="772036"/>
            <a:ext cx="1376574" cy="168059"/>
          </a:xfrm>
          <a:prstGeom prst="rect">
            <a:avLst/>
          </a:prstGeom>
          <a:noFill/>
        </p:spPr>
        <p:txBody>
          <a:bodyPr wrap="square" lIns="0" rIns="0">
            <a:spAutoFit/>
          </a:bodyPr>
          <a:lstStyle>
            <a:defPPr>
              <a:defRPr lang="fi-FI"/>
            </a:defPPr>
            <a:lvl1pPr>
              <a:lnSpc>
                <a:spcPct val="80000"/>
              </a:lnSpc>
              <a:defRPr sz="900">
                <a:latin typeface="Calibri" panose="020F0502020204030204"/>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Buildingsmart</a:t>
            </a: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data </a:t>
            </a:r>
            <a:r>
              <a:rPr kumimoji="0" lang="fi-FI"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dictionary</a:t>
            </a: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bsDD</a:t>
            </a: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p>
        </p:txBody>
      </p:sp>
      <p:sp>
        <p:nvSpPr>
          <p:cNvPr id="166" name="ICT Buliding Permit Control">
            <a:extLst>
              <a:ext uri="{FF2B5EF4-FFF2-40B4-BE49-F238E27FC236}">
                <a16:creationId xmlns:a16="http://schemas.microsoft.com/office/drawing/2014/main" id="{AF022973-5DA9-2310-D5A9-394474ADEB41}"/>
              </a:ext>
            </a:extLst>
          </p:cNvPr>
          <p:cNvSpPr txBox="1">
            <a:spLocks/>
          </p:cNvSpPr>
          <p:nvPr/>
        </p:nvSpPr>
        <p:spPr>
          <a:xfrm>
            <a:off x="1070630" y="1954426"/>
            <a:ext cx="643061" cy="200761"/>
          </a:xfrm>
          <a:prstGeom prst="rect">
            <a:avLst/>
          </a:prstGeom>
          <a:noFill/>
          <a:ln>
            <a:noFill/>
          </a:ln>
        </p:spPr>
        <p:txBody>
          <a:bodyPr wrap="square" lIns="0" tIns="0" rIns="0" bIns="0">
            <a:spAutoFit/>
          </a:bodyPr>
          <a:lstStyle>
            <a:defPPr>
              <a:defRPr lang="fi-FI"/>
            </a:defPPr>
            <a:lvl1pPr algn="ct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Rakennus-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lupatiedot</a:t>
            </a:r>
          </a:p>
        </p:txBody>
      </p:sp>
      <p:grpSp>
        <p:nvGrpSpPr>
          <p:cNvPr id="142" name="A Double">
            <a:extLst>
              <a:ext uri="{FF2B5EF4-FFF2-40B4-BE49-F238E27FC236}">
                <a16:creationId xmlns:a16="http://schemas.microsoft.com/office/drawing/2014/main" id="{E7C6AAEA-A350-D89D-E48C-3A3DF185E069}"/>
              </a:ext>
            </a:extLst>
          </p:cNvPr>
          <p:cNvGrpSpPr>
            <a:grpSpLocks/>
          </p:cNvGrpSpPr>
          <p:nvPr/>
        </p:nvGrpSpPr>
        <p:grpSpPr>
          <a:xfrm>
            <a:off x="3095639" y="3672417"/>
            <a:ext cx="170809" cy="933713"/>
            <a:chOff x="4108678" y="4173609"/>
            <a:chExt cx="86033" cy="1058458"/>
          </a:xfrm>
        </p:grpSpPr>
        <p:cxnSp>
          <p:nvCxnSpPr>
            <p:cNvPr id="143" name="Straight Arrow Connector 12">
              <a:extLst>
                <a:ext uri="{FF2B5EF4-FFF2-40B4-BE49-F238E27FC236}">
                  <a16:creationId xmlns:a16="http://schemas.microsoft.com/office/drawing/2014/main" id="{C680577F-FDF7-F569-C621-29598AA823B3}"/>
                </a:ext>
              </a:extLst>
            </p:cNvPr>
            <p:cNvCxnSpPr>
              <a:cxnSpLocks/>
            </p:cNvCxnSpPr>
            <p:nvPr/>
          </p:nvCxnSpPr>
          <p:spPr>
            <a:xfrm>
              <a:off x="4108678" y="4173609"/>
              <a:ext cx="0" cy="1058458"/>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7">
              <a:extLst>
                <a:ext uri="{FF2B5EF4-FFF2-40B4-BE49-F238E27FC236}">
                  <a16:creationId xmlns:a16="http://schemas.microsoft.com/office/drawing/2014/main" id="{208530B5-210C-9E44-3350-9CD78A2B6EC5}"/>
                </a:ext>
              </a:extLst>
            </p:cNvPr>
            <p:cNvCxnSpPr>
              <a:cxnSpLocks/>
            </p:cNvCxnSpPr>
            <p:nvPr/>
          </p:nvCxnSpPr>
          <p:spPr>
            <a:xfrm flipV="1">
              <a:off x="4194711" y="4173609"/>
              <a:ext cx="0" cy="1058458"/>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247">
            <a:extLst>
              <a:ext uri="{FF2B5EF4-FFF2-40B4-BE49-F238E27FC236}">
                <a16:creationId xmlns:a16="http://schemas.microsoft.com/office/drawing/2014/main" id="{CB443893-AA13-8404-0DFC-A9F051ECB692}"/>
              </a:ext>
            </a:extLst>
          </p:cNvPr>
          <p:cNvCxnSpPr>
            <a:cxnSpLocks/>
          </p:cNvCxnSpPr>
          <p:nvPr/>
        </p:nvCxnSpPr>
        <p:spPr>
          <a:xfrm flipH="1">
            <a:off x="2377538" y="3672418"/>
            <a:ext cx="0" cy="933835"/>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248">
            <a:extLst>
              <a:ext uri="{FF2B5EF4-FFF2-40B4-BE49-F238E27FC236}">
                <a16:creationId xmlns:a16="http://schemas.microsoft.com/office/drawing/2014/main" id="{46560117-C5D9-E188-0F7F-090A8A34CCCA}"/>
              </a:ext>
            </a:extLst>
          </p:cNvPr>
          <p:cNvCxnSpPr>
            <a:cxnSpLocks/>
          </p:cNvCxnSpPr>
          <p:nvPr/>
        </p:nvCxnSpPr>
        <p:spPr>
          <a:xfrm flipV="1">
            <a:off x="2725504" y="3672418"/>
            <a:ext cx="0" cy="933836"/>
          </a:xfrm>
          <a:prstGeom prst="straightConnector1">
            <a:avLst/>
          </a:prstGeom>
          <a:ln w="12700">
            <a:solidFill>
              <a:schemeClr val="accent1"/>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153" name="TextBox 233">
            <a:extLst>
              <a:ext uri="{FF2B5EF4-FFF2-40B4-BE49-F238E27FC236}">
                <a16:creationId xmlns:a16="http://schemas.microsoft.com/office/drawing/2014/main" id="{F817CBE1-BAC1-1C31-584C-26B19D861F69}"/>
              </a:ext>
            </a:extLst>
          </p:cNvPr>
          <p:cNvSpPr txBox="1">
            <a:spLocks/>
          </p:cNvSpPr>
          <p:nvPr/>
        </p:nvSpPr>
        <p:spPr>
          <a:xfrm>
            <a:off x="2908916" y="4101069"/>
            <a:ext cx="584774" cy="210887"/>
          </a:xfrm>
          <a:prstGeom prst="rect">
            <a:avLst/>
          </a:prstGeom>
          <a:solidFill>
            <a:srgbClr val="E8E8E8"/>
          </a:solidFill>
        </p:spPr>
        <p:txBody>
          <a:bodyPr wrap="square" lIns="0" tIns="18000" rIns="0" bIns="18000">
            <a:spAutoFit/>
          </a:bodyPr>
          <a:lstStyle>
            <a:defPPr>
              <a:defRPr lang="fi-FI"/>
            </a:defPPr>
            <a:lvl1pPr>
              <a:defRPr sz="900" b="1" i="0">
                <a:solidFill>
                  <a:srgbClr val="000000"/>
                </a:solidFill>
                <a:effectLst/>
                <a:latin typeface="minion-pro"/>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0" u="none" strike="noStrike" kern="1200" cap="none" spc="0" normalizeH="0" baseline="0" noProof="0">
                <a:ln>
                  <a:noFill/>
                </a:ln>
                <a:solidFill>
                  <a:srgbClr val="4C9BD3"/>
                </a:solidFill>
                <a:effectLst/>
                <a:uLnTx/>
                <a:uFillTx/>
                <a:latin typeface="minion-pro"/>
                <a:ea typeface="+mn-ea"/>
                <a:cs typeface="+mn-cs"/>
              </a:rPr>
              <a:t>Status </a:t>
            </a:r>
            <a:r>
              <a:rPr kumimoji="0" lang="fi-FI" sz="700" b="1" i="0" u="none" strike="noStrike" kern="1200" cap="none" spc="0" normalizeH="0" baseline="0" noProof="0" err="1">
                <a:ln>
                  <a:noFill/>
                </a:ln>
                <a:solidFill>
                  <a:srgbClr val="4C9BD3"/>
                </a:solidFill>
                <a:effectLst/>
                <a:uLnTx/>
                <a:uFillTx/>
                <a:latin typeface="minion-pro"/>
                <a:ea typeface="+mn-ea"/>
                <a:cs typeface="+mn-cs"/>
              </a:rPr>
              <a:t>information</a:t>
            </a:r>
            <a:endParaRPr kumimoji="0" lang="fi-FI" sz="700" b="1" i="0" u="none" strike="noStrike" kern="1200" cap="none" spc="0" normalizeH="0" baseline="0" noProof="0">
              <a:ln>
                <a:noFill/>
              </a:ln>
              <a:solidFill>
                <a:srgbClr val="4C9BD3"/>
              </a:solidFill>
              <a:effectLst/>
              <a:uLnTx/>
              <a:uFillTx/>
              <a:latin typeface="minion-pro"/>
              <a:ea typeface="+mn-ea"/>
              <a:cs typeface="+mn-cs"/>
            </a:endParaRPr>
          </a:p>
        </p:txBody>
      </p:sp>
      <p:grpSp>
        <p:nvGrpSpPr>
          <p:cNvPr id="391" name="Pep Despatch Advice">
            <a:extLst>
              <a:ext uri="{FF2B5EF4-FFF2-40B4-BE49-F238E27FC236}">
                <a16:creationId xmlns:a16="http://schemas.microsoft.com/office/drawing/2014/main" id="{E1C70FB5-FDE3-D5EA-9586-530403D285F6}"/>
              </a:ext>
            </a:extLst>
          </p:cNvPr>
          <p:cNvGrpSpPr>
            <a:grpSpLocks/>
          </p:cNvGrpSpPr>
          <p:nvPr/>
        </p:nvGrpSpPr>
        <p:grpSpPr>
          <a:xfrm>
            <a:off x="5934970" y="3948240"/>
            <a:ext cx="647963" cy="196136"/>
            <a:chOff x="8425581" y="843366"/>
            <a:chExt cx="647963" cy="196136"/>
          </a:xfrm>
        </p:grpSpPr>
        <p:sp>
          <p:nvSpPr>
            <p:cNvPr id="392" name="Tekstiruutu 184">
              <a:extLst>
                <a:ext uri="{FF2B5EF4-FFF2-40B4-BE49-F238E27FC236}">
                  <a16:creationId xmlns:a16="http://schemas.microsoft.com/office/drawing/2014/main" id="{D35522F9-A747-BD94-443C-679DCDBBE2BF}"/>
                </a:ext>
              </a:extLst>
            </p:cNvPr>
            <p:cNvSpPr txBox="1">
              <a:spLocks/>
            </p:cNvSpPr>
            <p:nvPr/>
          </p:nvSpPr>
          <p:spPr>
            <a:xfrm>
              <a:off x="8491181" y="864967"/>
              <a:ext cx="582363" cy="174535"/>
            </a:xfrm>
            <a:prstGeom prst="rect">
              <a:avLst/>
            </a:prstGeom>
            <a:solidFill>
              <a:srgbClr val="E8E8E8"/>
            </a:solidFill>
          </p:spPr>
          <p:txBody>
            <a:bodyPr wrap="square" lIns="0" t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Despatch </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Advice     </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395" name="Picture 2" descr="The Future Is Open - OpenPeppol">
              <a:extLst>
                <a:ext uri="{FF2B5EF4-FFF2-40B4-BE49-F238E27FC236}">
                  <a16:creationId xmlns:a16="http://schemas.microsoft.com/office/drawing/2014/main" id="{20A6B159-ECE1-B84C-8704-3396344F7D9A}"/>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425581" y="843366"/>
              <a:ext cx="158710" cy="165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1" name="Pep Receipt Advice">
            <a:extLst>
              <a:ext uri="{FF2B5EF4-FFF2-40B4-BE49-F238E27FC236}">
                <a16:creationId xmlns:a16="http://schemas.microsoft.com/office/drawing/2014/main" id="{8C655534-75B2-661D-E09E-CE70AB63DE98}"/>
              </a:ext>
            </a:extLst>
          </p:cNvPr>
          <p:cNvGrpSpPr>
            <a:grpSpLocks/>
          </p:cNvGrpSpPr>
          <p:nvPr/>
        </p:nvGrpSpPr>
        <p:grpSpPr>
          <a:xfrm>
            <a:off x="7471941" y="3889268"/>
            <a:ext cx="575994" cy="258376"/>
            <a:chOff x="8157935" y="737199"/>
            <a:chExt cx="575994" cy="258376"/>
          </a:xfrm>
          <a:solidFill>
            <a:srgbClr val="E8E8E8"/>
          </a:solidFill>
        </p:grpSpPr>
        <p:sp>
          <p:nvSpPr>
            <p:cNvPr id="370" name="Tekstiruutu 184">
              <a:extLst>
                <a:ext uri="{FF2B5EF4-FFF2-40B4-BE49-F238E27FC236}">
                  <a16:creationId xmlns:a16="http://schemas.microsoft.com/office/drawing/2014/main" id="{317D6930-13E0-38FA-3322-7DAB483766FA}"/>
                </a:ext>
              </a:extLst>
            </p:cNvPr>
            <p:cNvSpPr txBox="1">
              <a:spLocks/>
            </p:cNvSpPr>
            <p:nvPr/>
          </p:nvSpPr>
          <p:spPr>
            <a:xfrm>
              <a:off x="8157935" y="887853"/>
              <a:ext cx="575994" cy="107722"/>
            </a:xfrm>
            <a:prstGeom prst="rect">
              <a:avLst/>
            </a:prstGeom>
            <a:grp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Receipt Advice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369" name="Picture 2" descr="The Future Is Open - OpenPeppol">
              <a:extLst>
                <a:ext uri="{FF2B5EF4-FFF2-40B4-BE49-F238E27FC236}">
                  <a16:creationId xmlns:a16="http://schemas.microsoft.com/office/drawing/2014/main" id="{9C88EF4D-B397-BBF9-29FA-F0DF9C79FE26}"/>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333778" y="737199"/>
              <a:ext cx="158710" cy="165134"/>
            </a:xfrm>
            <a:prstGeom prst="rect">
              <a:avLst/>
            </a:prstGeom>
            <a:grpFill/>
          </p:spPr>
        </p:pic>
      </p:grpSp>
      <p:grpSp>
        <p:nvGrpSpPr>
          <p:cNvPr id="386" name="Pep Invoice mts">
            <a:extLst>
              <a:ext uri="{FF2B5EF4-FFF2-40B4-BE49-F238E27FC236}">
                <a16:creationId xmlns:a16="http://schemas.microsoft.com/office/drawing/2014/main" id="{FA84DB08-9204-36E7-4AC4-1AC013D9909F}"/>
              </a:ext>
            </a:extLst>
          </p:cNvPr>
          <p:cNvGrpSpPr>
            <a:grpSpLocks/>
          </p:cNvGrpSpPr>
          <p:nvPr/>
        </p:nvGrpSpPr>
        <p:grpSpPr>
          <a:xfrm>
            <a:off x="7249028" y="5969759"/>
            <a:ext cx="562788" cy="165134"/>
            <a:chOff x="8108945" y="838189"/>
            <a:chExt cx="562788" cy="165134"/>
          </a:xfrm>
          <a:solidFill>
            <a:srgbClr val="E8E8E8"/>
          </a:solidFill>
        </p:grpSpPr>
        <p:sp>
          <p:nvSpPr>
            <p:cNvPr id="387" name="Tekstiruutu 184">
              <a:extLst>
                <a:ext uri="{FF2B5EF4-FFF2-40B4-BE49-F238E27FC236}">
                  <a16:creationId xmlns:a16="http://schemas.microsoft.com/office/drawing/2014/main" id="{4341AC6C-8EE5-C624-11C8-7F892AAE758A}"/>
                </a:ext>
              </a:extLst>
            </p:cNvPr>
            <p:cNvSpPr txBox="1">
              <a:spLocks/>
            </p:cNvSpPr>
            <p:nvPr/>
          </p:nvSpPr>
          <p:spPr>
            <a:xfrm>
              <a:off x="8318049" y="849429"/>
              <a:ext cx="353684" cy="123111"/>
            </a:xfrm>
            <a:prstGeom prst="rect">
              <a:avLst/>
            </a:prstGeom>
            <a:grpFill/>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Invoice</a:t>
              </a:r>
              <a:endParaRPr kumimoji="0" lang="fi-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390" name="Picture 2" descr="The Future Is Open - OpenPeppol">
              <a:extLst>
                <a:ext uri="{FF2B5EF4-FFF2-40B4-BE49-F238E27FC236}">
                  <a16:creationId xmlns:a16="http://schemas.microsoft.com/office/drawing/2014/main" id="{980526EE-5955-1A96-5143-65A2C733494A}"/>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08945" y="838189"/>
              <a:ext cx="158710" cy="165134"/>
            </a:xfrm>
            <a:prstGeom prst="rect">
              <a:avLst/>
            </a:prstGeom>
            <a:grpFill/>
          </p:spPr>
        </p:pic>
      </p:grpSp>
      <p:grpSp>
        <p:nvGrpSpPr>
          <p:cNvPr id="408" name="Pep Despatch mts">
            <a:extLst>
              <a:ext uri="{FF2B5EF4-FFF2-40B4-BE49-F238E27FC236}">
                <a16:creationId xmlns:a16="http://schemas.microsoft.com/office/drawing/2014/main" id="{E8B62040-1F34-0B38-15E5-6018CBFF134F}"/>
              </a:ext>
            </a:extLst>
          </p:cNvPr>
          <p:cNvGrpSpPr>
            <a:grpSpLocks/>
          </p:cNvGrpSpPr>
          <p:nvPr/>
        </p:nvGrpSpPr>
        <p:grpSpPr>
          <a:xfrm>
            <a:off x="5000900" y="5946497"/>
            <a:ext cx="593452" cy="174535"/>
            <a:chOff x="8091880" y="825546"/>
            <a:chExt cx="593452" cy="174535"/>
          </a:xfrm>
          <a:solidFill>
            <a:srgbClr val="E8E8E8"/>
          </a:solidFill>
        </p:grpSpPr>
        <p:sp>
          <p:nvSpPr>
            <p:cNvPr id="409" name="Tekstiruutu 184">
              <a:extLst>
                <a:ext uri="{FF2B5EF4-FFF2-40B4-BE49-F238E27FC236}">
                  <a16:creationId xmlns:a16="http://schemas.microsoft.com/office/drawing/2014/main" id="{D917F596-C165-017B-9089-6ED4639683DC}"/>
                </a:ext>
              </a:extLst>
            </p:cNvPr>
            <p:cNvSpPr txBox="1">
              <a:spLocks/>
            </p:cNvSpPr>
            <p:nvPr/>
          </p:nvSpPr>
          <p:spPr>
            <a:xfrm>
              <a:off x="8331495" y="825546"/>
              <a:ext cx="353837" cy="174535"/>
            </a:xfrm>
            <a:prstGeom prst="rect">
              <a:avLst/>
            </a:prstGeom>
            <a:grp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Despatch </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Advice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12" name="Picture 2" descr="The Future Is Open - OpenPeppol">
              <a:extLst>
                <a:ext uri="{FF2B5EF4-FFF2-40B4-BE49-F238E27FC236}">
                  <a16:creationId xmlns:a16="http://schemas.microsoft.com/office/drawing/2014/main" id="{FC9FCBF6-7986-8B16-CFFE-E481EB5B3624}"/>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091880" y="828946"/>
              <a:ext cx="158710" cy="165134"/>
            </a:xfrm>
            <a:prstGeom prst="rect">
              <a:avLst/>
            </a:prstGeom>
            <a:grpFill/>
          </p:spPr>
        </p:pic>
      </p:grpSp>
      <p:grpSp>
        <p:nvGrpSpPr>
          <p:cNvPr id="423" name="Pep Order response mts">
            <a:extLst>
              <a:ext uri="{FF2B5EF4-FFF2-40B4-BE49-F238E27FC236}">
                <a16:creationId xmlns:a16="http://schemas.microsoft.com/office/drawing/2014/main" id="{BADAA1B8-CBF0-A904-6808-FB7E64FC218F}"/>
              </a:ext>
            </a:extLst>
          </p:cNvPr>
          <p:cNvGrpSpPr>
            <a:grpSpLocks/>
          </p:cNvGrpSpPr>
          <p:nvPr/>
        </p:nvGrpSpPr>
        <p:grpSpPr>
          <a:xfrm>
            <a:off x="3215511" y="5959140"/>
            <a:ext cx="571148" cy="175596"/>
            <a:chOff x="8113708" y="838189"/>
            <a:chExt cx="571148" cy="175596"/>
          </a:xfrm>
          <a:solidFill>
            <a:srgbClr val="E8E8E8"/>
          </a:solidFill>
        </p:grpSpPr>
        <p:sp>
          <p:nvSpPr>
            <p:cNvPr id="424" name="Tekstiruutu 184">
              <a:extLst>
                <a:ext uri="{FF2B5EF4-FFF2-40B4-BE49-F238E27FC236}">
                  <a16:creationId xmlns:a16="http://schemas.microsoft.com/office/drawing/2014/main" id="{76612582-59B1-27BB-E5CB-4B6477C71326}"/>
                </a:ext>
              </a:extLst>
            </p:cNvPr>
            <p:cNvSpPr txBox="1">
              <a:spLocks/>
            </p:cNvSpPr>
            <p:nvPr/>
          </p:nvSpPr>
          <p:spPr>
            <a:xfrm>
              <a:off x="8298970" y="839250"/>
              <a:ext cx="385886" cy="174535"/>
            </a:xfrm>
            <a:prstGeom prst="rect">
              <a:avLst/>
            </a:prstGeom>
            <a:grp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Order </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Response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27" name="Picture 2" descr="The Future Is Open - OpenPeppol">
              <a:extLst>
                <a:ext uri="{FF2B5EF4-FFF2-40B4-BE49-F238E27FC236}">
                  <a16:creationId xmlns:a16="http://schemas.microsoft.com/office/drawing/2014/main" id="{0A4E5B9A-C275-5707-DB37-23AC869BD5F8}"/>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13708" y="838189"/>
              <a:ext cx="158710" cy="165134"/>
            </a:xfrm>
            <a:prstGeom prst="rect">
              <a:avLst/>
            </a:prstGeom>
            <a:grpFill/>
          </p:spPr>
        </p:pic>
      </p:grpSp>
      <p:grpSp>
        <p:nvGrpSpPr>
          <p:cNvPr id="403" name="Pep Catalogue mts">
            <a:extLst>
              <a:ext uri="{FF2B5EF4-FFF2-40B4-BE49-F238E27FC236}">
                <a16:creationId xmlns:a16="http://schemas.microsoft.com/office/drawing/2014/main" id="{EFA475DF-80D1-05F8-7DB6-3C801F7FCA30}"/>
              </a:ext>
            </a:extLst>
          </p:cNvPr>
          <p:cNvGrpSpPr>
            <a:grpSpLocks/>
          </p:cNvGrpSpPr>
          <p:nvPr/>
        </p:nvGrpSpPr>
        <p:grpSpPr>
          <a:xfrm>
            <a:off x="1832127" y="5946289"/>
            <a:ext cx="563775" cy="165134"/>
            <a:chOff x="8108945" y="838189"/>
            <a:chExt cx="563775" cy="165134"/>
          </a:xfrm>
          <a:solidFill>
            <a:srgbClr val="E8E8E8"/>
          </a:solidFill>
        </p:grpSpPr>
        <p:sp>
          <p:nvSpPr>
            <p:cNvPr id="404" name="Tekstiruutu 184">
              <a:extLst>
                <a:ext uri="{FF2B5EF4-FFF2-40B4-BE49-F238E27FC236}">
                  <a16:creationId xmlns:a16="http://schemas.microsoft.com/office/drawing/2014/main" id="{A08D5135-F391-2EDF-8545-190C40320F32}"/>
                </a:ext>
              </a:extLst>
            </p:cNvPr>
            <p:cNvSpPr txBox="1">
              <a:spLocks/>
            </p:cNvSpPr>
            <p:nvPr/>
          </p:nvSpPr>
          <p:spPr>
            <a:xfrm>
              <a:off x="8277436" y="855255"/>
              <a:ext cx="395284" cy="107722"/>
            </a:xfrm>
            <a:prstGeom prst="rect">
              <a:avLst/>
            </a:prstGeom>
            <a:grp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Catalogue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07" name="Picture 2" descr="The Future Is Open - OpenPeppol">
              <a:extLst>
                <a:ext uri="{FF2B5EF4-FFF2-40B4-BE49-F238E27FC236}">
                  <a16:creationId xmlns:a16="http://schemas.microsoft.com/office/drawing/2014/main" id="{C2280DCB-D17F-F9D6-2D6D-7FF151EF7206}"/>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08945" y="838189"/>
              <a:ext cx="158710" cy="165134"/>
            </a:xfrm>
            <a:prstGeom prst="rect">
              <a:avLst/>
            </a:prstGeom>
            <a:grpFill/>
          </p:spPr>
        </p:pic>
      </p:grpSp>
      <p:grpSp>
        <p:nvGrpSpPr>
          <p:cNvPr id="449" name="Pep Blanket order">
            <a:extLst>
              <a:ext uri="{FF2B5EF4-FFF2-40B4-BE49-F238E27FC236}">
                <a16:creationId xmlns:a16="http://schemas.microsoft.com/office/drawing/2014/main" id="{5F9E4631-E68A-CB3C-C969-8EFC7D6B0E16}"/>
              </a:ext>
            </a:extLst>
          </p:cNvPr>
          <p:cNvGrpSpPr>
            <a:grpSpLocks/>
          </p:cNvGrpSpPr>
          <p:nvPr/>
        </p:nvGrpSpPr>
        <p:grpSpPr>
          <a:xfrm>
            <a:off x="3554660" y="3909563"/>
            <a:ext cx="1005544" cy="190578"/>
            <a:chOff x="8149526" y="853103"/>
            <a:chExt cx="1005544" cy="190578"/>
          </a:xfrm>
        </p:grpSpPr>
        <p:sp>
          <p:nvSpPr>
            <p:cNvPr id="450" name="Tekstiruutu 184">
              <a:extLst>
                <a:ext uri="{FF2B5EF4-FFF2-40B4-BE49-F238E27FC236}">
                  <a16:creationId xmlns:a16="http://schemas.microsoft.com/office/drawing/2014/main" id="{F700A874-826E-7808-C8FD-73AF734733F6}"/>
                </a:ext>
              </a:extLst>
            </p:cNvPr>
            <p:cNvSpPr txBox="1">
              <a:spLocks/>
            </p:cNvSpPr>
            <p:nvPr/>
          </p:nvSpPr>
          <p:spPr>
            <a:xfrm>
              <a:off x="8174194" y="853103"/>
              <a:ext cx="980876" cy="174535"/>
            </a:xfrm>
            <a:prstGeom prst="rect">
              <a:avLst/>
            </a:prstGeom>
            <a:solidFill>
              <a:srgbClr val="E8E8E8"/>
            </a:solidFill>
          </p:spPr>
          <p:txBody>
            <a:bodyPr wrap="square" t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221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Blanket</a:t>
              </a: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 Order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Order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Response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53" name="Picture 2" descr="The Future Is Open - OpenPeppol">
              <a:extLst>
                <a:ext uri="{FF2B5EF4-FFF2-40B4-BE49-F238E27FC236}">
                  <a16:creationId xmlns:a16="http://schemas.microsoft.com/office/drawing/2014/main" id="{7DDA66F2-1823-F097-8787-E9A73E430474}"/>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49526" y="878547"/>
              <a:ext cx="158710" cy="165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4" name="Pep Order Change">
            <a:extLst>
              <a:ext uri="{FF2B5EF4-FFF2-40B4-BE49-F238E27FC236}">
                <a16:creationId xmlns:a16="http://schemas.microsoft.com/office/drawing/2014/main" id="{9A35094C-661A-F5A2-8073-2D26619A9C5C}"/>
              </a:ext>
            </a:extLst>
          </p:cNvPr>
          <p:cNvGrpSpPr>
            <a:grpSpLocks/>
          </p:cNvGrpSpPr>
          <p:nvPr/>
        </p:nvGrpSpPr>
        <p:grpSpPr>
          <a:xfrm>
            <a:off x="4415394" y="4082000"/>
            <a:ext cx="756005" cy="182660"/>
            <a:chOff x="8236530" y="812157"/>
            <a:chExt cx="756005" cy="182660"/>
          </a:xfrm>
        </p:grpSpPr>
        <p:sp>
          <p:nvSpPr>
            <p:cNvPr id="445" name="Tekstiruutu 184">
              <a:extLst>
                <a:ext uri="{FF2B5EF4-FFF2-40B4-BE49-F238E27FC236}">
                  <a16:creationId xmlns:a16="http://schemas.microsoft.com/office/drawing/2014/main" id="{E2A2EDF4-569A-7FD4-8ECD-C7E74CF42C2B}"/>
                </a:ext>
              </a:extLst>
            </p:cNvPr>
            <p:cNvSpPr txBox="1">
              <a:spLocks/>
            </p:cNvSpPr>
            <p:nvPr/>
          </p:nvSpPr>
          <p:spPr>
            <a:xfrm>
              <a:off x="8383526" y="820282"/>
              <a:ext cx="609009" cy="174535"/>
            </a:xfrm>
            <a:prstGeom prst="rect">
              <a:avLst/>
            </a:prstGeom>
            <a:solidFill>
              <a:srgbClr val="E8E8E8"/>
            </a:solidFill>
          </p:spPr>
          <p:txBody>
            <a:bodyPr wrap="square" lIns="0" t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Order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Change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Order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Response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48" name="Picture 2" descr="The Future Is Open - OpenPeppol">
              <a:extLst>
                <a:ext uri="{FF2B5EF4-FFF2-40B4-BE49-F238E27FC236}">
                  <a16:creationId xmlns:a16="http://schemas.microsoft.com/office/drawing/2014/main" id="{66386601-E5B3-1DDE-DDD2-83310D2A0609}"/>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236530" y="812157"/>
              <a:ext cx="158710" cy="165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Ryhmä 1">
            <a:extLst>
              <a:ext uri="{FF2B5EF4-FFF2-40B4-BE49-F238E27FC236}">
                <a16:creationId xmlns:a16="http://schemas.microsoft.com/office/drawing/2014/main" id="{22B175C4-B855-99FD-AA48-B966AAD908DA}"/>
              </a:ext>
            </a:extLst>
          </p:cNvPr>
          <p:cNvGrpSpPr>
            <a:grpSpLocks/>
          </p:cNvGrpSpPr>
          <p:nvPr/>
        </p:nvGrpSpPr>
        <p:grpSpPr>
          <a:xfrm>
            <a:off x="1916267" y="1293191"/>
            <a:ext cx="845916" cy="845916"/>
            <a:chOff x="2119229" y="1293191"/>
            <a:chExt cx="845916" cy="845916"/>
          </a:xfrm>
        </p:grpSpPr>
        <p:pic>
          <p:nvPicPr>
            <p:cNvPr id="1002" name="Kuva 1001" descr="Pilvi tasaisella täytöllä">
              <a:extLst>
                <a:ext uri="{FF2B5EF4-FFF2-40B4-BE49-F238E27FC236}">
                  <a16:creationId xmlns:a16="http://schemas.microsoft.com/office/drawing/2014/main" id="{3054196D-CE5F-B720-01B7-ECAD09FE7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9229" y="1293191"/>
              <a:ext cx="845916" cy="845916"/>
            </a:xfrm>
            <a:prstGeom prst="rect">
              <a:avLst/>
            </a:prstGeom>
          </p:spPr>
        </p:pic>
        <p:sp>
          <p:nvSpPr>
            <p:cNvPr id="1008" name="Project shared repo">
              <a:extLst>
                <a:ext uri="{FF2B5EF4-FFF2-40B4-BE49-F238E27FC236}">
                  <a16:creationId xmlns:a16="http://schemas.microsoft.com/office/drawing/2014/main" id="{BA6CAEE2-0BB1-D205-FF44-4D628C42B7DB}"/>
                </a:ext>
              </a:extLst>
            </p:cNvPr>
            <p:cNvSpPr txBox="1">
              <a:spLocks/>
            </p:cNvSpPr>
            <p:nvPr/>
          </p:nvSpPr>
          <p:spPr>
            <a:xfrm>
              <a:off x="2359441" y="1756439"/>
              <a:ext cx="274626" cy="115031"/>
            </a:xfrm>
            <a:prstGeom prst="rect">
              <a:avLst/>
            </a:prstGeom>
            <a:solidFill>
              <a:schemeClr val="bg1">
                <a:alpha val="90000"/>
              </a:schemeClr>
            </a:solidFill>
          </p:spPr>
          <p:txBody>
            <a:bodyPr wrap="square" lIns="3600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Aptos" panose="02110004020202020204"/>
                  <a:ea typeface="+mn-ea"/>
                  <a:cs typeface="+mn-cs"/>
                </a:rPr>
                <a:t>CDE</a:t>
              </a:r>
            </a:p>
          </p:txBody>
        </p:sp>
        <p:grpSp>
          <p:nvGrpSpPr>
            <p:cNvPr id="1018" name="Kuva 46" descr="Tietokanta tasaisella täytöllä">
              <a:extLst>
                <a:ext uri="{FF2B5EF4-FFF2-40B4-BE49-F238E27FC236}">
                  <a16:creationId xmlns:a16="http://schemas.microsoft.com/office/drawing/2014/main" id="{B1A1CA59-7413-560D-E74B-B58DD236DD0E}"/>
                </a:ext>
              </a:extLst>
            </p:cNvPr>
            <p:cNvGrpSpPr>
              <a:grpSpLocks/>
            </p:cNvGrpSpPr>
            <p:nvPr/>
          </p:nvGrpSpPr>
          <p:grpSpPr>
            <a:xfrm flipH="1">
              <a:off x="2392806" y="1551326"/>
              <a:ext cx="188467" cy="180090"/>
              <a:chOff x="4824412" y="3352085"/>
              <a:chExt cx="533400" cy="603250"/>
            </a:xfrm>
            <a:solidFill>
              <a:srgbClr val="000000"/>
            </a:solidFill>
          </p:grpSpPr>
          <p:sp>
            <p:nvSpPr>
              <p:cNvPr id="1020" name="Vapaamuotoinen: Muoto 1019">
                <a:extLst>
                  <a:ext uri="{FF2B5EF4-FFF2-40B4-BE49-F238E27FC236}">
                    <a16:creationId xmlns:a16="http://schemas.microsoft.com/office/drawing/2014/main" id="{958AB77C-B83D-1ED6-064B-1C483223FBB1}"/>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21" name="Vapaamuotoinen: Muoto 1020">
                <a:extLst>
                  <a:ext uri="{FF2B5EF4-FFF2-40B4-BE49-F238E27FC236}">
                    <a16:creationId xmlns:a16="http://schemas.microsoft.com/office/drawing/2014/main" id="{CD0F4F27-537D-3653-667E-474611FE0BDD}"/>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22" name="Vapaamuotoinen: Muoto 1021">
                <a:extLst>
                  <a:ext uri="{FF2B5EF4-FFF2-40B4-BE49-F238E27FC236}">
                    <a16:creationId xmlns:a16="http://schemas.microsoft.com/office/drawing/2014/main" id="{892C674A-2974-C2A0-65B9-3D5A8971AA3C}"/>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23" name="Vapaamuotoinen: Muoto 1022">
                <a:extLst>
                  <a:ext uri="{FF2B5EF4-FFF2-40B4-BE49-F238E27FC236}">
                    <a16:creationId xmlns:a16="http://schemas.microsoft.com/office/drawing/2014/main" id="{27FFB0F3-B52F-BE8C-F0EE-070C7B675629}"/>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70" name="Arrow: PROCC">
            <a:extLst>
              <a:ext uri="{FF2B5EF4-FFF2-40B4-BE49-F238E27FC236}">
                <a16:creationId xmlns:a16="http://schemas.microsoft.com/office/drawing/2014/main" id="{085CEA79-DF80-4396-17CE-D4720ABAD554}"/>
              </a:ext>
            </a:extLst>
          </p:cNvPr>
          <p:cNvSpPr>
            <a:spLocks/>
          </p:cNvSpPr>
          <p:nvPr/>
        </p:nvSpPr>
        <p:spPr>
          <a:xfrm rot="5400000">
            <a:off x="2495506" y="3283191"/>
            <a:ext cx="177372"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Arrow: PROC">
            <a:extLst>
              <a:ext uri="{FF2B5EF4-FFF2-40B4-BE49-F238E27FC236}">
                <a16:creationId xmlns:a16="http://schemas.microsoft.com/office/drawing/2014/main" id="{252945B5-5414-1B08-5D23-500527CCBE2D}"/>
              </a:ext>
            </a:extLst>
          </p:cNvPr>
          <p:cNvSpPr>
            <a:spLocks/>
          </p:cNvSpPr>
          <p:nvPr/>
        </p:nvSpPr>
        <p:spPr>
          <a:xfrm>
            <a:off x="2824562" y="3478030"/>
            <a:ext cx="146860"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Arrow: PROC">
            <a:extLst>
              <a:ext uri="{FF2B5EF4-FFF2-40B4-BE49-F238E27FC236}">
                <a16:creationId xmlns:a16="http://schemas.microsoft.com/office/drawing/2014/main" id="{104B80B0-B145-A95E-3B96-39C2BEAE84A6}"/>
              </a:ext>
            </a:extLst>
          </p:cNvPr>
          <p:cNvSpPr>
            <a:spLocks/>
          </p:cNvSpPr>
          <p:nvPr/>
        </p:nvSpPr>
        <p:spPr>
          <a:xfrm>
            <a:off x="3559642" y="3481442"/>
            <a:ext cx="163797" cy="144000"/>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9" name="A MAN: rough to fine">
            <a:extLst>
              <a:ext uri="{FF2B5EF4-FFF2-40B4-BE49-F238E27FC236}">
                <a16:creationId xmlns:a16="http://schemas.microsoft.com/office/drawing/2014/main" id="{E6A1FB5B-DF98-8072-0428-3C2278FA63E5}"/>
              </a:ext>
            </a:extLst>
          </p:cNvPr>
          <p:cNvSpPr>
            <a:spLocks/>
          </p:cNvSpPr>
          <p:nvPr/>
        </p:nvSpPr>
        <p:spPr>
          <a:xfrm>
            <a:off x="4216824" y="4974180"/>
            <a:ext cx="123226" cy="158287"/>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6" name="Standardized design nomenclature">
            <a:extLst>
              <a:ext uri="{FF2B5EF4-FFF2-40B4-BE49-F238E27FC236}">
                <a16:creationId xmlns:a16="http://schemas.microsoft.com/office/drawing/2014/main" id="{52CB8745-FCED-3811-43AA-DDDE51E9F7C7}"/>
              </a:ext>
            </a:extLst>
          </p:cNvPr>
          <p:cNvSpPr txBox="1">
            <a:spLocks/>
          </p:cNvSpPr>
          <p:nvPr/>
        </p:nvSpPr>
        <p:spPr>
          <a:xfrm>
            <a:off x="2007461" y="1309630"/>
            <a:ext cx="1568366" cy="102272"/>
          </a:xfrm>
          <a:prstGeom prst="rect">
            <a:avLst/>
          </a:prstGeom>
          <a:solidFill>
            <a:srgbClr val="E8E8E8">
              <a:alpha val="80000"/>
            </a:srgbClr>
          </a:solidFill>
        </p:spPr>
        <p:txBody>
          <a:bodyPr wrap="square" lIns="0" tIns="0" rIns="0" bIns="0">
            <a:spAutoFit/>
          </a:bodyPr>
          <a:lstStyle>
            <a:defPPr>
              <a:defRPr lang="fi-FI"/>
            </a:defPPr>
            <a:lvl1pPr>
              <a:defRPr sz="900" b="1"/>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Vakioidut suunnittelu nimikkeistöt</a:t>
            </a:r>
          </a:p>
        </p:txBody>
      </p:sp>
      <p:sp>
        <p:nvSpPr>
          <p:cNvPr id="492" name="MTS M-BOM">
            <a:extLst>
              <a:ext uri="{FF2B5EF4-FFF2-40B4-BE49-F238E27FC236}">
                <a16:creationId xmlns:a16="http://schemas.microsoft.com/office/drawing/2014/main" id="{17CA2F32-7452-F94C-BAB2-FEBCF97D6B6B}"/>
              </a:ext>
            </a:extLst>
          </p:cNvPr>
          <p:cNvSpPr>
            <a:spLocks/>
          </p:cNvSpPr>
          <p:nvPr/>
        </p:nvSpPr>
        <p:spPr>
          <a:xfrm>
            <a:off x="1541648" y="5161422"/>
            <a:ext cx="576000" cy="213536"/>
          </a:xfrm>
          <a:prstGeom prst="can">
            <a:avLst>
              <a:gd name="adj" fmla="val 34516"/>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mn-cs"/>
              </a:rPr>
              <a:t>M-BOM</a:t>
            </a:r>
          </a:p>
        </p:txBody>
      </p:sp>
      <p:sp>
        <p:nvSpPr>
          <p:cNvPr id="100" name="MAN Mbom">
            <a:extLst>
              <a:ext uri="{FF2B5EF4-FFF2-40B4-BE49-F238E27FC236}">
                <a16:creationId xmlns:a16="http://schemas.microsoft.com/office/drawing/2014/main" id="{805DC76C-A027-078A-BC85-FBAE046F0FBB}"/>
              </a:ext>
            </a:extLst>
          </p:cNvPr>
          <p:cNvSpPr>
            <a:spLocks/>
          </p:cNvSpPr>
          <p:nvPr/>
        </p:nvSpPr>
        <p:spPr>
          <a:xfrm>
            <a:off x="1458276" y="3115756"/>
            <a:ext cx="649958" cy="213536"/>
          </a:xfrm>
          <a:prstGeom prst="can">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mn-cs"/>
              </a:rPr>
              <a:t>E-BOM</a:t>
            </a:r>
          </a:p>
        </p:txBody>
      </p:sp>
      <p:sp>
        <p:nvSpPr>
          <p:cNvPr id="101" name="MAN Drawing repository">
            <a:extLst>
              <a:ext uri="{FF2B5EF4-FFF2-40B4-BE49-F238E27FC236}">
                <a16:creationId xmlns:a16="http://schemas.microsoft.com/office/drawing/2014/main" id="{C1AD8A50-F0B8-4D7F-CE98-710ECFCDE1BE}"/>
              </a:ext>
            </a:extLst>
          </p:cNvPr>
          <p:cNvSpPr>
            <a:spLocks/>
          </p:cNvSpPr>
          <p:nvPr/>
        </p:nvSpPr>
        <p:spPr>
          <a:xfrm>
            <a:off x="1541098" y="4758094"/>
            <a:ext cx="576000" cy="447598"/>
          </a:xfrm>
          <a:prstGeom prst="can">
            <a:avLst>
              <a:gd name="adj" fmla="val 17790"/>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Elementtien tuotanto-suunnitelmat</a:t>
            </a:r>
          </a:p>
        </p:txBody>
      </p:sp>
      <p:cxnSp>
        <p:nvCxnSpPr>
          <p:cNvPr id="136" name="A 2d designs">
            <a:extLst>
              <a:ext uri="{FF2B5EF4-FFF2-40B4-BE49-F238E27FC236}">
                <a16:creationId xmlns:a16="http://schemas.microsoft.com/office/drawing/2014/main" id="{FDAC3290-FF12-7493-C8E3-2E3D7FF8EDD5}"/>
              </a:ext>
            </a:extLst>
          </p:cNvPr>
          <p:cNvCxnSpPr>
            <a:cxnSpLocks/>
            <a:endCxn id="101" idx="1"/>
          </p:cNvCxnSpPr>
          <p:nvPr/>
        </p:nvCxnSpPr>
        <p:spPr>
          <a:xfrm rot="5400000">
            <a:off x="633521" y="3117685"/>
            <a:ext cx="2835987" cy="444831"/>
          </a:xfrm>
          <a:prstGeom prst="bentConnector3">
            <a:avLst>
              <a:gd name="adj1" fmla="val 64554"/>
            </a:avLst>
          </a:prstGeom>
          <a:ln w="12700">
            <a:solidFill>
              <a:srgbClr val="FF0000"/>
            </a:solidFill>
            <a:prstDash val="dash"/>
            <a:headEnd type="triangle" w="med" len="med"/>
            <a:tailEnd type="oval" w="sm" len="sm"/>
          </a:ln>
        </p:spPr>
        <p:style>
          <a:lnRef idx="2">
            <a:schemeClr val="accent1"/>
          </a:lnRef>
          <a:fillRef idx="0">
            <a:schemeClr val="accent1"/>
          </a:fillRef>
          <a:effectRef idx="1">
            <a:schemeClr val="accent1"/>
          </a:effectRef>
          <a:fontRef idx="minor">
            <a:schemeClr val="tx1"/>
          </a:fontRef>
        </p:style>
      </p:cxnSp>
      <p:pic>
        <p:nvPicPr>
          <p:cNvPr id="503" name="Information" descr="Tiedot tasaisella täytöllä">
            <a:extLst>
              <a:ext uri="{FF2B5EF4-FFF2-40B4-BE49-F238E27FC236}">
                <a16:creationId xmlns:a16="http://schemas.microsoft.com/office/drawing/2014/main" id="{1E9D0FDE-DF3A-C6D2-F50F-9CE154C362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9109" y="3951147"/>
            <a:ext cx="165629" cy="165629"/>
          </a:xfrm>
          <a:prstGeom prst="rect">
            <a:avLst/>
          </a:prstGeom>
        </p:spPr>
      </p:pic>
      <p:cxnSp>
        <p:nvCxnSpPr>
          <p:cNvPr id="110" name="Arrow: ICT to MAN">
            <a:extLst>
              <a:ext uri="{FF2B5EF4-FFF2-40B4-BE49-F238E27FC236}">
                <a16:creationId xmlns:a16="http://schemas.microsoft.com/office/drawing/2014/main" id="{51B94038-B558-9BD9-1562-00E6BC194B0F}"/>
              </a:ext>
            </a:extLst>
          </p:cNvPr>
          <p:cNvCxnSpPr>
            <a:cxnSpLocks/>
            <a:stCxn id="30" idx="3"/>
            <a:endCxn id="492" idx="2"/>
          </p:cNvCxnSpPr>
          <p:nvPr/>
        </p:nvCxnSpPr>
        <p:spPr>
          <a:xfrm rot="16200000" flipH="1">
            <a:off x="-718149" y="3008393"/>
            <a:ext cx="3303990" cy="1215604"/>
          </a:xfrm>
          <a:prstGeom prst="bentConnector2">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nvGrpSpPr>
          <p:cNvPr id="187" name="Ryhmä 186">
            <a:extLst>
              <a:ext uri="{FF2B5EF4-FFF2-40B4-BE49-F238E27FC236}">
                <a16:creationId xmlns:a16="http://schemas.microsoft.com/office/drawing/2014/main" id="{A7B74D84-96DC-2A82-66E1-C5BB8952C3DC}"/>
              </a:ext>
            </a:extLst>
          </p:cNvPr>
          <p:cNvGrpSpPr>
            <a:grpSpLocks noGrp="1" noUngrp="1" noRot="1" noMove="1" noResize="1"/>
          </p:cNvGrpSpPr>
          <p:nvPr/>
        </p:nvGrpSpPr>
        <p:grpSpPr>
          <a:xfrm>
            <a:off x="132218" y="705942"/>
            <a:ext cx="379689" cy="699810"/>
            <a:chOff x="2960458" y="1887485"/>
            <a:chExt cx="1067375" cy="2042850"/>
          </a:xfrm>
        </p:grpSpPr>
        <p:grpSp>
          <p:nvGrpSpPr>
            <p:cNvPr id="188" name="Ryhmä 187">
              <a:extLst>
                <a:ext uri="{FF2B5EF4-FFF2-40B4-BE49-F238E27FC236}">
                  <a16:creationId xmlns:a16="http://schemas.microsoft.com/office/drawing/2014/main" id="{5CAE7448-F671-4A27-B41D-526D73A19B05}"/>
                </a:ext>
              </a:extLst>
            </p:cNvPr>
            <p:cNvGrpSpPr>
              <a:grpSpLocks noGrp="1" noUngrp="1" noRot="1" noMove="1" noResize="1"/>
            </p:cNvGrpSpPr>
            <p:nvPr/>
          </p:nvGrpSpPr>
          <p:grpSpPr>
            <a:xfrm>
              <a:off x="2960458" y="1887485"/>
              <a:ext cx="1067375" cy="2042850"/>
              <a:chOff x="5280527" y="2279374"/>
              <a:chExt cx="1067375" cy="2042848"/>
            </a:xfrm>
          </p:grpSpPr>
          <p:sp>
            <p:nvSpPr>
              <p:cNvPr id="191" name="Leveä kaari 190">
                <a:extLst>
                  <a:ext uri="{FF2B5EF4-FFF2-40B4-BE49-F238E27FC236}">
                    <a16:creationId xmlns:a16="http://schemas.microsoft.com/office/drawing/2014/main" id="{E069517E-194D-96D5-626B-A0E5EC3CAEB0}"/>
                  </a:ext>
                </a:extLst>
              </p:cNvPr>
              <p:cNvSpPr>
                <a:spLocks noGrp="1" noRot="1" noMove="1" noResize="1" noEditPoints="1" noAdjustHandles="1" noChangeArrowheads="1" noChangeShapeType="1"/>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92" name="Ryhmä 191">
                <a:extLst>
                  <a:ext uri="{FF2B5EF4-FFF2-40B4-BE49-F238E27FC236}">
                    <a16:creationId xmlns:a16="http://schemas.microsoft.com/office/drawing/2014/main" id="{5EBBC069-9B22-9DDC-0A64-638B95808FCE}"/>
                  </a:ext>
                </a:extLst>
              </p:cNvPr>
              <p:cNvGrpSpPr>
                <a:grpSpLocks noGrp="1" noUngrp="1" noRot="1" noMove="1" noResize="1"/>
              </p:cNvGrpSpPr>
              <p:nvPr/>
            </p:nvGrpSpPr>
            <p:grpSpPr>
              <a:xfrm>
                <a:off x="5280527" y="2279374"/>
                <a:ext cx="1067375" cy="1731004"/>
                <a:chOff x="5280527" y="2279374"/>
                <a:chExt cx="1067375" cy="1731004"/>
              </a:xfrm>
            </p:grpSpPr>
            <p:grpSp>
              <p:nvGrpSpPr>
                <p:cNvPr id="193" name="Ryhmä 192">
                  <a:extLst>
                    <a:ext uri="{FF2B5EF4-FFF2-40B4-BE49-F238E27FC236}">
                      <a16:creationId xmlns:a16="http://schemas.microsoft.com/office/drawing/2014/main" id="{B2CE2F85-4DD6-FEF6-C5BF-A0F9B466B7DD}"/>
                    </a:ext>
                  </a:extLst>
                </p:cNvPr>
                <p:cNvGrpSpPr>
                  <a:grpSpLocks noGrp="1" noUngrp="1" noRot="1" noMove="1" noResize="1"/>
                </p:cNvGrpSpPr>
                <p:nvPr/>
              </p:nvGrpSpPr>
              <p:grpSpPr>
                <a:xfrm>
                  <a:off x="5280527" y="2520616"/>
                  <a:ext cx="1067375" cy="1489762"/>
                  <a:chOff x="5280527" y="2520616"/>
                  <a:chExt cx="1067375" cy="1489762"/>
                </a:xfrm>
                <a:effectLst>
                  <a:outerShdw blurRad="50800" dist="38100" dir="2700000" algn="tl" rotWithShape="0">
                    <a:prstClr val="black">
                      <a:alpha val="40000"/>
                    </a:prstClr>
                  </a:outerShdw>
                </a:effectLst>
              </p:grpSpPr>
              <p:grpSp>
                <p:nvGrpSpPr>
                  <p:cNvPr id="196" name="Ryhmä 195">
                    <a:extLst>
                      <a:ext uri="{FF2B5EF4-FFF2-40B4-BE49-F238E27FC236}">
                        <a16:creationId xmlns:a16="http://schemas.microsoft.com/office/drawing/2014/main" id="{5867B19C-C99D-19A0-C549-68A2C5D6917B}"/>
                      </a:ext>
                    </a:extLst>
                  </p:cNvPr>
                  <p:cNvGrpSpPr>
                    <a:grpSpLocks noGrp="1" noUngrp="1" noRot="1" noMove="1" noResize="1"/>
                  </p:cNvGrpSpPr>
                  <p:nvPr/>
                </p:nvGrpSpPr>
                <p:grpSpPr>
                  <a:xfrm>
                    <a:off x="5280527" y="2520616"/>
                    <a:ext cx="1067375" cy="1489762"/>
                    <a:chOff x="3829190" y="2508357"/>
                    <a:chExt cx="1067375" cy="1489762"/>
                  </a:xfrm>
                </p:grpSpPr>
                <p:sp>
                  <p:nvSpPr>
                    <p:cNvPr id="201" name="Suorakulmio: Yläkulmat pyöristetty 200">
                      <a:extLst>
                        <a:ext uri="{FF2B5EF4-FFF2-40B4-BE49-F238E27FC236}">
                          <a16:creationId xmlns:a16="http://schemas.microsoft.com/office/drawing/2014/main" id="{5C7F57FE-4C80-0131-135F-2047F59E8330}"/>
                        </a:ext>
                      </a:extLst>
                    </p:cNvPr>
                    <p:cNvSpPr>
                      <a:spLocks noGrp="1" noRot="1" noMove="1" noResize="1" noEditPoints="1" noAdjustHandles="1" noChangeArrowheads="1" noChangeShapeType="1"/>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2" name="Kuva 201" descr="Maapallo tasaisella täytöllä">
                      <a:extLst>
                        <a:ext uri="{FF2B5EF4-FFF2-40B4-BE49-F238E27FC236}">
                          <a16:creationId xmlns:a16="http://schemas.microsoft.com/office/drawing/2014/main" id="{DC4A1AC9-8BE9-322D-0AA2-E08969D12860}"/>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4048125" y="2934920"/>
                      <a:ext cx="704015" cy="704015"/>
                    </a:xfrm>
                    <a:prstGeom prst="rect">
                      <a:avLst/>
                    </a:prstGeom>
                  </p:spPr>
                </p:pic>
                <p:sp>
                  <p:nvSpPr>
                    <p:cNvPr id="203" name="Tekstiruutu 202">
                      <a:extLst>
                        <a:ext uri="{FF2B5EF4-FFF2-40B4-BE49-F238E27FC236}">
                          <a16:creationId xmlns:a16="http://schemas.microsoft.com/office/drawing/2014/main" id="{24B61C9D-4C21-5553-B2BE-0A19A1A4A4DD}"/>
                        </a:ext>
                      </a:extLst>
                    </p:cNvPr>
                    <p:cNvSpPr txBox="1">
                      <a:spLocks noGrp="1" noRot="1" noMove="1" noResize="1" noEditPoints="1" noAdjustHandles="1" noChangeArrowheads="1" noChangeShapeType="1"/>
                    </p:cNvSpPr>
                    <p:nvPr/>
                  </p:nvSpPr>
                  <p:spPr>
                    <a:xfrm>
                      <a:off x="3829190" y="2508357"/>
                      <a:ext cx="999280" cy="604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197" name="Suorakulmio 196">
                    <a:extLst>
                      <a:ext uri="{FF2B5EF4-FFF2-40B4-BE49-F238E27FC236}">
                        <a16:creationId xmlns:a16="http://schemas.microsoft.com/office/drawing/2014/main" id="{FFD65BB5-1226-5E8C-D822-CC465BAE6279}"/>
                      </a:ext>
                    </a:extLst>
                  </p:cNvPr>
                  <p:cNvSpPr>
                    <a:spLocks noGrp="1" noRot="1" noMove="1" noResize="1" noEditPoints="1" noAdjustHandles="1" noChangeArrowheads="1" noChangeShapeType="1"/>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8" name="Ellipsi 197">
                    <a:extLst>
                      <a:ext uri="{FF2B5EF4-FFF2-40B4-BE49-F238E27FC236}">
                        <a16:creationId xmlns:a16="http://schemas.microsoft.com/office/drawing/2014/main" id="{46334C28-CFE6-4C8D-1B15-D75515A43ECE}"/>
                      </a:ext>
                    </a:extLst>
                  </p:cNvPr>
                  <p:cNvSpPr>
                    <a:spLocks noGrp="1" noRot="1" noMove="1" noResize="1" noEditPoints="1" noAdjustHandles="1" noChangeArrowheads="1" noChangeShapeType="1"/>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99" name="Suora yhdysviiva 198">
                    <a:extLst>
                      <a:ext uri="{FF2B5EF4-FFF2-40B4-BE49-F238E27FC236}">
                        <a16:creationId xmlns:a16="http://schemas.microsoft.com/office/drawing/2014/main" id="{94184169-3632-E7BA-3021-C58EB606B5F3}"/>
                      </a:ext>
                    </a:extLst>
                  </p:cNvPr>
                  <p:cNvCxnSpPr>
                    <a:cxnSpLocks noGrp="1" noRot="1" noMove="1" noResize="1" noEditPoints="1" noAdjustHandles="1" noChangeArrowheads="1" noChangeShapeType="1"/>
                    <a:stCxn id="198" idx="6"/>
                    <a:endCxn id="197"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200" name="Suora yhdysviiva 199">
                    <a:extLst>
                      <a:ext uri="{FF2B5EF4-FFF2-40B4-BE49-F238E27FC236}">
                        <a16:creationId xmlns:a16="http://schemas.microsoft.com/office/drawing/2014/main" id="{9B5224CB-E9F8-D0EB-B660-EF5DF6794158}"/>
                      </a:ext>
                    </a:extLst>
                  </p:cNvPr>
                  <p:cNvCxnSpPr>
                    <a:cxnSpLocks noGrp="1" noRot="1" noMove="1" noResize="1" noEditPoints="1" noAdjustHandles="1" noChangeArrowheads="1" noChangeShapeType="1"/>
                    <a:stCxn id="197" idx="1"/>
                    <a:endCxn id="198"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195" name="Leveä kaari 194">
                  <a:extLst>
                    <a:ext uri="{FF2B5EF4-FFF2-40B4-BE49-F238E27FC236}">
                      <a16:creationId xmlns:a16="http://schemas.microsoft.com/office/drawing/2014/main" id="{355517B1-3BF4-EA09-0D8D-B48D991029D1}"/>
                    </a:ext>
                  </a:extLst>
                </p:cNvPr>
                <p:cNvSpPr>
                  <a:spLocks noGrp="1" noRot="1" noMove="1" noResize="1" noEditPoints="1" noAdjustHandles="1" noChangeArrowheads="1" noChangeShapeType="1"/>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90" name="Leveä kaari 189">
              <a:extLst>
                <a:ext uri="{FF2B5EF4-FFF2-40B4-BE49-F238E27FC236}">
                  <a16:creationId xmlns:a16="http://schemas.microsoft.com/office/drawing/2014/main" id="{F110B637-EDBB-7C4B-73D8-28D598B3D60C}"/>
                </a:ext>
              </a:extLst>
            </p:cNvPr>
            <p:cNvSpPr>
              <a:spLocks noGrp="1" noRot="1" noMove="1" noResize="1" noEditPoints="1" noAdjustHandles="1" noChangeArrowheads="1" noChangeShapeType="1"/>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14" name="MAN Tender Response">
            <a:extLst>
              <a:ext uri="{FF2B5EF4-FFF2-40B4-BE49-F238E27FC236}">
                <a16:creationId xmlns:a16="http://schemas.microsoft.com/office/drawing/2014/main" id="{C816B347-4987-DF3F-6B8C-F4E7BDE65CE1}"/>
              </a:ext>
            </a:extLst>
          </p:cNvPr>
          <p:cNvSpPr>
            <a:spLocks/>
          </p:cNvSpPr>
          <p:nvPr/>
        </p:nvSpPr>
        <p:spPr>
          <a:xfrm>
            <a:off x="1893434" y="5589679"/>
            <a:ext cx="1885467" cy="216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180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Hankinta</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cxnSp>
        <p:nvCxnSpPr>
          <p:cNvPr id="216" name="A MTS 2">
            <a:extLst>
              <a:ext uri="{FF2B5EF4-FFF2-40B4-BE49-F238E27FC236}">
                <a16:creationId xmlns:a16="http://schemas.microsoft.com/office/drawing/2014/main" id="{A57A4739-2366-87B4-A31D-42C936463D32}"/>
              </a:ext>
            </a:extLst>
          </p:cNvPr>
          <p:cNvCxnSpPr>
            <a:cxnSpLocks/>
          </p:cNvCxnSpPr>
          <p:nvPr/>
        </p:nvCxnSpPr>
        <p:spPr>
          <a:xfrm>
            <a:off x="2791718" y="5805679"/>
            <a:ext cx="0" cy="490982"/>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nvGrpSpPr>
          <p:cNvPr id="418" name="Pep Order mts">
            <a:extLst>
              <a:ext uri="{FF2B5EF4-FFF2-40B4-BE49-F238E27FC236}">
                <a16:creationId xmlns:a16="http://schemas.microsoft.com/office/drawing/2014/main" id="{9D33B6EC-1089-DAEF-4F44-860C5FA78D3D}"/>
              </a:ext>
            </a:extLst>
          </p:cNvPr>
          <p:cNvGrpSpPr>
            <a:grpSpLocks/>
          </p:cNvGrpSpPr>
          <p:nvPr/>
        </p:nvGrpSpPr>
        <p:grpSpPr>
          <a:xfrm>
            <a:off x="2572722" y="5934592"/>
            <a:ext cx="518105" cy="165134"/>
            <a:chOff x="8113985" y="822326"/>
            <a:chExt cx="518105" cy="165134"/>
          </a:xfrm>
          <a:solidFill>
            <a:srgbClr val="E8E8E8"/>
          </a:solidFill>
        </p:grpSpPr>
        <p:sp>
          <p:nvSpPr>
            <p:cNvPr id="419" name="Tekstiruutu 184">
              <a:extLst>
                <a:ext uri="{FF2B5EF4-FFF2-40B4-BE49-F238E27FC236}">
                  <a16:creationId xmlns:a16="http://schemas.microsoft.com/office/drawing/2014/main" id="{F21B6D6C-31E0-3684-F563-077D9E917780}"/>
                </a:ext>
              </a:extLst>
            </p:cNvPr>
            <p:cNvSpPr txBox="1">
              <a:spLocks/>
            </p:cNvSpPr>
            <p:nvPr/>
          </p:nvSpPr>
          <p:spPr>
            <a:xfrm>
              <a:off x="8196077" y="851089"/>
              <a:ext cx="436013" cy="107722"/>
            </a:xfrm>
            <a:prstGeom prst="rect">
              <a:avLst/>
            </a:prstGeom>
            <a:grpFill/>
          </p:spPr>
          <p:txBody>
            <a:bodyPr wrap="square"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Order</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22" name="Picture 2" descr="The Future Is Open - OpenPeppol">
              <a:extLst>
                <a:ext uri="{FF2B5EF4-FFF2-40B4-BE49-F238E27FC236}">
                  <a16:creationId xmlns:a16="http://schemas.microsoft.com/office/drawing/2014/main" id="{606F0C78-C289-82EB-0224-05C9538D5A18}"/>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13985" y="822326"/>
              <a:ext cx="158710" cy="165134"/>
            </a:xfrm>
            <a:prstGeom prst="rect">
              <a:avLst/>
            </a:prstGeom>
            <a:grpFill/>
          </p:spPr>
        </p:pic>
      </p:grpSp>
      <p:sp>
        <p:nvSpPr>
          <p:cNvPr id="225" name="MAN Tender Response">
            <a:extLst>
              <a:ext uri="{FF2B5EF4-FFF2-40B4-BE49-F238E27FC236}">
                <a16:creationId xmlns:a16="http://schemas.microsoft.com/office/drawing/2014/main" id="{7D705836-F3A7-7E1B-95E9-B4BB75BFD968}"/>
              </a:ext>
            </a:extLst>
          </p:cNvPr>
          <p:cNvSpPr>
            <a:spLocks/>
          </p:cNvSpPr>
          <p:nvPr/>
        </p:nvSpPr>
        <p:spPr>
          <a:xfrm>
            <a:off x="5092272" y="6288710"/>
            <a:ext cx="2806699" cy="319354"/>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719138"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Toimitus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719138"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ID:</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Wingdings" panose="05000000000000000000" pitchFamily="2" charset="2"/>
              </a:rPr>
              <a:t>(S)</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GTIN/SSCC</a:t>
            </a:r>
          </a:p>
          <a:p>
            <a:pPr marL="719138" marR="0" lvl="2"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Tiedonkantaja:</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128 barcode/</a:t>
            </a:r>
            <a:r>
              <a:rPr kumimoji="0" lang="en-US"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DataMatrix</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/RFID</a:t>
            </a:r>
            <a:endPar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61" name="MAN Tender Response">
            <a:extLst>
              <a:ext uri="{FF2B5EF4-FFF2-40B4-BE49-F238E27FC236}">
                <a16:creationId xmlns:a16="http://schemas.microsoft.com/office/drawing/2014/main" id="{6A9B66FF-1B72-996D-730D-C83915789CFD}"/>
              </a:ext>
            </a:extLst>
          </p:cNvPr>
          <p:cNvSpPr>
            <a:spLocks/>
          </p:cNvSpPr>
          <p:nvPr/>
        </p:nvSpPr>
        <p:spPr>
          <a:xfrm>
            <a:off x="5037954" y="5611663"/>
            <a:ext cx="2806700" cy="186852"/>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Vastaanotto</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97" name="MAN Driving arrangement">
            <a:extLst>
              <a:ext uri="{FF2B5EF4-FFF2-40B4-BE49-F238E27FC236}">
                <a16:creationId xmlns:a16="http://schemas.microsoft.com/office/drawing/2014/main" id="{0B6F4A1B-107A-6548-8D6F-6BB0A0FCD160}"/>
              </a:ext>
            </a:extLst>
          </p:cNvPr>
          <p:cNvSpPr>
            <a:spLocks/>
          </p:cNvSpPr>
          <p:nvPr/>
        </p:nvSpPr>
        <p:spPr>
          <a:xfrm>
            <a:off x="6711544" y="4926378"/>
            <a:ext cx="936000" cy="287312"/>
          </a:xfrm>
          <a:prstGeom prst="can">
            <a:avLst>
              <a:gd name="adj" fmla="val 15657"/>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Ajojärjestelyt</a:t>
            </a:r>
          </a:p>
        </p:txBody>
      </p:sp>
      <p:cxnSp>
        <p:nvCxnSpPr>
          <p:cNvPr id="317" name="Arrow: MAN">
            <a:extLst>
              <a:ext uri="{FF2B5EF4-FFF2-40B4-BE49-F238E27FC236}">
                <a16:creationId xmlns:a16="http://schemas.microsoft.com/office/drawing/2014/main" id="{AA300F4F-E9DC-1208-D05F-E118C39B832B}"/>
              </a:ext>
            </a:extLst>
          </p:cNvPr>
          <p:cNvCxnSpPr>
            <a:cxnSpLocks/>
            <a:stCxn id="54" idx="3"/>
          </p:cNvCxnSpPr>
          <p:nvPr/>
        </p:nvCxnSpPr>
        <p:spPr>
          <a:xfrm>
            <a:off x="6531155" y="5170948"/>
            <a:ext cx="175743" cy="295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8" name="Arrow: CON">
            <a:extLst>
              <a:ext uri="{FF2B5EF4-FFF2-40B4-BE49-F238E27FC236}">
                <a16:creationId xmlns:a16="http://schemas.microsoft.com/office/drawing/2014/main" id="{91C7ABE3-2453-59D9-F44D-C5023311F2C2}"/>
              </a:ext>
            </a:extLst>
          </p:cNvPr>
          <p:cNvSpPr>
            <a:spLocks/>
          </p:cNvSpPr>
          <p:nvPr/>
        </p:nvSpPr>
        <p:spPr>
          <a:xfrm>
            <a:off x="7939492" y="3479148"/>
            <a:ext cx="132320"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38" name="Pep Call off order">
            <a:extLst>
              <a:ext uri="{FF2B5EF4-FFF2-40B4-BE49-F238E27FC236}">
                <a16:creationId xmlns:a16="http://schemas.microsoft.com/office/drawing/2014/main" id="{B4E8C144-D333-F3F4-D032-5A38D0D2E324}"/>
              </a:ext>
            </a:extLst>
          </p:cNvPr>
          <p:cNvGrpSpPr>
            <a:grpSpLocks/>
          </p:cNvGrpSpPr>
          <p:nvPr/>
        </p:nvGrpSpPr>
        <p:grpSpPr>
          <a:xfrm>
            <a:off x="5213555" y="3883299"/>
            <a:ext cx="593248" cy="247624"/>
            <a:chOff x="8150362" y="808367"/>
            <a:chExt cx="593248" cy="247624"/>
          </a:xfrm>
        </p:grpSpPr>
        <p:sp>
          <p:nvSpPr>
            <p:cNvPr id="439" name="Tekstiruutu 184">
              <a:extLst>
                <a:ext uri="{FF2B5EF4-FFF2-40B4-BE49-F238E27FC236}">
                  <a16:creationId xmlns:a16="http://schemas.microsoft.com/office/drawing/2014/main" id="{11C9B7DF-6AC1-39F8-B330-7318E3B15308}"/>
                </a:ext>
              </a:extLst>
            </p:cNvPr>
            <p:cNvSpPr txBox="1">
              <a:spLocks/>
            </p:cNvSpPr>
            <p:nvPr/>
          </p:nvSpPr>
          <p:spPr>
            <a:xfrm>
              <a:off x="8150362" y="881456"/>
              <a:ext cx="593248" cy="174535"/>
            </a:xfrm>
            <a:prstGeom prst="rect">
              <a:avLst/>
            </a:prstGeom>
            <a:solidFill>
              <a:srgbClr val="E8E8E8"/>
            </a:solidFill>
          </p:spPr>
          <p:txBody>
            <a:bodyPr wrap="square" lIns="0" t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226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Call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off</a:t>
              </a: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order</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pic>
          <p:nvPicPr>
            <p:cNvPr id="442" name="Picture 2" descr="The Future Is Open - OpenPeppol">
              <a:extLst>
                <a:ext uri="{FF2B5EF4-FFF2-40B4-BE49-F238E27FC236}">
                  <a16:creationId xmlns:a16="http://schemas.microsoft.com/office/drawing/2014/main" id="{60C17A71-FBE7-62C5-FE16-91AA071FC555}"/>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74866" y="808367"/>
              <a:ext cx="158710" cy="1651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A IFC">
            <a:extLst>
              <a:ext uri="{FF2B5EF4-FFF2-40B4-BE49-F238E27FC236}">
                <a16:creationId xmlns:a16="http://schemas.microsoft.com/office/drawing/2014/main" id="{977DA299-6EE7-F0B3-0A40-CFDF1F3D1A84}"/>
              </a:ext>
            </a:extLst>
          </p:cNvPr>
          <p:cNvCxnSpPr>
            <a:cxnSpLocks/>
            <a:endCxn id="134" idx="0"/>
          </p:cNvCxnSpPr>
          <p:nvPr/>
        </p:nvCxnSpPr>
        <p:spPr>
          <a:xfrm>
            <a:off x="2580212" y="1859876"/>
            <a:ext cx="0" cy="1040180"/>
          </a:xfrm>
          <a:prstGeom prst="straightConnector1">
            <a:avLst/>
          </a:prstGeom>
          <a:ln w="12700">
            <a:solidFill>
              <a:srgbClr val="FF0000"/>
            </a:solidFill>
            <a:prstDash val="dash"/>
            <a:headEnd type="oval" w="sm" len="sm"/>
            <a:tailEnd type="triangle" w="med" len="med"/>
          </a:ln>
        </p:spPr>
        <p:style>
          <a:lnRef idx="2">
            <a:schemeClr val="accent1"/>
          </a:lnRef>
          <a:fillRef idx="0">
            <a:schemeClr val="accent1"/>
          </a:fillRef>
          <a:effectRef idx="1">
            <a:schemeClr val="accent1"/>
          </a:effectRef>
          <a:fontRef idx="minor">
            <a:schemeClr val="tx1"/>
          </a:fontRef>
        </p:style>
      </p:cxnSp>
      <p:sp>
        <p:nvSpPr>
          <p:cNvPr id="495" name="IFC">
            <a:extLst>
              <a:ext uri="{FF2B5EF4-FFF2-40B4-BE49-F238E27FC236}">
                <a16:creationId xmlns:a16="http://schemas.microsoft.com/office/drawing/2014/main" id="{03EFBC73-E3FB-4A4B-7D15-0108DCB36287}"/>
              </a:ext>
            </a:extLst>
          </p:cNvPr>
          <p:cNvSpPr txBox="1">
            <a:spLocks/>
          </p:cNvSpPr>
          <p:nvPr/>
        </p:nvSpPr>
        <p:spPr>
          <a:xfrm>
            <a:off x="2470378" y="2026075"/>
            <a:ext cx="289043" cy="138499"/>
          </a:xfrm>
          <a:prstGeom prst="rect">
            <a:avLst/>
          </a:prstGeom>
          <a:solidFill>
            <a:srgbClr val="E8E8E8">
              <a:alpha val="78000"/>
            </a:srgb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prstClr val="black"/>
                </a:solidFill>
                <a:effectLst/>
                <a:uLnTx/>
                <a:uFillTx/>
                <a:latin typeface="Aptos" panose="02110004020202020204"/>
                <a:ea typeface="+mn-ea"/>
                <a:cs typeface="+mn-cs"/>
              </a:rPr>
              <a:t>IFC</a:t>
            </a:r>
          </a:p>
        </p:txBody>
      </p:sp>
      <p:sp>
        <p:nvSpPr>
          <p:cNvPr id="497" name="DES Architecthural design">
            <a:extLst>
              <a:ext uri="{FF2B5EF4-FFF2-40B4-BE49-F238E27FC236}">
                <a16:creationId xmlns:a16="http://schemas.microsoft.com/office/drawing/2014/main" id="{93FF0FC2-D6CA-2FD5-D48D-A9D235A90232}"/>
              </a:ext>
            </a:extLst>
          </p:cNvPr>
          <p:cNvSpPr>
            <a:spLocks/>
          </p:cNvSpPr>
          <p:nvPr/>
        </p:nvSpPr>
        <p:spPr>
          <a:xfrm>
            <a:off x="3381814" y="5180227"/>
            <a:ext cx="824686" cy="227201"/>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Elementti</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cxnSp>
        <p:nvCxnSpPr>
          <p:cNvPr id="499" name="A IFC">
            <a:extLst>
              <a:ext uri="{FF2B5EF4-FFF2-40B4-BE49-F238E27FC236}">
                <a16:creationId xmlns:a16="http://schemas.microsoft.com/office/drawing/2014/main" id="{68D11BFA-654D-ED6B-E33F-229416869E90}"/>
              </a:ext>
            </a:extLst>
          </p:cNvPr>
          <p:cNvCxnSpPr>
            <a:cxnSpLocks/>
          </p:cNvCxnSpPr>
          <p:nvPr/>
        </p:nvCxnSpPr>
        <p:spPr>
          <a:xfrm>
            <a:off x="2554774" y="3676937"/>
            <a:ext cx="0" cy="937558"/>
          </a:xfrm>
          <a:prstGeom prst="straightConnector1">
            <a:avLst/>
          </a:prstGeom>
          <a:ln w="12700">
            <a:solidFill>
              <a:schemeClr val="accent1"/>
            </a:solidFill>
            <a:prstDash val="dash"/>
            <a:headEnd type="oval" w="sm" len="sm"/>
            <a:tailEnd type="triangle" w="med" len="med"/>
          </a:ln>
        </p:spPr>
        <p:style>
          <a:lnRef idx="2">
            <a:schemeClr val="accent1"/>
          </a:lnRef>
          <a:fillRef idx="0">
            <a:schemeClr val="accent1"/>
          </a:fillRef>
          <a:effectRef idx="1">
            <a:schemeClr val="accent1"/>
          </a:effectRef>
          <a:fontRef idx="minor">
            <a:schemeClr val="tx1"/>
          </a:fontRef>
        </p:style>
      </p:cxnSp>
      <p:sp>
        <p:nvSpPr>
          <p:cNvPr id="207" name="TEXT">
            <a:extLst>
              <a:ext uri="{FF2B5EF4-FFF2-40B4-BE49-F238E27FC236}">
                <a16:creationId xmlns:a16="http://schemas.microsoft.com/office/drawing/2014/main" id="{AD1B94AC-96E2-CD86-D029-24954A044C0A}"/>
              </a:ext>
            </a:extLst>
          </p:cNvPr>
          <p:cNvSpPr txBox="1">
            <a:spLocks/>
          </p:cNvSpPr>
          <p:nvPr/>
        </p:nvSpPr>
        <p:spPr>
          <a:xfrm>
            <a:off x="1518288" y="4040408"/>
            <a:ext cx="644408" cy="224357"/>
          </a:xfrm>
          <a:prstGeom prst="rect">
            <a:avLst/>
          </a:prstGeom>
          <a:solidFill>
            <a:srgbClr val="E8E8E8"/>
          </a:solid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2D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suunnitelmat</a:t>
            </a:r>
          </a:p>
        </p:txBody>
      </p:sp>
      <p:sp>
        <p:nvSpPr>
          <p:cNvPr id="67" name="IFC">
            <a:extLst>
              <a:ext uri="{FF2B5EF4-FFF2-40B4-BE49-F238E27FC236}">
                <a16:creationId xmlns:a16="http://schemas.microsoft.com/office/drawing/2014/main" id="{0710A124-FBD9-8275-CD10-75077DCD54EC}"/>
              </a:ext>
            </a:extLst>
          </p:cNvPr>
          <p:cNvSpPr txBox="1">
            <a:spLocks/>
          </p:cNvSpPr>
          <p:nvPr/>
        </p:nvSpPr>
        <p:spPr>
          <a:xfrm>
            <a:off x="2241519" y="3873962"/>
            <a:ext cx="289043" cy="138499"/>
          </a:xfrm>
          <a:prstGeom prst="rect">
            <a:avLst/>
          </a:prstGeom>
          <a:solidFill>
            <a:srgbClr val="E8E8E8">
              <a:alpha val="78000"/>
            </a:srgb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prstClr val="black"/>
                </a:solidFill>
                <a:effectLst/>
                <a:uLnTx/>
                <a:uFillTx/>
                <a:latin typeface="Aptos" panose="02110004020202020204"/>
                <a:ea typeface="+mn-ea"/>
                <a:cs typeface="+mn-cs"/>
              </a:rPr>
              <a:t>IFC</a:t>
            </a:r>
          </a:p>
        </p:txBody>
      </p:sp>
      <p:cxnSp>
        <p:nvCxnSpPr>
          <p:cNvPr id="118" name="Arrow MAN mbom to co2">
            <a:extLst>
              <a:ext uri="{FF2B5EF4-FFF2-40B4-BE49-F238E27FC236}">
                <a16:creationId xmlns:a16="http://schemas.microsoft.com/office/drawing/2014/main" id="{8927F0E3-AA20-262C-8AEC-8A4AA0F13E0E}"/>
              </a:ext>
            </a:extLst>
          </p:cNvPr>
          <p:cNvCxnSpPr>
            <a:cxnSpLocks/>
          </p:cNvCxnSpPr>
          <p:nvPr/>
        </p:nvCxnSpPr>
        <p:spPr>
          <a:xfrm flipH="1" flipV="1">
            <a:off x="2117648" y="5280890"/>
            <a:ext cx="1264166"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5" name="Standardized design nomenclature">
            <a:extLst>
              <a:ext uri="{FF2B5EF4-FFF2-40B4-BE49-F238E27FC236}">
                <a16:creationId xmlns:a16="http://schemas.microsoft.com/office/drawing/2014/main" id="{8D534D02-F6AB-9A0A-4491-ACBA9EBB936C}"/>
              </a:ext>
            </a:extLst>
          </p:cNvPr>
          <p:cNvSpPr txBox="1">
            <a:spLocks/>
          </p:cNvSpPr>
          <p:nvPr/>
        </p:nvSpPr>
        <p:spPr>
          <a:xfrm>
            <a:off x="-176498" y="686799"/>
            <a:ext cx="1043180" cy="102272"/>
          </a:xfrm>
          <a:prstGeom prst="rect">
            <a:avLst/>
          </a:prstGeom>
          <a:noFill/>
        </p:spPr>
        <p:txBody>
          <a:bodyPr wrap="square" lIns="0" tIns="0" rIns="0" bIns="0">
            <a:spAutoFit/>
          </a:bodyPr>
          <a:lstStyle>
            <a:defPPr>
              <a:defRPr lang="fi-FI"/>
            </a:defPPr>
            <a:lvl1pPr>
              <a:defRPr sz="900" b="1"/>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(MTS-Osat)</a:t>
            </a:r>
          </a:p>
        </p:txBody>
      </p:sp>
      <p:sp>
        <p:nvSpPr>
          <p:cNvPr id="352" name="MTS E-BOM">
            <a:extLst>
              <a:ext uri="{FF2B5EF4-FFF2-40B4-BE49-F238E27FC236}">
                <a16:creationId xmlns:a16="http://schemas.microsoft.com/office/drawing/2014/main" id="{E291F85D-185D-6FDD-B5F2-067DD93914D2}"/>
              </a:ext>
            </a:extLst>
          </p:cNvPr>
          <p:cNvSpPr>
            <a:spLocks/>
          </p:cNvSpPr>
          <p:nvPr/>
        </p:nvSpPr>
        <p:spPr>
          <a:xfrm>
            <a:off x="3054758" y="5476168"/>
            <a:ext cx="626146" cy="278223"/>
          </a:xfrm>
          <a:prstGeom prst="can">
            <a:avLst>
              <a:gd name="adj" fmla="val 16197"/>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white"/>
                </a:solidFill>
                <a:effectLst/>
                <a:uLnTx/>
                <a:uFillTx/>
                <a:latin typeface="Calibri" panose="020F0502020204030204"/>
                <a:ea typeface="+mn-ea"/>
                <a:cs typeface="+mn-cs"/>
              </a:rPr>
              <a:t>E-BOM</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white"/>
                </a:solidFill>
                <a:effectLst/>
                <a:uLnTx/>
                <a:uFillTx/>
                <a:latin typeface="Calibri" panose="020F0502020204030204"/>
                <a:ea typeface="+mn-ea"/>
                <a:cs typeface="+mn-cs"/>
              </a:rPr>
              <a:t>(jos ETO osa)</a:t>
            </a:r>
          </a:p>
        </p:txBody>
      </p:sp>
      <p:cxnSp>
        <p:nvCxnSpPr>
          <p:cNvPr id="980" name="Arrow MAN mbom to co2">
            <a:extLst>
              <a:ext uri="{FF2B5EF4-FFF2-40B4-BE49-F238E27FC236}">
                <a16:creationId xmlns:a16="http://schemas.microsoft.com/office/drawing/2014/main" id="{259F94F2-8EE1-F11A-2702-BEA114C34512}"/>
              </a:ext>
            </a:extLst>
          </p:cNvPr>
          <p:cNvCxnSpPr>
            <a:cxnSpLocks/>
          </p:cNvCxnSpPr>
          <p:nvPr/>
        </p:nvCxnSpPr>
        <p:spPr>
          <a:xfrm rot="10800000" flipV="1">
            <a:off x="3276464" y="5281128"/>
            <a:ext cx="105350" cy="180642"/>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09" name="DES Architecthural design">
            <a:extLst>
              <a:ext uri="{FF2B5EF4-FFF2-40B4-BE49-F238E27FC236}">
                <a16:creationId xmlns:a16="http://schemas.microsoft.com/office/drawing/2014/main" id="{61186591-60E4-48AD-F667-5708B610849E}"/>
              </a:ext>
            </a:extLst>
          </p:cNvPr>
          <p:cNvSpPr>
            <a:spLocks/>
          </p:cNvSpPr>
          <p:nvPr/>
        </p:nvSpPr>
        <p:spPr>
          <a:xfrm>
            <a:off x="3275772" y="6533311"/>
            <a:ext cx="736983" cy="244569"/>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Suunnittelu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r>
              <a:rPr kumimoji="0" lang="en-US" sz="8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jos</a:t>
            </a:r>
            <a:r>
              <a:rPr kumimoji="0" lang="en-US" sz="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ETO </a:t>
            </a:r>
            <a:r>
              <a:rPr kumimoji="0" lang="en-US" sz="8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osa</a:t>
            </a:r>
            <a:r>
              <a:rPr kumimoji="0" lang="en-US" sz="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p>
        </p:txBody>
      </p:sp>
      <p:sp>
        <p:nvSpPr>
          <p:cNvPr id="351" name="MTS M-BOM">
            <a:extLst>
              <a:ext uri="{FF2B5EF4-FFF2-40B4-BE49-F238E27FC236}">
                <a16:creationId xmlns:a16="http://schemas.microsoft.com/office/drawing/2014/main" id="{FDB2FCE2-D9F8-00F5-6CB1-4A44D38BCC50}"/>
              </a:ext>
            </a:extLst>
          </p:cNvPr>
          <p:cNvSpPr>
            <a:spLocks/>
          </p:cNvSpPr>
          <p:nvPr/>
        </p:nvSpPr>
        <p:spPr>
          <a:xfrm>
            <a:off x="3924420" y="6556422"/>
            <a:ext cx="350479" cy="213536"/>
          </a:xfrm>
          <a:prstGeom prst="can">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white"/>
                </a:solidFill>
                <a:effectLst/>
                <a:uLnTx/>
                <a:uFillTx/>
                <a:latin typeface="Calibri" panose="020F0502020204030204"/>
                <a:ea typeface="+mn-ea"/>
                <a:cs typeface="+mn-cs"/>
              </a:rPr>
              <a:t>M-BOM</a:t>
            </a:r>
          </a:p>
        </p:txBody>
      </p:sp>
      <p:grpSp>
        <p:nvGrpSpPr>
          <p:cNvPr id="146" name="Ryhmä 145">
            <a:extLst>
              <a:ext uri="{FF2B5EF4-FFF2-40B4-BE49-F238E27FC236}">
                <a16:creationId xmlns:a16="http://schemas.microsoft.com/office/drawing/2014/main" id="{7ED3F489-EB07-B17C-7FB3-187FAA035011}"/>
              </a:ext>
            </a:extLst>
          </p:cNvPr>
          <p:cNvGrpSpPr>
            <a:grpSpLocks/>
          </p:cNvGrpSpPr>
          <p:nvPr/>
        </p:nvGrpSpPr>
        <p:grpSpPr>
          <a:xfrm>
            <a:off x="5635432" y="5815315"/>
            <a:ext cx="790499" cy="440223"/>
            <a:chOff x="6273862" y="5868655"/>
            <a:chExt cx="790499" cy="440223"/>
          </a:xfrm>
          <a:solidFill>
            <a:srgbClr val="E8E8E8"/>
          </a:solidFill>
        </p:grpSpPr>
        <p:sp>
          <p:nvSpPr>
            <p:cNvPr id="1015" name="TextBox 233">
              <a:extLst>
                <a:ext uri="{FF2B5EF4-FFF2-40B4-BE49-F238E27FC236}">
                  <a16:creationId xmlns:a16="http://schemas.microsoft.com/office/drawing/2014/main" id="{EED830CB-5C8A-B048-6146-7BDF312846A8}"/>
                </a:ext>
              </a:extLst>
            </p:cNvPr>
            <p:cNvSpPr txBox="1">
              <a:spLocks/>
            </p:cNvSpPr>
            <p:nvPr/>
          </p:nvSpPr>
          <p:spPr>
            <a:xfrm>
              <a:off x="6273862" y="6047741"/>
              <a:ext cx="446109" cy="210887"/>
            </a:xfrm>
            <a:prstGeom prst="rect">
              <a:avLst/>
            </a:prstGeom>
            <a:grpFill/>
          </p:spPr>
          <p:txBody>
            <a:bodyPr wrap="square" lIns="0" tIns="18000" rIns="0" bIns="18000">
              <a:spAutoFit/>
            </a:bodyPr>
            <a:lstStyle>
              <a:defPPr>
                <a:defRPr lang="fi-FI"/>
              </a:defPPr>
              <a:lvl1pPr>
                <a:defRPr sz="900" b="1" i="0">
                  <a:solidFill>
                    <a:srgbClr val="000000"/>
                  </a:solidFill>
                  <a:effectLst/>
                  <a:latin typeface="minion-pro"/>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Delivery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information</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sp>
          <p:nvSpPr>
            <p:cNvPr id="1013" name="TextBox 104">
              <a:extLst>
                <a:ext uri="{FF2B5EF4-FFF2-40B4-BE49-F238E27FC236}">
                  <a16:creationId xmlns:a16="http://schemas.microsoft.com/office/drawing/2014/main" id="{38A3711F-8BD6-5FD2-2DB9-69CF3F171B25}"/>
                </a:ext>
              </a:extLst>
            </p:cNvPr>
            <p:cNvSpPr txBox="1">
              <a:spLocks/>
            </p:cNvSpPr>
            <p:nvPr/>
          </p:nvSpPr>
          <p:spPr>
            <a:xfrm>
              <a:off x="6793292" y="6084649"/>
              <a:ext cx="231736" cy="224229"/>
            </a:xfrm>
            <a:prstGeom prst="rect">
              <a:avLst/>
            </a:prstGeom>
            <a:grp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a:ln>
                    <a:noFill/>
                  </a:ln>
                  <a:solidFill>
                    <a:srgbClr val="000000"/>
                  </a:solidFill>
                  <a:effectLst/>
                  <a:uLnTx/>
                  <a:uFillTx/>
                  <a:latin typeface="minion-pro"/>
                  <a:ea typeface="+mn-ea"/>
                  <a:cs typeface="+mn-cs"/>
                </a:rPr>
                <a:t>(EPCIS)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err="1">
                  <a:ln>
                    <a:noFill/>
                  </a:ln>
                  <a:solidFill>
                    <a:srgbClr val="000000"/>
                  </a:solidFill>
                  <a:effectLst/>
                  <a:uLnTx/>
                  <a:uFillTx/>
                  <a:latin typeface="minion-pro"/>
                  <a:ea typeface="+mn-ea"/>
                  <a:cs typeface="+mn-cs"/>
                </a:rPr>
                <a:t>eCMR</a:t>
              </a:r>
              <a:r>
                <a:rPr kumimoji="0" lang="fi-FI" sz="600" b="1" i="0" u="none" strike="noStrike" kern="1200" cap="none" spc="0" normalizeH="0" baseline="0" noProof="0">
                  <a:ln>
                    <a:noFill/>
                  </a:ln>
                  <a:solidFill>
                    <a:srgbClr val="000000"/>
                  </a:solidFill>
                  <a:effectLst/>
                  <a:uLnTx/>
                  <a:uFillTx/>
                  <a:latin typeface="minion-pro"/>
                  <a:ea typeface="+mn-ea"/>
                  <a:cs typeface="+mn-cs"/>
                </a:rPr>
                <a: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err="1">
                  <a:ln>
                    <a:noFill/>
                  </a:ln>
                  <a:solidFill>
                    <a:srgbClr val="000000"/>
                  </a:solidFill>
                  <a:effectLst/>
                  <a:uLnTx/>
                  <a:uFillTx/>
                  <a:latin typeface="minion-pro"/>
                  <a:ea typeface="+mn-ea"/>
                  <a:cs typeface="+mn-cs"/>
                </a:rPr>
                <a:t>eFTI</a:t>
              </a:r>
              <a:r>
                <a:rPr kumimoji="0" lang="fi-FI" sz="600" b="1" i="0" u="none" strike="noStrike" kern="1200" cap="none" spc="0" normalizeH="0" baseline="0" noProof="0">
                  <a:ln>
                    <a:noFill/>
                  </a:ln>
                  <a:solidFill>
                    <a:srgbClr val="000000"/>
                  </a:solidFill>
                  <a:effectLst/>
                  <a:uLnTx/>
                  <a:uFillTx/>
                  <a:latin typeface="minion-pro"/>
                  <a:ea typeface="+mn-ea"/>
                  <a:cs typeface="+mn-cs"/>
                </a:rPr>
                <a:t> </a:t>
              </a:r>
              <a:endParaRPr kumimoji="0" lang="fi-FI" sz="800" b="1"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14" name="Kuva 1013" descr="Kuorma-auto tasaisella täytöllä">
              <a:extLst>
                <a:ext uri="{FF2B5EF4-FFF2-40B4-BE49-F238E27FC236}">
                  <a16:creationId xmlns:a16="http://schemas.microsoft.com/office/drawing/2014/main" id="{94D1436A-5EBD-7DD1-AA7B-E93B70937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5644" y="5868655"/>
              <a:ext cx="278717" cy="276577"/>
            </a:xfrm>
            <a:prstGeom prst="rect">
              <a:avLst/>
            </a:prstGeom>
          </p:spPr>
        </p:pic>
      </p:grpSp>
      <p:cxnSp>
        <p:nvCxnSpPr>
          <p:cNvPr id="128" name="A MTS 6">
            <a:extLst>
              <a:ext uri="{FF2B5EF4-FFF2-40B4-BE49-F238E27FC236}">
                <a16:creationId xmlns:a16="http://schemas.microsoft.com/office/drawing/2014/main" id="{7AB83CC4-C4F2-2BF7-A30B-8E837C6980C8}"/>
              </a:ext>
            </a:extLst>
          </p:cNvPr>
          <p:cNvCxnSpPr>
            <a:cxnSpLocks/>
          </p:cNvCxnSpPr>
          <p:nvPr/>
        </p:nvCxnSpPr>
        <p:spPr>
          <a:xfrm flipV="1">
            <a:off x="6109168" y="5792778"/>
            <a:ext cx="0" cy="503883"/>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pic>
        <p:nvPicPr>
          <p:cNvPr id="169" name="Picture 2" descr="The Future Is Open - OpenPeppol">
            <a:extLst>
              <a:ext uri="{FF2B5EF4-FFF2-40B4-BE49-F238E27FC236}">
                <a16:creationId xmlns:a16="http://schemas.microsoft.com/office/drawing/2014/main" id="{06E15B71-7828-C2D1-0E8E-6CED30C7EDF0}"/>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2560693" y="3925051"/>
            <a:ext cx="158710" cy="165134"/>
          </a:xfrm>
          <a:prstGeom prst="rect">
            <a:avLst/>
          </a:prstGeom>
          <a:noFill/>
          <a:extLst>
            <a:ext uri="{909E8E84-426E-40DD-AFC4-6F175D3DCCD1}">
              <a14:hiddenFill xmlns:a14="http://schemas.microsoft.com/office/drawing/2010/main">
                <a:solidFill>
                  <a:srgbClr val="FFFFFF"/>
                </a:solidFill>
              </a14:hiddenFill>
            </a:ext>
          </a:extLst>
        </p:spPr>
      </p:pic>
      <p:cxnSp>
        <p:nvCxnSpPr>
          <p:cNvPr id="206" name="A MTS 3">
            <a:extLst>
              <a:ext uri="{FF2B5EF4-FFF2-40B4-BE49-F238E27FC236}">
                <a16:creationId xmlns:a16="http://schemas.microsoft.com/office/drawing/2014/main" id="{6F2173B3-B8B4-6BE6-60CD-0894C3F1A03E}"/>
              </a:ext>
            </a:extLst>
          </p:cNvPr>
          <p:cNvCxnSpPr>
            <a:cxnSpLocks/>
          </p:cNvCxnSpPr>
          <p:nvPr/>
        </p:nvCxnSpPr>
        <p:spPr>
          <a:xfrm flipH="1" flipV="1">
            <a:off x="3841782" y="5407428"/>
            <a:ext cx="0" cy="1125883"/>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223" name="A MTS 5">
            <a:extLst>
              <a:ext uri="{FF2B5EF4-FFF2-40B4-BE49-F238E27FC236}">
                <a16:creationId xmlns:a16="http://schemas.microsoft.com/office/drawing/2014/main" id="{ED3DB0C6-34A6-629E-58C5-B36126B2B097}"/>
              </a:ext>
            </a:extLst>
          </p:cNvPr>
          <p:cNvCxnSpPr>
            <a:cxnSpLocks/>
          </p:cNvCxnSpPr>
          <p:nvPr/>
        </p:nvCxnSpPr>
        <p:spPr>
          <a:xfrm>
            <a:off x="6773892" y="5798820"/>
            <a:ext cx="0" cy="497841"/>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226" name="A MTS 6">
            <a:extLst>
              <a:ext uri="{FF2B5EF4-FFF2-40B4-BE49-F238E27FC236}">
                <a16:creationId xmlns:a16="http://schemas.microsoft.com/office/drawing/2014/main" id="{745ED7E2-B824-7FE3-E167-C7803D52F9C2}"/>
              </a:ext>
            </a:extLst>
          </p:cNvPr>
          <p:cNvCxnSpPr>
            <a:cxnSpLocks/>
          </p:cNvCxnSpPr>
          <p:nvPr/>
        </p:nvCxnSpPr>
        <p:spPr>
          <a:xfrm flipV="1">
            <a:off x="7415265" y="5798820"/>
            <a:ext cx="0" cy="497841"/>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220" name="A MTS 4">
            <a:extLst>
              <a:ext uri="{FF2B5EF4-FFF2-40B4-BE49-F238E27FC236}">
                <a16:creationId xmlns:a16="http://schemas.microsoft.com/office/drawing/2014/main" id="{275D09E1-E5ED-21A1-45CD-FA888B697BFE}"/>
              </a:ext>
            </a:extLst>
          </p:cNvPr>
          <p:cNvCxnSpPr>
            <a:cxnSpLocks/>
          </p:cNvCxnSpPr>
          <p:nvPr/>
        </p:nvCxnSpPr>
        <p:spPr>
          <a:xfrm flipV="1">
            <a:off x="5187528" y="5795963"/>
            <a:ext cx="0" cy="500698"/>
          </a:xfrm>
          <a:prstGeom prst="straightConnector1">
            <a:avLst/>
          </a:prstGeom>
          <a:ln w="12700">
            <a:solidFill>
              <a:srgbClr val="315572"/>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241" name="Arrow: PROC">
            <a:extLst>
              <a:ext uri="{FF2B5EF4-FFF2-40B4-BE49-F238E27FC236}">
                <a16:creationId xmlns:a16="http://schemas.microsoft.com/office/drawing/2014/main" id="{4EF652F6-66D4-E554-36D3-30A5DF2CB1E4}"/>
              </a:ext>
            </a:extLst>
          </p:cNvPr>
          <p:cNvSpPr>
            <a:spLocks/>
          </p:cNvSpPr>
          <p:nvPr/>
        </p:nvSpPr>
        <p:spPr>
          <a:xfrm rot="5400000">
            <a:off x="3875393" y="4856845"/>
            <a:ext cx="102478" cy="144000"/>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2" name="Arrow: PROC">
            <a:extLst>
              <a:ext uri="{FF2B5EF4-FFF2-40B4-BE49-F238E27FC236}">
                <a16:creationId xmlns:a16="http://schemas.microsoft.com/office/drawing/2014/main" id="{256254E9-2544-D104-AC2B-AFA45D945DB4}"/>
              </a:ext>
            </a:extLst>
          </p:cNvPr>
          <p:cNvSpPr>
            <a:spLocks/>
          </p:cNvSpPr>
          <p:nvPr/>
        </p:nvSpPr>
        <p:spPr>
          <a:xfrm rot="5400000">
            <a:off x="3893018" y="5073330"/>
            <a:ext cx="86364" cy="144000"/>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3" name="A MAN: rough to fine">
            <a:extLst>
              <a:ext uri="{FF2B5EF4-FFF2-40B4-BE49-F238E27FC236}">
                <a16:creationId xmlns:a16="http://schemas.microsoft.com/office/drawing/2014/main" id="{36394AA9-DC27-BC90-FFBE-84310FEA2D5C}"/>
              </a:ext>
            </a:extLst>
          </p:cNvPr>
          <p:cNvSpPr>
            <a:spLocks/>
          </p:cNvSpPr>
          <p:nvPr/>
        </p:nvSpPr>
        <p:spPr>
          <a:xfrm>
            <a:off x="2841391" y="4689970"/>
            <a:ext cx="123226" cy="158287"/>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63" name="Ryhmä 462">
            <a:extLst>
              <a:ext uri="{FF2B5EF4-FFF2-40B4-BE49-F238E27FC236}">
                <a16:creationId xmlns:a16="http://schemas.microsoft.com/office/drawing/2014/main" id="{550066C6-A5D7-FAAE-9E68-FA005FD77D0D}"/>
              </a:ext>
            </a:extLst>
          </p:cNvPr>
          <p:cNvGrpSpPr>
            <a:grpSpLocks/>
          </p:cNvGrpSpPr>
          <p:nvPr/>
        </p:nvGrpSpPr>
        <p:grpSpPr>
          <a:xfrm>
            <a:off x="5542613" y="4951097"/>
            <a:ext cx="988542" cy="439701"/>
            <a:chOff x="5775451" y="4951097"/>
            <a:chExt cx="988542" cy="439701"/>
          </a:xfrm>
        </p:grpSpPr>
        <p:sp>
          <p:nvSpPr>
            <p:cNvPr id="54" name="MAN Production Sgtin">
              <a:extLst>
                <a:ext uri="{FF2B5EF4-FFF2-40B4-BE49-F238E27FC236}">
                  <a16:creationId xmlns:a16="http://schemas.microsoft.com/office/drawing/2014/main" id="{3170CD28-80CE-803F-2742-0E627AEEE86C}"/>
                </a:ext>
              </a:extLst>
            </p:cNvPr>
            <p:cNvSpPr>
              <a:spLocks/>
            </p:cNvSpPr>
            <p:nvPr/>
          </p:nvSpPr>
          <p:spPr>
            <a:xfrm>
              <a:off x="5775451" y="4951097"/>
              <a:ext cx="988542" cy="439701"/>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18000" tIns="0" rIns="18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Valmistus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ID:</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SGTIN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Data carrier:</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DataMatrix</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 RFID</a:t>
              </a:r>
            </a:p>
          </p:txBody>
        </p:sp>
        <p:pic>
          <p:nvPicPr>
            <p:cNvPr id="230" name="RFID LOGO">
              <a:extLst>
                <a:ext uri="{FF2B5EF4-FFF2-40B4-BE49-F238E27FC236}">
                  <a16:creationId xmlns:a16="http://schemas.microsoft.com/office/drawing/2014/main" id="{ED346888-DFD8-AA37-855B-828F69D3A511}"/>
                </a:ext>
              </a:extLst>
            </p:cNvPr>
            <p:cNvPicPr>
              <a:picLocks noChangeAspect="1"/>
            </p:cNvPicPr>
            <p:nvPr/>
          </p:nvPicPr>
          <p:blipFill>
            <a:blip r:embed="rId12"/>
            <a:stretch>
              <a:fillRect/>
            </a:stretch>
          </p:blipFill>
          <p:spPr>
            <a:xfrm>
              <a:off x="6544967" y="5177564"/>
              <a:ext cx="181724" cy="181724"/>
            </a:xfrm>
            <a:prstGeom prst="rect">
              <a:avLst/>
            </a:prstGeom>
          </p:spPr>
        </p:pic>
        <p:pic>
          <p:nvPicPr>
            <p:cNvPr id="267" name="Picture 2" descr="Data Matrix - Wikipedia">
              <a:extLst>
                <a:ext uri="{FF2B5EF4-FFF2-40B4-BE49-F238E27FC236}">
                  <a16:creationId xmlns:a16="http://schemas.microsoft.com/office/drawing/2014/main" id="{4D047C5F-465E-16DF-1715-6FF5F5ECDC2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535004" y="4992786"/>
              <a:ext cx="178161" cy="1781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Suora nuoliyhdysviiva 70">
            <a:extLst>
              <a:ext uri="{FF2B5EF4-FFF2-40B4-BE49-F238E27FC236}">
                <a16:creationId xmlns:a16="http://schemas.microsoft.com/office/drawing/2014/main" id="{0D9B637C-A87E-6C94-DF6D-EFC13C9B182B}"/>
              </a:ext>
            </a:extLst>
          </p:cNvPr>
          <p:cNvCxnSpPr>
            <a:cxnSpLocks/>
          </p:cNvCxnSpPr>
          <p:nvPr/>
        </p:nvCxnSpPr>
        <p:spPr>
          <a:xfrm>
            <a:off x="8411147" y="3698121"/>
            <a:ext cx="0" cy="895433"/>
          </a:xfrm>
          <a:prstGeom prst="straightConnector1">
            <a:avLst/>
          </a:prstGeom>
          <a:ln w="12700">
            <a:solidFill>
              <a:srgbClr val="315572"/>
            </a:solidFill>
            <a:prstDash val="dash"/>
            <a:headEnd type="triangle" w="sm" len="sm"/>
            <a:tailEnd type="oval" w="sm" len="sm"/>
          </a:ln>
        </p:spPr>
        <p:style>
          <a:lnRef idx="2">
            <a:schemeClr val="accent1"/>
          </a:lnRef>
          <a:fillRef idx="0">
            <a:schemeClr val="accent1"/>
          </a:fillRef>
          <a:effectRef idx="1">
            <a:schemeClr val="accent1"/>
          </a:effectRef>
          <a:fontRef idx="minor">
            <a:schemeClr val="tx1"/>
          </a:fontRef>
        </p:style>
      </p:cxnSp>
      <p:grpSp>
        <p:nvGrpSpPr>
          <p:cNvPr id="377" name="Pep Invoice">
            <a:extLst>
              <a:ext uri="{FF2B5EF4-FFF2-40B4-BE49-F238E27FC236}">
                <a16:creationId xmlns:a16="http://schemas.microsoft.com/office/drawing/2014/main" id="{40E938E7-5491-979D-8C17-DDF30CCD4EFA}"/>
              </a:ext>
            </a:extLst>
          </p:cNvPr>
          <p:cNvGrpSpPr>
            <a:grpSpLocks/>
          </p:cNvGrpSpPr>
          <p:nvPr/>
        </p:nvGrpSpPr>
        <p:grpSpPr>
          <a:xfrm>
            <a:off x="8253846" y="4000240"/>
            <a:ext cx="460806" cy="165134"/>
            <a:chOff x="8138251" y="850981"/>
            <a:chExt cx="460806" cy="165134"/>
          </a:xfrm>
          <a:solidFill>
            <a:srgbClr val="E8E8E8"/>
          </a:solidFill>
        </p:grpSpPr>
        <p:pic>
          <p:nvPicPr>
            <p:cNvPr id="381" name="Picture 2" descr="The Future Is Open - OpenPeppol">
              <a:extLst>
                <a:ext uri="{FF2B5EF4-FFF2-40B4-BE49-F238E27FC236}">
                  <a16:creationId xmlns:a16="http://schemas.microsoft.com/office/drawing/2014/main" id="{16E85131-AC35-8F97-EA49-C030039B23BC}"/>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38251" y="850981"/>
              <a:ext cx="158710" cy="165134"/>
            </a:xfrm>
            <a:prstGeom prst="rect">
              <a:avLst/>
            </a:prstGeom>
            <a:grpFill/>
          </p:spPr>
        </p:pic>
        <p:sp>
          <p:nvSpPr>
            <p:cNvPr id="378" name="Tekstiruutu 184">
              <a:extLst>
                <a:ext uri="{FF2B5EF4-FFF2-40B4-BE49-F238E27FC236}">
                  <a16:creationId xmlns:a16="http://schemas.microsoft.com/office/drawing/2014/main" id="{1AB0F9A3-FFE3-D978-0065-99964F606639}"/>
                </a:ext>
              </a:extLst>
            </p:cNvPr>
            <p:cNvSpPr txBox="1">
              <a:spLocks/>
            </p:cNvSpPr>
            <p:nvPr/>
          </p:nvSpPr>
          <p:spPr>
            <a:xfrm>
              <a:off x="8309607" y="865656"/>
              <a:ext cx="289450" cy="107722"/>
            </a:xfrm>
            <a:prstGeom prst="rect">
              <a:avLst/>
            </a:prstGeom>
            <a:grp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Invoice</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grpSp>
      <p:cxnSp>
        <p:nvCxnSpPr>
          <p:cNvPr id="304" name="A Transport co2 arrow">
            <a:extLst>
              <a:ext uri="{FF2B5EF4-FFF2-40B4-BE49-F238E27FC236}">
                <a16:creationId xmlns:a16="http://schemas.microsoft.com/office/drawing/2014/main" id="{51E874CC-E029-1E11-481D-3699749E0CA4}"/>
              </a:ext>
            </a:extLst>
          </p:cNvPr>
          <p:cNvCxnSpPr>
            <a:cxnSpLocks/>
            <a:stCxn id="104" idx="4"/>
            <a:endCxn id="69" idx="1"/>
          </p:cNvCxnSpPr>
          <p:nvPr/>
        </p:nvCxnSpPr>
        <p:spPr>
          <a:xfrm flipV="1">
            <a:off x="7647544" y="5282308"/>
            <a:ext cx="160946"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
            <a:extLst>
              <a:ext uri="{FF2B5EF4-FFF2-40B4-BE49-F238E27FC236}">
                <a16:creationId xmlns:a16="http://schemas.microsoft.com/office/drawing/2014/main" id="{28C7EE04-0D25-79E3-6E9A-8EFCB031B3CD}"/>
              </a:ext>
            </a:extLst>
          </p:cNvPr>
          <p:cNvCxnSpPr>
            <a:cxnSpLocks/>
            <a:stCxn id="38" idx="0"/>
            <a:endCxn id="236" idx="2"/>
          </p:cNvCxnSpPr>
          <p:nvPr/>
        </p:nvCxnSpPr>
        <p:spPr>
          <a:xfrm rot="5400000" flipH="1" flipV="1">
            <a:off x="6909429" y="2750759"/>
            <a:ext cx="328132" cy="313621"/>
          </a:xfrm>
          <a:prstGeom prst="bentConnector2">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grpSp>
        <p:nvGrpSpPr>
          <p:cNvPr id="335" name="Ryhmä 334">
            <a:extLst>
              <a:ext uri="{FF2B5EF4-FFF2-40B4-BE49-F238E27FC236}">
                <a16:creationId xmlns:a16="http://schemas.microsoft.com/office/drawing/2014/main" id="{1AA8A7B0-4244-A853-D92A-E164F8AA1164}"/>
              </a:ext>
            </a:extLst>
          </p:cNvPr>
          <p:cNvGrpSpPr>
            <a:grpSpLocks/>
          </p:cNvGrpSpPr>
          <p:nvPr/>
        </p:nvGrpSpPr>
        <p:grpSpPr>
          <a:xfrm>
            <a:off x="6357882" y="3997557"/>
            <a:ext cx="1019360" cy="481579"/>
            <a:chOff x="6829926" y="3883293"/>
            <a:chExt cx="1019360" cy="481579"/>
          </a:xfrm>
        </p:grpSpPr>
        <p:grpSp>
          <p:nvGrpSpPr>
            <p:cNvPr id="147" name="Ryhmä 146">
              <a:extLst>
                <a:ext uri="{FF2B5EF4-FFF2-40B4-BE49-F238E27FC236}">
                  <a16:creationId xmlns:a16="http://schemas.microsoft.com/office/drawing/2014/main" id="{7F370FC4-3E5A-3C4A-823F-4486B400CCCE}"/>
                </a:ext>
              </a:extLst>
            </p:cNvPr>
            <p:cNvGrpSpPr>
              <a:grpSpLocks/>
            </p:cNvGrpSpPr>
            <p:nvPr/>
          </p:nvGrpSpPr>
          <p:grpSpPr>
            <a:xfrm>
              <a:off x="6829926" y="3924649"/>
              <a:ext cx="1019360" cy="440223"/>
              <a:chOff x="6183289" y="5868655"/>
              <a:chExt cx="1019360" cy="440223"/>
            </a:xfrm>
          </p:grpSpPr>
          <p:sp>
            <p:nvSpPr>
              <p:cNvPr id="148" name="TextBox 233">
                <a:extLst>
                  <a:ext uri="{FF2B5EF4-FFF2-40B4-BE49-F238E27FC236}">
                    <a16:creationId xmlns:a16="http://schemas.microsoft.com/office/drawing/2014/main" id="{5C45A32B-787F-C358-C17B-25949908B0EA}"/>
                  </a:ext>
                </a:extLst>
              </p:cNvPr>
              <p:cNvSpPr txBox="1">
                <a:spLocks/>
              </p:cNvSpPr>
              <p:nvPr/>
            </p:nvSpPr>
            <p:spPr>
              <a:xfrm>
                <a:off x="6183289" y="5975082"/>
                <a:ext cx="539946" cy="210887"/>
              </a:xfrm>
              <a:prstGeom prst="rect">
                <a:avLst/>
              </a:prstGeom>
              <a:solidFill>
                <a:srgbClr val="E8E8E8"/>
              </a:solidFill>
            </p:spPr>
            <p:txBody>
              <a:bodyPr wrap="square" lIns="0" tIns="18000" rIns="0" bIns="18000">
                <a:spAutoFit/>
              </a:bodyPr>
              <a:lstStyle>
                <a:defPPr>
                  <a:defRPr lang="fi-FI"/>
                </a:defPPr>
                <a:lvl1pPr>
                  <a:defRPr sz="900" b="1" i="0">
                    <a:solidFill>
                      <a:srgbClr val="000000"/>
                    </a:solidFill>
                    <a:effectLst/>
                    <a:latin typeface="minion-pro"/>
                  </a:defRPr>
                </a:lvl1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Delivery </a:t>
                </a:r>
                <a:r>
                  <a:rPr kumimoji="0" lang="fi-FI" sz="700" b="1" i="1" u="none" strike="noStrike" kern="1200" cap="none" spc="0" normalizeH="0" baseline="0" noProof="0" err="1">
                    <a:ln>
                      <a:noFill/>
                    </a:ln>
                    <a:solidFill>
                      <a:srgbClr val="4C9BD3"/>
                    </a:solidFill>
                    <a:effectLst/>
                    <a:uLnTx/>
                    <a:uFillTx/>
                    <a:latin typeface="Calibri" panose="020F0502020204030204" pitchFamily="34" charset="0"/>
                    <a:ea typeface="+mn-ea"/>
                    <a:cs typeface="+mn-cs"/>
                  </a:rPr>
                  <a:t>information</a:t>
                </a:r>
                <a:endParaRPr kumimoji="0" lang="fi-FI" sz="7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sp>
            <p:nvSpPr>
              <p:cNvPr id="149" name="TextBox 104">
                <a:extLst>
                  <a:ext uri="{FF2B5EF4-FFF2-40B4-BE49-F238E27FC236}">
                    <a16:creationId xmlns:a16="http://schemas.microsoft.com/office/drawing/2014/main" id="{5F8AB208-A829-43CC-E9A7-F22E2D94A944}"/>
                  </a:ext>
                </a:extLst>
              </p:cNvPr>
              <p:cNvSpPr txBox="1">
                <a:spLocks/>
              </p:cNvSpPr>
              <p:nvPr/>
            </p:nvSpPr>
            <p:spPr>
              <a:xfrm>
                <a:off x="6793293" y="6084649"/>
                <a:ext cx="409356" cy="224229"/>
              </a:xfrm>
              <a:prstGeom prst="rect">
                <a:avLst/>
              </a:prstGeom>
              <a:solidFill>
                <a:srgbClr val="E8E8E8"/>
              </a:solid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a:ln>
                      <a:noFill/>
                    </a:ln>
                    <a:solidFill>
                      <a:srgbClr val="000000"/>
                    </a:solidFill>
                    <a:effectLst/>
                    <a:uLnTx/>
                    <a:uFillTx/>
                    <a:latin typeface="minion-pro"/>
                    <a:ea typeface="+mn-ea"/>
                    <a:cs typeface="+mn-cs"/>
                  </a:rPr>
                  <a:t>EPCIS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err="1">
                    <a:ln>
                      <a:noFill/>
                    </a:ln>
                    <a:solidFill>
                      <a:srgbClr val="000000"/>
                    </a:solidFill>
                    <a:effectLst/>
                    <a:uLnTx/>
                    <a:uFillTx/>
                    <a:latin typeface="minion-pro"/>
                    <a:ea typeface="+mn-ea"/>
                    <a:cs typeface="+mn-cs"/>
                  </a:rPr>
                  <a:t>eCMR</a:t>
                </a:r>
                <a:r>
                  <a:rPr kumimoji="0" lang="fi-FI" sz="600" b="1" i="0" u="none" strike="noStrike" kern="1200" cap="none" spc="0" normalizeH="0" baseline="0" noProof="0">
                    <a:ln>
                      <a:noFill/>
                    </a:ln>
                    <a:solidFill>
                      <a:srgbClr val="000000"/>
                    </a:solidFill>
                    <a:effectLst/>
                    <a:uLnTx/>
                    <a:uFillTx/>
                    <a:latin typeface="minion-pro"/>
                    <a:ea typeface="+mn-ea"/>
                    <a:cs typeface="+mn-cs"/>
                  </a:rPr>
                  <a: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err="1">
                    <a:ln>
                      <a:noFill/>
                    </a:ln>
                    <a:solidFill>
                      <a:srgbClr val="000000"/>
                    </a:solidFill>
                    <a:effectLst/>
                    <a:uLnTx/>
                    <a:uFillTx/>
                    <a:latin typeface="minion-pro"/>
                    <a:ea typeface="+mn-ea"/>
                    <a:cs typeface="+mn-cs"/>
                  </a:rPr>
                  <a:t>eFTI</a:t>
                </a:r>
                <a:r>
                  <a:rPr kumimoji="0" lang="fi-FI" sz="600" b="1" i="0" u="none" strike="noStrike" kern="1200" cap="none" spc="0" normalizeH="0" baseline="0" noProof="0">
                    <a:ln>
                      <a:noFill/>
                    </a:ln>
                    <a:solidFill>
                      <a:srgbClr val="000000"/>
                    </a:solidFill>
                    <a:effectLst/>
                    <a:uLnTx/>
                    <a:uFillTx/>
                    <a:latin typeface="minion-pro"/>
                    <a:ea typeface="+mn-ea"/>
                    <a:cs typeface="+mn-cs"/>
                  </a:rPr>
                  <a:t> </a:t>
                </a:r>
                <a:endParaRPr kumimoji="0" lang="fi-FI" sz="800" b="1"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50" name="Kuva 149" descr="Kuorma-auto tasaisella täytöllä">
                <a:extLst>
                  <a:ext uri="{FF2B5EF4-FFF2-40B4-BE49-F238E27FC236}">
                    <a16:creationId xmlns:a16="http://schemas.microsoft.com/office/drawing/2014/main" id="{0AEC3164-6C46-1DC0-41EA-681489A630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85644" y="5868655"/>
                <a:ext cx="278717" cy="276577"/>
              </a:xfrm>
              <a:prstGeom prst="rect">
                <a:avLst/>
              </a:prstGeom>
            </p:spPr>
          </p:pic>
        </p:grpSp>
        <p:pic>
          <p:nvPicPr>
            <p:cNvPr id="333" name="Picture 2" descr="The Future Is Open - OpenPeppol">
              <a:extLst>
                <a:ext uri="{FF2B5EF4-FFF2-40B4-BE49-F238E27FC236}">
                  <a16:creationId xmlns:a16="http://schemas.microsoft.com/office/drawing/2014/main" id="{98DF3696-0F96-D2ED-9AE0-467F14B56655}"/>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7227486" y="3883293"/>
              <a:ext cx="158710" cy="165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3" name="Ryhmä 352">
            <a:extLst>
              <a:ext uri="{FF2B5EF4-FFF2-40B4-BE49-F238E27FC236}">
                <a16:creationId xmlns:a16="http://schemas.microsoft.com/office/drawing/2014/main" id="{FC0252CC-73D5-F754-E266-6B739DF70B88}"/>
              </a:ext>
            </a:extLst>
          </p:cNvPr>
          <p:cNvGrpSpPr>
            <a:grpSpLocks/>
          </p:cNvGrpSpPr>
          <p:nvPr/>
        </p:nvGrpSpPr>
        <p:grpSpPr>
          <a:xfrm>
            <a:off x="8451446" y="1293243"/>
            <a:ext cx="845916" cy="845916"/>
            <a:chOff x="8215475" y="735471"/>
            <a:chExt cx="845916" cy="845916"/>
          </a:xfrm>
        </p:grpSpPr>
        <p:pic>
          <p:nvPicPr>
            <p:cNvPr id="343" name="Kuva 342" descr="Pilvi tasaisella täytöllä">
              <a:extLst>
                <a:ext uri="{FF2B5EF4-FFF2-40B4-BE49-F238E27FC236}">
                  <a16:creationId xmlns:a16="http://schemas.microsoft.com/office/drawing/2014/main" id="{E30A93E5-40D3-EC2C-8BAA-3EF68D5EB0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5475" y="735471"/>
              <a:ext cx="845916" cy="845916"/>
            </a:xfrm>
            <a:prstGeom prst="rect">
              <a:avLst/>
            </a:prstGeom>
          </p:spPr>
        </p:pic>
        <p:sp>
          <p:nvSpPr>
            <p:cNvPr id="344" name="Project shared repo">
              <a:extLst>
                <a:ext uri="{FF2B5EF4-FFF2-40B4-BE49-F238E27FC236}">
                  <a16:creationId xmlns:a16="http://schemas.microsoft.com/office/drawing/2014/main" id="{177446C6-1E2B-38AA-D184-A2D8DD0FE0C9}"/>
                </a:ext>
              </a:extLst>
            </p:cNvPr>
            <p:cNvSpPr txBox="1">
              <a:spLocks/>
            </p:cNvSpPr>
            <p:nvPr/>
          </p:nvSpPr>
          <p:spPr>
            <a:xfrm>
              <a:off x="8455687" y="1198719"/>
              <a:ext cx="274626" cy="115031"/>
            </a:xfrm>
            <a:prstGeom prst="rect">
              <a:avLst/>
            </a:prstGeom>
            <a:solidFill>
              <a:schemeClr val="bg1">
                <a:alpha val="90000"/>
              </a:schemeClr>
            </a:solidFill>
          </p:spPr>
          <p:txBody>
            <a:bodyPr wrap="square" lIns="3600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Aptos" panose="02110004020202020204"/>
                  <a:ea typeface="+mn-ea"/>
                  <a:cs typeface="+mn-cs"/>
                </a:rPr>
                <a:t>CDE</a:t>
              </a:r>
            </a:p>
          </p:txBody>
        </p:sp>
        <p:grpSp>
          <p:nvGrpSpPr>
            <p:cNvPr id="345" name="Kuva 46" descr="Tietokanta tasaisella täytöllä">
              <a:extLst>
                <a:ext uri="{FF2B5EF4-FFF2-40B4-BE49-F238E27FC236}">
                  <a16:creationId xmlns:a16="http://schemas.microsoft.com/office/drawing/2014/main" id="{B6FBFBA0-A57E-C99C-44E2-FAF9BACF5609}"/>
                </a:ext>
              </a:extLst>
            </p:cNvPr>
            <p:cNvGrpSpPr>
              <a:grpSpLocks/>
            </p:cNvGrpSpPr>
            <p:nvPr/>
          </p:nvGrpSpPr>
          <p:grpSpPr>
            <a:xfrm flipH="1">
              <a:off x="8489052" y="993606"/>
              <a:ext cx="188467" cy="180090"/>
              <a:chOff x="4824412" y="3352085"/>
              <a:chExt cx="533400" cy="603250"/>
            </a:xfrm>
            <a:solidFill>
              <a:srgbClr val="000000"/>
            </a:solidFill>
          </p:grpSpPr>
          <p:sp>
            <p:nvSpPr>
              <p:cNvPr id="346" name="Vapaamuotoinen: Muoto 345">
                <a:extLst>
                  <a:ext uri="{FF2B5EF4-FFF2-40B4-BE49-F238E27FC236}">
                    <a16:creationId xmlns:a16="http://schemas.microsoft.com/office/drawing/2014/main" id="{0B7486AE-4362-68EC-ABC1-4B35F814BEDC}"/>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47" name="Vapaamuotoinen: Muoto 346">
                <a:extLst>
                  <a:ext uri="{FF2B5EF4-FFF2-40B4-BE49-F238E27FC236}">
                    <a16:creationId xmlns:a16="http://schemas.microsoft.com/office/drawing/2014/main" id="{678FE25E-2FB0-01BB-3869-4D2EFE7FB790}"/>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49" name="Vapaamuotoinen: Muoto 348">
                <a:extLst>
                  <a:ext uri="{FF2B5EF4-FFF2-40B4-BE49-F238E27FC236}">
                    <a16:creationId xmlns:a16="http://schemas.microsoft.com/office/drawing/2014/main" id="{4C2E6AF0-58DB-B7BF-9B47-C4EBB1A1C6F3}"/>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0" name="Vapaamuotoinen: Muoto 349">
                <a:extLst>
                  <a:ext uri="{FF2B5EF4-FFF2-40B4-BE49-F238E27FC236}">
                    <a16:creationId xmlns:a16="http://schemas.microsoft.com/office/drawing/2014/main" id="{B1181E22-4DB4-0038-E704-CA59229FC019}"/>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cxnSp>
        <p:nvCxnSpPr>
          <p:cNvPr id="123" name="A MAN to ICT">
            <a:extLst>
              <a:ext uri="{FF2B5EF4-FFF2-40B4-BE49-F238E27FC236}">
                <a16:creationId xmlns:a16="http://schemas.microsoft.com/office/drawing/2014/main" id="{078AA9C1-BC17-27C5-1A3E-8D04058183C2}"/>
              </a:ext>
            </a:extLst>
          </p:cNvPr>
          <p:cNvCxnSpPr>
            <a:cxnSpLocks/>
          </p:cNvCxnSpPr>
          <p:nvPr/>
        </p:nvCxnSpPr>
        <p:spPr>
          <a:xfrm flipV="1">
            <a:off x="8988617" y="1824038"/>
            <a:ext cx="0" cy="2966572"/>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pic>
        <p:nvPicPr>
          <p:cNvPr id="468" name="Kuva 467" descr="Ethernet tasaisella täytöllä">
            <a:extLst>
              <a:ext uri="{FF2B5EF4-FFF2-40B4-BE49-F238E27FC236}">
                <a16:creationId xmlns:a16="http://schemas.microsoft.com/office/drawing/2014/main" id="{0AAD15FA-D7EB-5D08-30C8-4B225565B8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7489427" y="1868152"/>
            <a:ext cx="376523" cy="375308"/>
          </a:xfrm>
          <a:prstGeom prst="rect">
            <a:avLst/>
          </a:prstGeom>
        </p:spPr>
      </p:pic>
      <p:cxnSp>
        <p:nvCxnSpPr>
          <p:cNvPr id="402" name="Straight Arrow CON">
            <a:extLst>
              <a:ext uri="{FF2B5EF4-FFF2-40B4-BE49-F238E27FC236}">
                <a16:creationId xmlns:a16="http://schemas.microsoft.com/office/drawing/2014/main" id="{D90D4AC6-9CCA-153B-146D-29F84B6A3412}"/>
              </a:ext>
            </a:extLst>
          </p:cNvPr>
          <p:cNvCxnSpPr>
            <a:cxnSpLocks/>
            <a:stCxn id="236" idx="4"/>
          </p:cNvCxnSpPr>
          <p:nvPr/>
        </p:nvCxnSpPr>
        <p:spPr>
          <a:xfrm flipV="1">
            <a:off x="8088159" y="1867372"/>
            <a:ext cx="538496" cy="876131"/>
          </a:xfrm>
          <a:prstGeom prst="bentConnector2">
            <a:avLst/>
          </a:prstGeom>
          <a:ln w="12700">
            <a:solidFill>
              <a:srgbClr val="FF0000"/>
            </a:solidFill>
            <a:prstDash val="dash"/>
            <a:headEnd type="oval" w="sm" len="sm"/>
            <a:tailEnd type="oval" w="sm" len="sm"/>
          </a:ln>
        </p:spPr>
        <p:style>
          <a:lnRef idx="2">
            <a:schemeClr val="accent1"/>
          </a:lnRef>
          <a:fillRef idx="0">
            <a:schemeClr val="accent1"/>
          </a:fillRef>
          <a:effectRef idx="1">
            <a:schemeClr val="accent1"/>
          </a:effectRef>
          <a:fontRef idx="minor">
            <a:schemeClr val="tx1"/>
          </a:fontRef>
        </p:style>
      </p:cxnSp>
      <p:grpSp>
        <p:nvGrpSpPr>
          <p:cNvPr id="1037" name="CDE">
            <a:extLst>
              <a:ext uri="{FF2B5EF4-FFF2-40B4-BE49-F238E27FC236}">
                <a16:creationId xmlns:a16="http://schemas.microsoft.com/office/drawing/2014/main" id="{DC9782A7-B169-435F-F6E9-F63C8DC0F0D1}"/>
              </a:ext>
            </a:extLst>
          </p:cNvPr>
          <p:cNvGrpSpPr>
            <a:grpSpLocks/>
          </p:cNvGrpSpPr>
          <p:nvPr/>
        </p:nvGrpSpPr>
        <p:grpSpPr>
          <a:xfrm>
            <a:off x="10231843" y="3793613"/>
            <a:ext cx="383818" cy="425764"/>
            <a:chOff x="1622258" y="3778218"/>
            <a:chExt cx="656967" cy="656967"/>
          </a:xfrm>
        </p:grpSpPr>
        <p:pic>
          <p:nvPicPr>
            <p:cNvPr id="1038" name="Kuva 1037" descr="Pilvi tasaisella täytöllä">
              <a:extLst>
                <a:ext uri="{FF2B5EF4-FFF2-40B4-BE49-F238E27FC236}">
                  <a16:creationId xmlns:a16="http://schemas.microsoft.com/office/drawing/2014/main" id="{CE4643A8-BD02-450D-BD9F-ADD75310F9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2258" y="3778218"/>
              <a:ext cx="656967" cy="656967"/>
            </a:xfrm>
            <a:prstGeom prst="rect">
              <a:avLst/>
            </a:prstGeom>
          </p:spPr>
        </p:pic>
        <p:sp>
          <p:nvSpPr>
            <p:cNvPr id="1039" name="Project shared repo">
              <a:extLst>
                <a:ext uri="{FF2B5EF4-FFF2-40B4-BE49-F238E27FC236}">
                  <a16:creationId xmlns:a16="http://schemas.microsoft.com/office/drawing/2014/main" id="{091FDA82-F763-D8C2-AEF5-8D4239EE8AED}"/>
                </a:ext>
              </a:extLst>
            </p:cNvPr>
            <p:cNvSpPr txBox="1">
              <a:spLocks/>
            </p:cNvSpPr>
            <p:nvPr/>
          </p:nvSpPr>
          <p:spPr>
            <a:xfrm>
              <a:off x="1793292" y="4137593"/>
              <a:ext cx="348589" cy="114490"/>
            </a:xfrm>
            <a:prstGeom prst="rect">
              <a:avLst/>
            </a:prstGeom>
            <a:noFill/>
          </p:spPr>
          <p:txBody>
            <a:bodyPr wrap="square" lIns="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a:ln>
                    <a:noFill/>
                  </a:ln>
                  <a:solidFill>
                    <a:prstClr val="black"/>
                  </a:solidFill>
                  <a:effectLst/>
                  <a:uLnTx/>
                  <a:uFillTx/>
                  <a:latin typeface="Aptos" panose="02110004020202020204"/>
                  <a:ea typeface="+mn-ea"/>
                  <a:cs typeface="+mn-cs"/>
                </a:rPr>
                <a:t>CDE</a:t>
              </a:r>
            </a:p>
          </p:txBody>
        </p:sp>
        <p:grpSp>
          <p:nvGrpSpPr>
            <p:cNvPr id="1040" name="Kuva 46" descr="Tietokanta tasaisella täytöllä">
              <a:extLst>
                <a:ext uri="{FF2B5EF4-FFF2-40B4-BE49-F238E27FC236}">
                  <a16:creationId xmlns:a16="http://schemas.microsoft.com/office/drawing/2014/main" id="{496D54D7-CEAD-4E8F-9815-9552AB68BF80}"/>
                </a:ext>
              </a:extLst>
            </p:cNvPr>
            <p:cNvGrpSpPr>
              <a:grpSpLocks/>
            </p:cNvGrpSpPr>
            <p:nvPr/>
          </p:nvGrpSpPr>
          <p:grpSpPr>
            <a:xfrm flipH="1">
              <a:off x="1841290" y="3975276"/>
              <a:ext cx="134927" cy="151692"/>
              <a:chOff x="4824412" y="3352085"/>
              <a:chExt cx="533400" cy="603250"/>
            </a:xfrm>
            <a:solidFill>
              <a:srgbClr val="000000"/>
            </a:solidFill>
          </p:grpSpPr>
          <p:sp>
            <p:nvSpPr>
              <p:cNvPr id="1041" name="Vapaamuotoinen: Muoto 1040">
                <a:extLst>
                  <a:ext uri="{FF2B5EF4-FFF2-40B4-BE49-F238E27FC236}">
                    <a16:creationId xmlns:a16="http://schemas.microsoft.com/office/drawing/2014/main" id="{416969CC-8A88-FEDA-FBE3-9F70A16394E6}"/>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2" name="Vapaamuotoinen: Muoto 1041">
                <a:extLst>
                  <a:ext uri="{FF2B5EF4-FFF2-40B4-BE49-F238E27FC236}">
                    <a16:creationId xmlns:a16="http://schemas.microsoft.com/office/drawing/2014/main" id="{FFC50BBF-6880-614C-C0BE-862EDB23EF62}"/>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3" name="Vapaamuotoinen: Muoto 1042">
                <a:extLst>
                  <a:ext uri="{FF2B5EF4-FFF2-40B4-BE49-F238E27FC236}">
                    <a16:creationId xmlns:a16="http://schemas.microsoft.com/office/drawing/2014/main" id="{01139F50-0284-C7E1-D4DD-2C4053639119}"/>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4" name="Vapaamuotoinen: Muoto 1043">
                <a:extLst>
                  <a:ext uri="{FF2B5EF4-FFF2-40B4-BE49-F238E27FC236}">
                    <a16:creationId xmlns:a16="http://schemas.microsoft.com/office/drawing/2014/main" id="{A0E84C49-A273-3B25-3D5B-AB6C6577FE61}"/>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045" name="HEAD Peppol2">
            <a:extLst>
              <a:ext uri="{FF2B5EF4-FFF2-40B4-BE49-F238E27FC236}">
                <a16:creationId xmlns:a16="http://schemas.microsoft.com/office/drawing/2014/main" id="{446DB6AF-D8C6-831F-3910-3CED9BBA565E}"/>
              </a:ext>
            </a:extLst>
          </p:cNvPr>
          <p:cNvGrpSpPr>
            <a:grpSpLocks/>
          </p:cNvGrpSpPr>
          <p:nvPr/>
        </p:nvGrpSpPr>
        <p:grpSpPr>
          <a:xfrm>
            <a:off x="9395280" y="4374615"/>
            <a:ext cx="959325" cy="310610"/>
            <a:chOff x="6840377" y="632952"/>
            <a:chExt cx="959325" cy="310610"/>
          </a:xfrm>
        </p:grpSpPr>
        <p:pic>
          <p:nvPicPr>
            <p:cNvPr id="1046" name="PEPPOL figure" descr="The Future Is Open - OpenPeppol">
              <a:extLst>
                <a:ext uri="{FF2B5EF4-FFF2-40B4-BE49-F238E27FC236}">
                  <a16:creationId xmlns:a16="http://schemas.microsoft.com/office/drawing/2014/main" id="{7AA7BAC4-1169-268D-3981-AC04BB873C70}"/>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6840377" y="665419"/>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397">
              <a:extLst>
                <a:ext uri="{FF2B5EF4-FFF2-40B4-BE49-F238E27FC236}">
                  <a16:creationId xmlns:a16="http://schemas.microsoft.com/office/drawing/2014/main" id="{09A31DB9-FA99-77B3-3362-DF93C2AC1D2C}"/>
                </a:ext>
              </a:extLst>
            </p:cNvPr>
            <p:cNvGrpSpPr>
              <a:grpSpLocks/>
            </p:cNvGrpSpPr>
            <p:nvPr/>
          </p:nvGrpSpPr>
          <p:grpSpPr>
            <a:xfrm>
              <a:off x="7072895" y="632952"/>
              <a:ext cx="726807" cy="310610"/>
              <a:chOff x="7050092" y="673704"/>
              <a:chExt cx="726807" cy="310610"/>
            </a:xfrm>
          </p:grpSpPr>
          <p:sp>
            <p:nvSpPr>
              <p:cNvPr id="1048" name="Text: Peppol Network Order">
                <a:extLst>
                  <a:ext uri="{FF2B5EF4-FFF2-40B4-BE49-F238E27FC236}">
                    <a16:creationId xmlns:a16="http://schemas.microsoft.com/office/drawing/2014/main" id="{E2FADA61-C28C-01BB-87FD-44437C4E7E18}"/>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1049" name="TextBox 399">
                <a:extLst>
                  <a:ext uri="{FF2B5EF4-FFF2-40B4-BE49-F238E27FC236}">
                    <a16:creationId xmlns:a16="http://schemas.microsoft.com/office/drawing/2014/main" id="{175D82A6-E492-8238-DA81-AAE8E37B687C}"/>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050" name="Project shared repo">
            <a:extLst>
              <a:ext uri="{FF2B5EF4-FFF2-40B4-BE49-F238E27FC236}">
                <a16:creationId xmlns:a16="http://schemas.microsoft.com/office/drawing/2014/main" id="{1F25170F-19E8-6915-B300-6D3FA12DDFA3}"/>
              </a:ext>
            </a:extLst>
          </p:cNvPr>
          <p:cNvSpPr txBox="1">
            <a:spLocks/>
          </p:cNvSpPr>
          <p:nvPr/>
        </p:nvSpPr>
        <p:spPr>
          <a:xfrm>
            <a:off x="10646875" y="3853263"/>
            <a:ext cx="1461299" cy="286425"/>
          </a:xfrm>
          <a:prstGeom prst="rect">
            <a:avLst/>
          </a:prstGeom>
          <a:noFill/>
        </p:spPr>
        <p:txBody>
          <a:bodyPr wrap="square" lIns="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Projektipankki ja jaetut työskentely-ympäristöt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fi-FI" sz="700" b="0" i="0" u="none" strike="noStrike" kern="1200" cap="none" spc="0" normalizeH="0" baseline="0" noProof="0" err="1">
                <a:ln>
                  <a:noFill/>
                </a:ln>
                <a:solidFill>
                  <a:prstClr val="black"/>
                </a:solidFill>
                <a:effectLst/>
                <a:uLnTx/>
                <a:uFillTx/>
                <a:latin typeface="Aptos" panose="02110004020202020204"/>
                <a:ea typeface="+mn-ea"/>
                <a:cs typeface="+mn-cs"/>
              </a:rPr>
              <a:t>Common</a:t>
            </a: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 Data Environment)</a:t>
            </a:r>
          </a:p>
        </p:txBody>
      </p:sp>
      <p:grpSp>
        <p:nvGrpSpPr>
          <p:cNvPr id="456" name="Ryhmä 455">
            <a:extLst>
              <a:ext uri="{FF2B5EF4-FFF2-40B4-BE49-F238E27FC236}">
                <a16:creationId xmlns:a16="http://schemas.microsoft.com/office/drawing/2014/main" id="{96503F88-0757-0B88-E961-5A8B65FCF5A7}"/>
              </a:ext>
            </a:extLst>
          </p:cNvPr>
          <p:cNvGrpSpPr>
            <a:grpSpLocks/>
          </p:cNvGrpSpPr>
          <p:nvPr/>
        </p:nvGrpSpPr>
        <p:grpSpPr>
          <a:xfrm>
            <a:off x="4336474" y="6375266"/>
            <a:ext cx="1066903" cy="407392"/>
            <a:chOff x="4517534" y="6375266"/>
            <a:chExt cx="1066903" cy="407392"/>
          </a:xfrm>
        </p:grpSpPr>
        <p:sp>
          <p:nvSpPr>
            <p:cNvPr id="260" name="MAN Tender Response">
              <a:extLst>
                <a:ext uri="{FF2B5EF4-FFF2-40B4-BE49-F238E27FC236}">
                  <a16:creationId xmlns:a16="http://schemas.microsoft.com/office/drawing/2014/main" id="{D44C1AD1-BDE9-F5B1-0BC7-6774F7A03B7E}"/>
                </a:ext>
              </a:extLst>
            </p:cNvPr>
            <p:cNvSpPr>
              <a:spLocks/>
            </p:cNvSpPr>
            <p:nvPr/>
          </p:nvSpPr>
          <p:spPr>
            <a:xfrm>
              <a:off x="4517534" y="6375266"/>
              <a:ext cx="1066903" cy="407392"/>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72000"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Valmistus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ID:</a:t>
              </a:r>
              <a:r>
                <a:rPr kumimoji="0" lang="en-US" sz="7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(S)GTIN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Tiedonkantaja</a:t>
              </a:r>
              <a:r>
                <a:rPr kumimoji="0" lang="en-US" sz="7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EAN / </a:t>
              </a:r>
              <a:r>
                <a:rPr kumimoji="0" lang="en-US"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DataMatrix</a:t>
              </a:r>
              <a:endParaRPr kumimoji="0" lang="en-US" sz="3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pic>
          <p:nvPicPr>
            <p:cNvPr id="1057" name="Picture 2" descr="Data Matrix - Wikipedia">
              <a:extLst>
                <a:ext uri="{FF2B5EF4-FFF2-40B4-BE49-F238E27FC236}">
                  <a16:creationId xmlns:a16="http://schemas.microsoft.com/office/drawing/2014/main" id="{EE00E0D7-4FF1-F1B9-DF46-C21554A9457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315053" y="6591797"/>
              <a:ext cx="178161" cy="178161"/>
            </a:xfrm>
            <a:prstGeom prst="rect">
              <a:avLst/>
            </a:prstGeom>
            <a:noFill/>
            <a:extLst>
              <a:ext uri="{909E8E84-426E-40DD-AFC4-6F175D3DCCD1}">
                <a14:hiddenFill xmlns:a14="http://schemas.microsoft.com/office/drawing/2010/main">
                  <a:solidFill>
                    <a:srgbClr val="FFFFFF"/>
                  </a:solidFill>
                </a14:hiddenFill>
              </a:ext>
            </a:extLst>
          </p:spPr>
        </p:pic>
        <p:pic>
          <p:nvPicPr>
            <p:cNvPr id="1059" name="Kuva 1058" descr="Viivakoodi tasaisella täytöllä">
              <a:extLst>
                <a:ext uri="{FF2B5EF4-FFF2-40B4-BE49-F238E27FC236}">
                  <a16:creationId xmlns:a16="http://schemas.microsoft.com/office/drawing/2014/main" id="{01082134-37BD-1F21-9C68-887AE43F9A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94463" y="6384036"/>
              <a:ext cx="221890" cy="221890"/>
            </a:xfrm>
            <a:prstGeom prst="rect">
              <a:avLst/>
            </a:prstGeom>
          </p:spPr>
        </p:pic>
      </p:grpSp>
      <p:cxnSp>
        <p:nvCxnSpPr>
          <p:cNvPr id="436" name="Straight Arrow CON">
            <a:extLst>
              <a:ext uri="{FF2B5EF4-FFF2-40B4-BE49-F238E27FC236}">
                <a16:creationId xmlns:a16="http://schemas.microsoft.com/office/drawing/2014/main" id="{929DC019-D25C-92A4-4EE6-76B0BF25F5DD}"/>
              </a:ext>
            </a:extLst>
          </p:cNvPr>
          <p:cNvCxnSpPr>
            <a:cxnSpLocks/>
          </p:cNvCxnSpPr>
          <p:nvPr/>
        </p:nvCxnSpPr>
        <p:spPr>
          <a:xfrm rot="16200000" flipH="1">
            <a:off x="9103534" y="1900003"/>
            <a:ext cx="327545" cy="262286"/>
          </a:xfrm>
          <a:prstGeom prst="bentConnector3">
            <a:avLst>
              <a:gd name="adj1" fmla="val 50000"/>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28" name="Swim: Facility management">
            <a:extLst>
              <a:ext uri="{FF2B5EF4-FFF2-40B4-BE49-F238E27FC236}">
                <a16:creationId xmlns:a16="http://schemas.microsoft.com/office/drawing/2014/main" id="{A58C59ED-05B9-55DC-40E1-C03883CE60E0}"/>
              </a:ext>
            </a:extLst>
          </p:cNvPr>
          <p:cNvSpPr>
            <a:spLocks/>
          </p:cNvSpPr>
          <p:nvPr/>
        </p:nvSpPr>
        <p:spPr>
          <a:xfrm>
            <a:off x="9100794" y="2215400"/>
            <a:ext cx="1075590" cy="1426441"/>
          </a:xfrm>
          <a:prstGeom prst="roundRect">
            <a:avLst>
              <a:gd name="adj" fmla="val 10469"/>
            </a:avLst>
          </a:prstGeom>
          <a:solidFill>
            <a:srgbClr val="DEC6E8"/>
          </a:solidFill>
          <a:ln w="19050" cap="flat" cmpd="sng" algn="ctr">
            <a:solidFill>
              <a:sysClr val="windowText" lastClr="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133" name="HEAD Facility management">
            <a:extLst>
              <a:ext uri="{FF2B5EF4-FFF2-40B4-BE49-F238E27FC236}">
                <a16:creationId xmlns:a16="http://schemas.microsoft.com/office/drawing/2014/main" id="{82BE94C0-71D8-B256-55A8-459BA2541334}"/>
              </a:ext>
            </a:extLst>
          </p:cNvPr>
          <p:cNvSpPr txBox="1">
            <a:spLocks/>
          </p:cNvSpPr>
          <p:nvPr/>
        </p:nvSpPr>
        <p:spPr>
          <a:xfrm>
            <a:off x="9115117" y="3369869"/>
            <a:ext cx="1066826" cy="245708"/>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ysClr val="windowText" lastClr="000000"/>
                </a:solidFill>
                <a:effectLst/>
                <a:uLnTx/>
                <a:uFillTx/>
                <a:latin typeface="Aptos" panose="02110004020202020204"/>
                <a:ea typeface="+mn-ea"/>
                <a:cs typeface="+mn-cs"/>
              </a:rPr>
              <a:t>YLLÄPITO</a:t>
            </a:r>
          </a:p>
        </p:txBody>
      </p:sp>
      <p:sp>
        <p:nvSpPr>
          <p:cNvPr id="43" name="FAC Maintainance">
            <a:extLst>
              <a:ext uri="{FF2B5EF4-FFF2-40B4-BE49-F238E27FC236}">
                <a16:creationId xmlns:a16="http://schemas.microsoft.com/office/drawing/2014/main" id="{D5A2FAA2-6AEF-ADB1-BA27-03FA701FA96C}"/>
              </a:ext>
            </a:extLst>
          </p:cNvPr>
          <p:cNvSpPr>
            <a:spLocks/>
          </p:cNvSpPr>
          <p:nvPr/>
        </p:nvSpPr>
        <p:spPr>
          <a:xfrm>
            <a:off x="9210632" y="2611294"/>
            <a:ext cx="828000" cy="18200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72000" tIns="45708" rIns="72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black"/>
                </a:solidFill>
                <a:effectLst/>
                <a:uLnTx/>
                <a:uFillTx/>
                <a:latin typeface="Calibri" panose="020F0502020204030204"/>
                <a:ea typeface="+mn-ea"/>
                <a:cs typeface="+mn-cs"/>
              </a:rPr>
              <a:t>Ylläpito</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AC Renovation">
            <a:extLst>
              <a:ext uri="{FF2B5EF4-FFF2-40B4-BE49-F238E27FC236}">
                <a16:creationId xmlns:a16="http://schemas.microsoft.com/office/drawing/2014/main" id="{E57A7924-2A42-EAC7-B578-A30C427465AC}"/>
              </a:ext>
            </a:extLst>
          </p:cNvPr>
          <p:cNvSpPr>
            <a:spLocks/>
          </p:cNvSpPr>
          <p:nvPr/>
        </p:nvSpPr>
        <p:spPr>
          <a:xfrm>
            <a:off x="9210632" y="2862542"/>
            <a:ext cx="828401" cy="18200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Saneeraus</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45" name="FAC Demolition">
            <a:extLst>
              <a:ext uri="{FF2B5EF4-FFF2-40B4-BE49-F238E27FC236}">
                <a16:creationId xmlns:a16="http://schemas.microsoft.com/office/drawing/2014/main" id="{FAE33009-3853-B2C2-73C9-B890F689E2D7}"/>
              </a:ext>
            </a:extLst>
          </p:cNvPr>
          <p:cNvSpPr>
            <a:spLocks/>
          </p:cNvSpPr>
          <p:nvPr/>
        </p:nvSpPr>
        <p:spPr>
          <a:xfrm>
            <a:off x="9210632" y="3113792"/>
            <a:ext cx="830948" cy="182007"/>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Purku</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39" name="CON cafm">
            <a:extLst>
              <a:ext uri="{FF2B5EF4-FFF2-40B4-BE49-F238E27FC236}">
                <a16:creationId xmlns:a16="http://schemas.microsoft.com/office/drawing/2014/main" id="{E800FC43-095B-7936-F4DC-A443DBDC8E5E}"/>
              </a:ext>
            </a:extLst>
          </p:cNvPr>
          <p:cNvSpPr>
            <a:spLocks/>
          </p:cNvSpPr>
          <p:nvPr/>
        </p:nvSpPr>
        <p:spPr>
          <a:xfrm>
            <a:off x="9099650" y="2194918"/>
            <a:ext cx="1080000" cy="389837"/>
          </a:xfrm>
          <a:prstGeom prst="can">
            <a:avLst>
              <a:gd name="adj" fmla="val 16011"/>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Kiinteistö-hallinnan järjestelmät</a:t>
            </a:r>
          </a:p>
        </p:txBody>
      </p:sp>
      <p:sp>
        <p:nvSpPr>
          <p:cNvPr id="1062" name="Arrow: PROCC">
            <a:extLst>
              <a:ext uri="{FF2B5EF4-FFF2-40B4-BE49-F238E27FC236}">
                <a16:creationId xmlns:a16="http://schemas.microsoft.com/office/drawing/2014/main" id="{A656E1B6-8D44-DD76-E496-CAE02CAF9B94}"/>
              </a:ext>
            </a:extLst>
          </p:cNvPr>
          <p:cNvSpPr>
            <a:spLocks/>
          </p:cNvSpPr>
          <p:nvPr/>
        </p:nvSpPr>
        <p:spPr>
          <a:xfrm rot="5400000">
            <a:off x="9575140" y="2752954"/>
            <a:ext cx="120945"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1" name="Arrow: PROCC">
            <a:extLst>
              <a:ext uri="{FF2B5EF4-FFF2-40B4-BE49-F238E27FC236}">
                <a16:creationId xmlns:a16="http://schemas.microsoft.com/office/drawing/2014/main" id="{A8D90BAD-B75C-9C11-7927-685793FDFB64}"/>
              </a:ext>
            </a:extLst>
          </p:cNvPr>
          <p:cNvSpPr>
            <a:spLocks/>
          </p:cNvSpPr>
          <p:nvPr/>
        </p:nvSpPr>
        <p:spPr>
          <a:xfrm rot="5400000">
            <a:off x="9575807" y="3020296"/>
            <a:ext cx="119611" cy="135615"/>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21" name="Arrow: Con to ICT">
            <a:extLst>
              <a:ext uri="{FF2B5EF4-FFF2-40B4-BE49-F238E27FC236}">
                <a16:creationId xmlns:a16="http://schemas.microsoft.com/office/drawing/2014/main" id="{80F7829E-4D91-EF88-27F3-0C9645BDA6C0}"/>
              </a:ext>
            </a:extLst>
          </p:cNvPr>
          <p:cNvCxnSpPr>
            <a:cxnSpLocks/>
          </p:cNvCxnSpPr>
          <p:nvPr/>
        </p:nvCxnSpPr>
        <p:spPr>
          <a:xfrm flipH="1" flipV="1">
            <a:off x="9733980" y="1922105"/>
            <a:ext cx="0" cy="259218"/>
          </a:xfrm>
          <a:prstGeom prst="straightConnector1">
            <a:avLst/>
          </a:prstGeom>
          <a:ln w="12700">
            <a:solidFill>
              <a:srgbClr val="FF0000"/>
            </a:solidFill>
            <a:prstDash val="dash"/>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228" name="A GOV to MTS">
            <a:extLst>
              <a:ext uri="{FF2B5EF4-FFF2-40B4-BE49-F238E27FC236}">
                <a16:creationId xmlns:a16="http://schemas.microsoft.com/office/drawing/2014/main" id="{D5EE3A23-73C1-C02A-523D-8624EE7294EA}"/>
              </a:ext>
            </a:extLst>
          </p:cNvPr>
          <p:cNvCxnSpPr>
            <a:cxnSpLocks/>
            <a:stCxn id="208" idx="2"/>
          </p:cNvCxnSpPr>
          <p:nvPr/>
        </p:nvCxnSpPr>
        <p:spPr>
          <a:xfrm rot="10800000">
            <a:off x="157576" y="1951091"/>
            <a:ext cx="83158" cy="4625042"/>
          </a:xfrm>
          <a:prstGeom prst="bentConnector2">
            <a:avLst/>
          </a:prstGeom>
          <a:ln w="12700">
            <a:solidFill>
              <a:srgbClr val="FF0000"/>
            </a:solidFill>
            <a:prstDash val="dash"/>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7" name="National product information db">
            <a:extLst>
              <a:ext uri="{FF2B5EF4-FFF2-40B4-BE49-F238E27FC236}">
                <a16:creationId xmlns:a16="http://schemas.microsoft.com/office/drawing/2014/main" id="{16732AF8-54BF-42F2-357F-D97E07117A50}"/>
              </a:ext>
            </a:extLst>
          </p:cNvPr>
          <p:cNvSpPr txBox="1">
            <a:spLocks/>
          </p:cNvSpPr>
          <p:nvPr/>
        </p:nvSpPr>
        <p:spPr>
          <a:xfrm>
            <a:off x="19261" y="4434387"/>
            <a:ext cx="1071463" cy="669029"/>
          </a:xfrm>
          <a:prstGeom prst="rect">
            <a:avLst/>
          </a:prstGeom>
          <a:solidFill>
            <a:srgbClr val="E8E8E8">
              <a:alpha val="90000"/>
            </a:srgbClr>
          </a:solidFill>
        </p:spPr>
        <p:txBody>
          <a:bodyPr wrap="square" lIns="36000" tIns="0" rIns="0" bIns="0" anchor="t">
            <a:spAutoFit/>
          </a:bodyPr>
          <a:lstStyle>
            <a:defPPr>
              <a:defRPr lang="fi-FI"/>
            </a:defPPr>
            <a:lvl1pPr>
              <a:defRPr sz="900" b="1"/>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black"/>
                </a:solidFill>
                <a:effectLst/>
                <a:uLnTx/>
                <a:uFillTx/>
                <a:latin typeface="Aptos" panose="02110004020202020204"/>
                <a:ea typeface="+mn-ea"/>
                <a:cs typeface="+mn-cs"/>
              </a:rPr>
              <a:t>Kansallisen tuotetietokantojen tuotetietostandardi (TT/EMDG) ja artikkelitieto (GS1/GTIN) </a:t>
            </a:r>
          </a:p>
        </p:txBody>
      </p:sp>
      <p:pic>
        <p:nvPicPr>
          <p:cNvPr id="21" name="Picture 2" descr="Data Matrix - Wikipedia">
            <a:extLst>
              <a:ext uri="{FF2B5EF4-FFF2-40B4-BE49-F238E27FC236}">
                <a16:creationId xmlns:a16="http://schemas.microsoft.com/office/drawing/2014/main" id="{F9BB0B6F-4A00-CCE9-F1E5-3EBADABD3AB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0327942" y="2982554"/>
            <a:ext cx="178161" cy="178161"/>
          </a:xfrm>
          <a:prstGeom prst="rect">
            <a:avLst/>
          </a:prstGeom>
          <a:noFill/>
          <a:extLst>
            <a:ext uri="{909E8E84-426E-40DD-AFC4-6F175D3DCCD1}">
              <a14:hiddenFill xmlns:a14="http://schemas.microsoft.com/office/drawing/2010/main">
                <a:solidFill>
                  <a:srgbClr val="FFFFFF"/>
                </a:solidFill>
              </a14:hiddenFill>
            </a:ext>
          </a:extLst>
        </p:spPr>
      </p:pic>
      <p:pic>
        <p:nvPicPr>
          <p:cNvPr id="22" name="RFID LOGO">
            <a:extLst>
              <a:ext uri="{FF2B5EF4-FFF2-40B4-BE49-F238E27FC236}">
                <a16:creationId xmlns:a16="http://schemas.microsoft.com/office/drawing/2014/main" id="{F0CD7438-2C49-7A0A-EBDB-3EECD2F4A099}"/>
              </a:ext>
            </a:extLst>
          </p:cNvPr>
          <p:cNvPicPr>
            <a:picLocks noChangeAspect="1"/>
          </p:cNvPicPr>
          <p:nvPr/>
        </p:nvPicPr>
        <p:blipFill>
          <a:blip r:embed="rId12"/>
          <a:stretch>
            <a:fillRect/>
          </a:stretch>
        </p:blipFill>
        <p:spPr>
          <a:xfrm>
            <a:off x="10337186" y="3230073"/>
            <a:ext cx="181724" cy="181724"/>
          </a:xfrm>
          <a:prstGeom prst="rect">
            <a:avLst/>
          </a:prstGeom>
        </p:spPr>
      </p:pic>
      <p:sp>
        <p:nvSpPr>
          <p:cNvPr id="33" name="Tekstiruutu 32">
            <a:extLst>
              <a:ext uri="{FF2B5EF4-FFF2-40B4-BE49-F238E27FC236}">
                <a16:creationId xmlns:a16="http://schemas.microsoft.com/office/drawing/2014/main" id="{337A2D2B-22A7-23C6-74DD-E55A37AC922A}"/>
              </a:ext>
            </a:extLst>
          </p:cNvPr>
          <p:cNvSpPr txBox="1">
            <a:spLocks/>
          </p:cNvSpPr>
          <p:nvPr/>
        </p:nvSpPr>
        <p:spPr>
          <a:xfrm>
            <a:off x="10822190" y="2603730"/>
            <a:ext cx="725646"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ptos" panose="02110004020202020204"/>
                <a:ea typeface="+mn-ea"/>
                <a:cs typeface="+mn-cs"/>
              </a:rPr>
              <a:t>Tiedonkantajat</a:t>
            </a:r>
          </a:p>
        </p:txBody>
      </p:sp>
      <p:pic>
        <p:nvPicPr>
          <p:cNvPr id="62" name="Kuva 61" descr="Viivakoodi tasaisella täytöllä">
            <a:extLst>
              <a:ext uri="{FF2B5EF4-FFF2-40B4-BE49-F238E27FC236}">
                <a16:creationId xmlns:a16="http://schemas.microsoft.com/office/drawing/2014/main" id="{55FB72A9-E01B-26B2-CB5D-9FF11C670B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94363" y="2749035"/>
            <a:ext cx="221890" cy="221890"/>
          </a:xfrm>
          <a:prstGeom prst="rect">
            <a:avLst/>
          </a:prstGeom>
        </p:spPr>
      </p:pic>
      <p:sp>
        <p:nvSpPr>
          <p:cNvPr id="63" name="Tekstiruutu 62">
            <a:extLst>
              <a:ext uri="{FF2B5EF4-FFF2-40B4-BE49-F238E27FC236}">
                <a16:creationId xmlns:a16="http://schemas.microsoft.com/office/drawing/2014/main" id="{BED19ACD-5A68-487C-0835-C88D28119563}"/>
              </a:ext>
            </a:extLst>
          </p:cNvPr>
          <p:cNvSpPr txBox="1">
            <a:spLocks/>
          </p:cNvSpPr>
          <p:nvPr/>
        </p:nvSpPr>
        <p:spPr>
          <a:xfrm>
            <a:off x="10646875" y="2741476"/>
            <a:ext cx="1362873"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1D viivakoodi GS1 EAN / 128</a:t>
            </a:r>
          </a:p>
        </p:txBody>
      </p:sp>
      <p:sp>
        <p:nvSpPr>
          <p:cNvPr id="451" name="Tekstiruutu 450">
            <a:extLst>
              <a:ext uri="{FF2B5EF4-FFF2-40B4-BE49-F238E27FC236}">
                <a16:creationId xmlns:a16="http://schemas.microsoft.com/office/drawing/2014/main" id="{4C607181-461A-2623-A5AE-C1B8B4007B94}"/>
              </a:ext>
            </a:extLst>
          </p:cNvPr>
          <p:cNvSpPr txBox="1">
            <a:spLocks/>
          </p:cNvSpPr>
          <p:nvPr/>
        </p:nvSpPr>
        <p:spPr>
          <a:xfrm>
            <a:off x="10646875" y="2963033"/>
            <a:ext cx="1518728"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2D viivakoodi GS1 </a:t>
            </a:r>
            <a:r>
              <a:rPr kumimoji="0" lang="fi-FI" sz="800" b="0" i="0" u="none" strike="noStrike" kern="1200" cap="none" spc="0" normalizeH="0" baseline="0" noProof="0" err="1">
                <a:ln>
                  <a:noFill/>
                </a:ln>
                <a:solidFill>
                  <a:prstClr val="black"/>
                </a:solidFill>
                <a:effectLst/>
                <a:uLnTx/>
                <a:uFillTx/>
                <a:latin typeface="Aptos" panose="02110004020202020204"/>
                <a:ea typeface="+mn-ea"/>
                <a:cs typeface="+mn-cs"/>
              </a:rPr>
              <a:t>DataMatrix</a:t>
            </a:r>
            <a:endParaRPr kumimoji="0" lang="fi-FI" sz="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2" name="Tekstiruutu 451">
            <a:extLst>
              <a:ext uri="{FF2B5EF4-FFF2-40B4-BE49-F238E27FC236}">
                <a16:creationId xmlns:a16="http://schemas.microsoft.com/office/drawing/2014/main" id="{947F9150-C73C-BC41-2CC0-485D5F73C524}"/>
              </a:ext>
            </a:extLst>
          </p:cNvPr>
          <p:cNvSpPr txBox="1">
            <a:spLocks/>
          </p:cNvSpPr>
          <p:nvPr/>
        </p:nvSpPr>
        <p:spPr>
          <a:xfrm>
            <a:off x="10652652" y="3204295"/>
            <a:ext cx="1243767"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Passiivinen UHF RFID</a:t>
            </a:r>
          </a:p>
        </p:txBody>
      </p:sp>
      <p:sp>
        <p:nvSpPr>
          <p:cNvPr id="454" name="TextBox 127">
            <a:extLst>
              <a:ext uri="{FF2B5EF4-FFF2-40B4-BE49-F238E27FC236}">
                <a16:creationId xmlns:a16="http://schemas.microsoft.com/office/drawing/2014/main" id="{46AE30FB-24C5-9F99-0B6D-905ECCC0B0F4}"/>
              </a:ext>
            </a:extLst>
          </p:cNvPr>
          <p:cNvSpPr txBox="1">
            <a:spLocks/>
          </p:cNvSpPr>
          <p:nvPr/>
        </p:nvSpPr>
        <p:spPr>
          <a:xfrm>
            <a:off x="10439116" y="3410092"/>
            <a:ext cx="1505725" cy="194605"/>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err="1">
                <a:ln>
                  <a:noFill/>
                </a:ln>
                <a:solidFill>
                  <a:prstClr val="black"/>
                </a:solidFill>
                <a:effectLst/>
                <a:uLnTx/>
                <a:uFillTx/>
                <a:latin typeface="Aptos" panose="02110004020202020204"/>
                <a:ea typeface="+mn-ea"/>
                <a:cs typeface="+mn-cs"/>
              </a:rPr>
              <a:t>Tietopalvelu</a:t>
            </a:r>
            <a:r>
              <a:rPr kumimoji="0" lang="en-US" sz="800" b="1" i="0" u="none" strike="noStrike" kern="1200" cap="none" spc="0" normalizeH="0" baseline="0" noProof="0">
                <a:ln>
                  <a:noFill/>
                </a:ln>
                <a:solidFill>
                  <a:prstClr val="black"/>
                </a:solidFill>
                <a:effectLst/>
                <a:uLnTx/>
                <a:uFillTx/>
                <a:latin typeface="Aptos" panose="02110004020202020204"/>
                <a:ea typeface="+mn-ea"/>
                <a:cs typeface="+mn-cs"/>
              </a:rPr>
              <a:t> tai -</a:t>
            </a:r>
            <a:r>
              <a:rPr kumimoji="0" lang="en-US" sz="800" b="1" i="0" u="none" strike="noStrike" kern="1200" cap="none" spc="0" normalizeH="0" baseline="0" noProof="0" err="1">
                <a:ln>
                  <a:noFill/>
                </a:ln>
                <a:solidFill>
                  <a:prstClr val="black"/>
                </a:solidFill>
                <a:effectLst/>
                <a:uLnTx/>
                <a:uFillTx/>
                <a:latin typeface="Aptos" panose="02110004020202020204"/>
                <a:ea typeface="+mn-ea"/>
                <a:cs typeface="+mn-cs"/>
              </a:rPr>
              <a:t>alusta</a:t>
            </a:r>
            <a:endParaRPr kumimoji="0" lang="fi-FI" sz="8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480" name="Ryhmä 479">
            <a:extLst>
              <a:ext uri="{FF2B5EF4-FFF2-40B4-BE49-F238E27FC236}">
                <a16:creationId xmlns:a16="http://schemas.microsoft.com/office/drawing/2014/main" id="{5D651282-9E3D-355D-8B1C-0D4C79A0B002}"/>
              </a:ext>
            </a:extLst>
          </p:cNvPr>
          <p:cNvGrpSpPr>
            <a:grpSpLocks/>
          </p:cNvGrpSpPr>
          <p:nvPr/>
        </p:nvGrpSpPr>
        <p:grpSpPr>
          <a:xfrm>
            <a:off x="10274706" y="4755560"/>
            <a:ext cx="327891" cy="476324"/>
            <a:chOff x="10535371" y="5302404"/>
            <a:chExt cx="327891" cy="476324"/>
          </a:xfrm>
        </p:grpSpPr>
        <p:sp>
          <p:nvSpPr>
            <p:cNvPr id="459" name="Leveä kaari 458">
              <a:extLst>
                <a:ext uri="{FF2B5EF4-FFF2-40B4-BE49-F238E27FC236}">
                  <a16:creationId xmlns:a16="http://schemas.microsoft.com/office/drawing/2014/main" id="{5966F34F-9135-F5E3-66E1-6D4D3286EE0A}"/>
                </a:ext>
              </a:extLst>
            </p:cNvPr>
            <p:cNvSpPr>
              <a:spLocks/>
            </p:cNvSpPr>
            <p:nvPr/>
          </p:nvSpPr>
          <p:spPr>
            <a:xfrm rot="20883042">
              <a:off x="10553071" y="5558377"/>
              <a:ext cx="212890" cy="213208"/>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6" name="Suorakulmio: Yläkulmat pyöristetty 475">
              <a:extLst>
                <a:ext uri="{FF2B5EF4-FFF2-40B4-BE49-F238E27FC236}">
                  <a16:creationId xmlns:a16="http://schemas.microsoft.com/office/drawing/2014/main" id="{0C41A66D-BC1C-776D-9171-06D3AC544539}"/>
                </a:ext>
              </a:extLst>
            </p:cNvPr>
            <p:cNvSpPr>
              <a:spLocks/>
            </p:cNvSpPr>
            <p:nvPr/>
          </p:nvSpPr>
          <p:spPr>
            <a:xfrm rot="5400000">
              <a:off x="10490472" y="5400421"/>
              <a:ext cx="330902" cy="241104"/>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77" name="Kuva 476" descr="Maapallo tasaisella täytöllä">
              <a:extLst>
                <a:ext uri="{FF2B5EF4-FFF2-40B4-BE49-F238E27FC236}">
                  <a16:creationId xmlns:a16="http://schemas.microsoft.com/office/drawing/2014/main" id="{B10719B3-01D8-BD55-4BD2-5B9714E4903B}"/>
                </a:ext>
              </a:extLst>
            </p:cNvPr>
            <p:cNvPicPr>
              <a:picLocks noChangeAspect="1"/>
            </p:cNvPicPr>
            <p:nvPr/>
          </p:nvPicPr>
          <p:blipFill>
            <a:blip r:embed="rId8">
              <a:extLst>
                <a:ext uri="{96DAC541-7B7A-43D3-8B79-37D633B846F1}">
                  <asvg:svgBlip xmlns:asvg="http://schemas.microsoft.com/office/drawing/2016/SVG/main" r:embed="rId20"/>
                </a:ext>
              </a:extLst>
            </a:blip>
            <a:stretch>
              <a:fillRect/>
            </a:stretch>
          </p:blipFill>
          <p:spPr>
            <a:xfrm>
              <a:off x="10567306" y="5458114"/>
              <a:ext cx="169195" cy="164153"/>
            </a:xfrm>
            <a:prstGeom prst="rect">
              <a:avLst/>
            </a:prstGeom>
          </p:spPr>
        </p:pic>
        <p:sp>
          <p:nvSpPr>
            <p:cNvPr id="478" name="Tekstiruutu 477">
              <a:extLst>
                <a:ext uri="{FF2B5EF4-FFF2-40B4-BE49-F238E27FC236}">
                  <a16:creationId xmlns:a16="http://schemas.microsoft.com/office/drawing/2014/main" id="{0706F76C-43E1-0EBD-7536-D8C909C6771F}"/>
                </a:ext>
              </a:extLst>
            </p:cNvPr>
            <p:cNvSpPr txBox="1">
              <a:spLocks/>
            </p:cNvSpPr>
            <p:nvPr/>
          </p:nvSpPr>
          <p:spPr>
            <a:xfrm>
              <a:off x="10587491" y="5335072"/>
              <a:ext cx="275771" cy="17012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sp>
          <p:nvSpPr>
            <p:cNvPr id="472" name="Suorakulmio 471">
              <a:extLst>
                <a:ext uri="{FF2B5EF4-FFF2-40B4-BE49-F238E27FC236}">
                  <a16:creationId xmlns:a16="http://schemas.microsoft.com/office/drawing/2014/main" id="{A8ED08CE-0A9B-CD7A-0F6E-B808CEAAF96B}"/>
                </a:ext>
              </a:extLst>
            </p:cNvPr>
            <p:cNvSpPr>
              <a:spLocks/>
            </p:cNvSpPr>
            <p:nvPr/>
          </p:nvSpPr>
          <p:spPr>
            <a:xfrm>
              <a:off x="10627562" y="5641452"/>
              <a:ext cx="52650" cy="310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3" name="Ellipsi 472">
              <a:extLst>
                <a:ext uri="{FF2B5EF4-FFF2-40B4-BE49-F238E27FC236}">
                  <a16:creationId xmlns:a16="http://schemas.microsoft.com/office/drawing/2014/main" id="{C6DE6593-0471-6038-26AB-7323782AD016}"/>
                </a:ext>
              </a:extLst>
            </p:cNvPr>
            <p:cNvSpPr>
              <a:spLocks/>
            </p:cNvSpPr>
            <p:nvPr/>
          </p:nvSpPr>
          <p:spPr>
            <a:xfrm>
              <a:off x="10645327" y="5649444"/>
              <a:ext cx="15573" cy="15109"/>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74" name="Suora yhdysviiva 473">
              <a:extLst>
                <a:ext uri="{FF2B5EF4-FFF2-40B4-BE49-F238E27FC236}">
                  <a16:creationId xmlns:a16="http://schemas.microsoft.com/office/drawing/2014/main" id="{13527079-3DFC-DAFB-DEC4-1FBAE2333328}"/>
                </a:ext>
              </a:extLst>
            </p:cNvPr>
            <p:cNvCxnSpPr>
              <a:cxnSpLocks/>
            </p:cNvCxnSpPr>
            <p:nvPr/>
          </p:nvCxnSpPr>
          <p:spPr>
            <a:xfrm>
              <a:off x="10656137" y="5654618"/>
              <a:ext cx="25200"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475" name="Suora yhdysviiva 474">
              <a:extLst>
                <a:ext uri="{FF2B5EF4-FFF2-40B4-BE49-F238E27FC236}">
                  <a16:creationId xmlns:a16="http://schemas.microsoft.com/office/drawing/2014/main" id="{E7A956A5-4DF3-344D-1E2C-657CE4E2888B}"/>
                </a:ext>
              </a:extLst>
            </p:cNvPr>
            <p:cNvCxnSpPr>
              <a:cxnSpLocks/>
            </p:cNvCxnSpPr>
            <p:nvPr/>
          </p:nvCxnSpPr>
          <p:spPr>
            <a:xfrm>
              <a:off x="10605077" y="5654618"/>
              <a:ext cx="37595"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sp>
          <p:nvSpPr>
            <p:cNvPr id="467" name="Leveä kaari 466">
              <a:extLst>
                <a:ext uri="{FF2B5EF4-FFF2-40B4-BE49-F238E27FC236}">
                  <a16:creationId xmlns:a16="http://schemas.microsoft.com/office/drawing/2014/main" id="{B3035EBD-B886-1137-1F79-3E337A5E0F71}"/>
                </a:ext>
              </a:extLst>
            </p:cNvPr>
            <p:cNvSpPr>
              <a:spLocks/>
            </p:cNvSpPr>
            <p:nvPr/>
          </p:nvSpPr>
          <p:spPr>
            <a:xfrm rot="10083042">
              <a:off x="10544214" y="5302404"/>
              <a:ext cx="212890" cy="213208"/>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8" name="Leveä kaari 457">
              <a:extLst>
                <a:ext uri="{FF2B5EF4-FFF2-40B4-BE49-F238E27FC236}">
                  <a16:creationId xmlns:a16="http://schemas.microsoft.com/office/drawing/2014/main" id="{EEF15EE3-2834-851C-F08E-DF291794795E}"/>
                </a:ext>
              </a:extLst>
            </p:cNvPr>
            <p:cNvSpPr>
              <a:spLocks/>
            </p:cNvSpPr>
            <p:nvPr/>
          </p:nvSpPr>
          <p:spPr>
            <a:xfrm rot="11516958" flipV="1">
              <a:off x="10544213" y="5565521"/>
              <a:ext cx="212890" cy="213207"/>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479" name="Standardized design nomenclature">
            <a:extLst>
              <a:ext uri="{FF2B5EF4-FFF2-40B4-BE49-F238E27FC236}">
                <a16:creationId xmlns:a16="http://schemas.microsoft.com/office/drawing/2014/main" id="{F852B96D-F85F-503F-82E7-5D5A614DFAEC}"/>
              </a:ext>
            </a:extLst>
          </p:cNvPr>
          <p:cNvSpPr txBox="1">
            <a:spLocks/>
          </p:cNvSpPr>
          <p:nvPr/>
        </p:nvSpPr>
        <p:spPr>
          <a:xfrm>
            <a:off x="10557475" y="4884175"/>
            <a:ext cx="1278927" cy="187937"/>
          </a:xfrm>
          <a:prstGeom prst="rect">
            <a:avLst/>
          </a:prstGeom>
          <a:noFill/>
        </p:spPr>
        <p:txBody>
          <a:bodyPr wrap="square" lIns="0" tIns="0" rIns="0" bIns="0">
            <a:spAutoFit/>
          </a:bodyPr>
          <a:lstStyle>
            <a:defPPr>
              <a:defRPr lang="fi-FI"/>
            </a:defPPr>
            <a:lvl1pPr>
              <a:defRPr sz="900" b="1"/>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ptos" panose="02110004020202020204"/>
                <a:ea typeface="+mn-ea"/>
                <a:cs typeface="+mn-cs"/>
              </a:rPr>
              <a:t>EU Tuotepassi</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fi-FI" sz="700" b="0" i="0" u="none" strike="noStrike" kern="1200" cap="none" spc="0" normalizeH="0" baseline="0" noProof="0">
                <a:ln>
                  <a:noFill/>
                </a:ln>
                <a:solidFill>
                  <a:srgbClr val="FF0000"/>
                </a:solidFill>
                <a:effectLst/>
                <a:uLnTx/>
                <a:uFillTx/>
                <a:latin typeface="Aptos" panose="02110004020202020204"/>
                <a:ea typeface="+mn-ea"/>
                <a:cs typeface="+mn-cs"/>
              </a:rPr>
              <a:t>JSON-LD</a:t>
            </a:r>
            <a:r>
              <a:rPr kumimoji="0" lang="fi-FI" sz="7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fi-FI" sz="700" b="0" i="0" u="none" strike="noStrike" kern="1200" cap="none" spc="0" normalizeH="0" baseline="0" noProof="0">
                <a:ln>
                  <a:noFill/>
                </a:ln>
                <a:solidFill>
                  <a:srgbClr val="FF0000"/>
                </a:solidFill>
                <a:effectLst/>
                <a:uLnTx/>
                <a:uFillTx/>
                <a:latin typeface="Aptos" panose="02110004020202020204"/>
                <a:ea typeface="+mn-ea"/>
                <a:cs typeface="+mn-cs"/>
              </a:rPr>
              <a:t> </a:t>
            </a:r>
          </a:p>
        </p:txBody>
      </p:sp>
      <p:pic>
        <p:nvPicPr>
          <p:cNvPr id="6" name="Information" descr="Tiedot tasaisella täytöllä">
            <a:extLst>
              <a:ext uri="{FF2B5EF4-FFF2-40B4-BE49-F238E27FC236}">
                <a16:creationId xmlns:a16="http://schemas.microsoft.com/office/drawing/2014/main" id="{A9640F53-A945-A777-8377-4E9BBD10AC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4654" y="4018254"/>
            <a:ext cx="165629" cy="165629"/>
          </a:xfrm>
          <a:prstGeom prst="rect">
            <a:avLst/>
          </a:prstGeom>
        </p:spPr>
      </p:pic>
      <p:sp>
        <p:nvSpPr>
          <p:cNvPr id="8" name="Tekstiruutu 7">
            <a:extLst>
              <a:ext uri="{FF2B5EF4-FFF2-40B4-BE49-F238E27FC236}">
                <a16:creationId xmlns:a16="http://schemas.microsoft.com/office/drawing/2014/main" id="{2B1D2E69-066F-5733-BD70-393F40FC49BB}"/>
              </a:ext>
            </a:extLst>
          </p:cNvPr>
          <p:cNvSpPr txBox="1">
            <a:spLocks/>
          </p:cNvSpPr>
          <p:nvPr/>
        </p:nvSpPr>
        <p:spPr>
          <a:xfrm>
            <a:off x="3318639" y="4024365"/>
            <a:ext cx="13856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FF0000"/>
                </a:solidFill>
                <a:effectLst/>
                <a:uLnTx/>
                <a:uFillTx/>
                <a:latin typeface="Aptos" panose="02110004020202020204"/>
                <a:ea typeface="+mn-ea"/>
                <a:cs typeface="+mn-cs"/>
              </a:rPr>
              <a:t>?</a:t>
            </a:r>
          </a:p>
        </p:txBody>
      </p:sp>
      <p:sp>
        <p:nvSpPr>
          <p:cNvPr id="360" name="A MAN: fine to prod">
            <a:extLst>
              <a:ext uri="{FF2B5EF4-FFF2-40B4-BE49-F238E27FC236}">
                <a16:creationId xmlns:a16="http://schemas.microsoft.com/office/drawing/2014/main" id="{AB195AB3-84C9-507A-107C-1CC4836DB153}"/>
              </a:ext>
            </a:extLst>
          </p:cNvPr>
          <p:cNvSpPr>
            <a:spLocks/>
          </p:cNvSpPr>
          <p:nvPr/>
        </p:nvSpPr>
        <p:spPr>
          <a:xfrm>
            <a:off x="5457811" y="4977268"/>
            <a:ext cx="123226" cy="158287"/>
          </a:xfrm>
          <a:prstGeom prst="rightArrow">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66" name="HEAD Peppol2">
            <a:extLst>
              <a:ext uri="{FF2B5EF4-FFF2-40B4-BE49-F238E27FC236}">
                <a16:creationId xmlns:a16="http://schemas.microsoft.com/office/drawing/2014/main" id="{CBCEE473-963D-96E1-267C-356DB7698B62}"/>
              </a:ext>
            </a:extLst>
          </p:cNvPr>
          <p:cNvGrpSpPr>
            <a:grpSpLocks/>
          </p:cNvGrpSpPr>
          <p:nvPr/>
        </p:nvGrpSpPr>
        <p:grpSpPr>
          <a:xfrm>
            <a:off x="10267710" y="4394317"/>
            <a:ext cx="959325" cy="310610"/>
            <a:chOff x="6840377" y="632952"/>
            <a:chExt cx="959325" cy="310610"/>
          </a:xfrm>
        </p:grpSpPr>
        <p:pic>
          <p:nvPicPr>
            <p:cNvPr id="469" name="PEPPOL figure" descr="The Future Is Open - OpenPeppol">
              <a:extLst>
                <a:ext uri="{FF2B5EF4-FFF2-40B4-BE49-F238E27FC236}">
                  <a16:creationId xmlns:a16="http://schemas.microsoft.com/office/drawing/2014/main" id="{E1E49565-827C-1EA4-65C8-2447D43E79DC}"/>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6840377" y="665419"/>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481" name="Group 397">
              <a:extLst>
                <a:ext uri="{FF2B5EF4-FFF2-40B4-BE49-F238E27FC236}">
                  <a16:creationId xmlns:a16="http://schemas.microsoft.com/office/drawing/2014/main" id="{DF334B35-1A38-FDC1-D7EE-F9A925BC8E10}"/>
                </a:ext>
              </a:extLst>
            </p:cNvPr>
            <p:cNvGrpSpPr>
              <a:grpSpLocks/>
            </p:cNvGrpSpPr>
            <p:nvPr/>
          </p:nvGrpSpPr>
          <p:grpSpPr>
            <a:xfrm>
              <a:off x="7072895" y="632952"/>
              <a:ext cx="726807" cy="310610"/>
              <a:chOff x="7050092" y="673704"/>
              <a:chExt cx="726807" cy="310610"/>
            </a:xfrm>
          </p:grpSpPr>
          <p:sp>
            <p:nvSpPr>
              <p:cNvPr id="482" name="Text: Peppol Network Order">
                <a:extLst>
                  <a:ext uri="{FF2B5EF4-FFF2-40B4-BE49-F238E27FC236}">
                    <a16:creationId xmlns:a16="http://schemas.microsoft.com/office/drawing/2014/main" id="{E0B3EA02-1449-4993-E722-6B3F24FB3816}"/>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483" name="TextBox 399">
                <a:extLst>
                  <a:ext uri="{FF2B5EF4-FFF2-40B4-BE49-F238E27FC236}">
                    <a16:creationId xmlns:a16="http://schemas.microsoft.com/office/drawing/2014/main" id="{9B0C7468-0C66-B96A-CDE1-E9E2F2AF2711}"/>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484" name="HEAD Peppol2">
            <a:extLst>
              <a:ext uri="{FF2B5EF4-FFF2-40B4-BE49-F238E27FC236}">
                <a16:creationId xmlns:a16="http://schemas.microsoft.com/office/drawing/2014/main" id="{F40FF605-1F29-0A25-482D-51EAE8D1B166}"/>
              </a:ext>
            </a:extLst>
          </p:cNvPr>
          <p:cNvGrpSpPr>
            <a:grpSpLocks/>
          </p:cNvGrpSpPr>
          <p:nvPr/>
        </p:nvGrpSpPr>
        <p:grpSpPr>
          <a:xfrm>
            <a:off x="8160621" y="6184371"/>
            <a:ext cx="959325" cy="310610"/>
            <a:chOff x="6840377" y="632952"/>
            <a:chExt cx="959325" cy="310610"/>
          </a:xfrm>
        </p:grpSpPr>
        <p:pic>
          <p:nvPicPr>
            <p:cNvPr id="485" name="PEPPOL figure" descr="The Future Is Open - OpenPeppol">
              <a:extLst>
                <a:ext uri="{FF2B5EF4-FFF2-40B4-BE49-F238E27FC236}">
                  <a16:creationId xmlns:a16="http://schemas.microsoft.com/office/drawing/2014/main" id="{3CF03BAA-541E-1DFE-915A-2A36E6FF99C6}"/>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6840377" y="665419"/>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486" name="Group 397">
              <a:extLst>
                <a:ext uri="{FF2B5EF4-FFF2-40B4-BE49-F238E27FC236}">
                  <a16:creationId xmlns:a16="http://schemas.microsoft.com/office/drawing/2014/main" id="{83C7D9C7-85A0-4AD7-6AD5-9CDA952B3BDC}"/>
                </a:ext>
              </a:extLst>
            </p:cNvPr>
            <p:cNvGrpSpPr>
              <a:grpSpLocks/>
            </p:cNvGrpSpPr>
            <p:nvPr/>
          </p:nvGrpSpPr>
          <p:grpSpPr>
            <a:xfrm>
              <a:off x="7072895" y="632952"/>
              <a:ext cx="726807" cy="310610"/>
              <a:chOff x="7050092" y="673704"/>
              <a:chExt cx="726807" cy="310610"/>
            </a:xfrm>
          </p:grpSpPr>
          <p:sp>
            <p:nvSpPr>
              <p:cNvPr id="487" name="Text: Peppol Network Order">
                <a:extLst>
                  <a:ext uri="{FF2B5EF4-FFF2-40B4-BE49-F238E27FC236}">
                    <a16:creationId xmlns:a16="http://schemas.microsoft.com/office/drawing/2014/main" id="{5EF448C5-A1B3-11BB-A373-AEBE7FC228AB}"/>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488" name="TextBox 399">
                <a:extLst>
                  <a:ext uri="{FF2B5EF4-FFF2-40B4-BE49-F238E27FC236}">
                    <a16:creationId xmlns:a16="http://schemas.microsoft.com/office/drawing/2014/main" id="{F463FAA7-1B43-7BF0-0D89-C6DA3622C7F5}"/>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48" name="DES mep bim">
            <a:extLst>
              <a:ext uri="{FF2B5EF4-FFF2-40B4-BE49-F238E27FC236}">
                <a16:creationId xmlns:a16="http://schemas.microsoft.com/office/drawing/2014/main" id="{141FFC0A-A0ED-2DAD-2B29-80505B09404C}"/>
              </a:ext>
            </a:extLst>
          </p:cNvPr>
          <p:cNvSpPr>
            <a:spLocks/>
          </p:cNvSpPr>
          <p:nvPr/>
        </p:nvSpPr>
        <p:spPr>
          <a:xfrm>
            <a:off x="1792672" y="2515867"/>
            <a:ext cx="312481" cy="338460"/>
          </a:xfrm>
          <a:prstGeom prst="can">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TATE-BIM</a:t>
            </a:r>
          </a:p>
        </p:txBody>
      </p:sp>
      <p:sp>
        <p:nvSpPr>
          <p:cNvPr id="47" name="DES str bim">
            <a:extLst>
              <a:ext uri="{FF2B5EF4-FFF2-40B4-BE49-F238E27FC236}">
                <a16:creationId xmlns:a16="http://schemas.microsoft.com/office/drawing/2014/main" id="{79A306B5-79F9-89AE-50D4-B320ADCD7CBE}"/>
              </a:ext>
            </a:extLst>
          </p:cNvPr>
          <p:cNvSpPr>
            <a:spLocks/>
          </p:cNvSpPr>
          <p:nvPr/>
        </p:nvSpPr>
        <p:spPr>
          <a:xfrm>
            <a:off x="1792672" y="2194919"/>
            <a:ext cx="312481" cy="371203"/>
          </a:xfrm>
          <a:prstGeom prst="can">
            <a:avLst/>
          </a:prstGeom>
          <a:solidFill>
            <a:sysClr val="windowText" lastClr="000000"/>
          </a:solidFill>
          <a:ln w="19050" cap="flat" cmpd="sng" algn="ctr">
            <a:solidFill>
              <a:sysClr val="windowText" lastClr="000000">
                <a:shade val="15000"/>
              </a:sysClr>
            </a:solidFill>
            <a:prstDash val="solid"/>
            <a:miter lim="800000"/>
          </a:ln>
          <a:effectLst/>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RAK-BIM</a:t>
            </a:r>
          </a:p>
        </p:txBody>
      </p:sp>
      <p:cxnSp>
        <p:nvCxnSpPr>
          <p:cNvPr id="465" name="A IFC">
            <a:extLst>
              <a:ext uri="{FF2B5EF4-FFF2-40B4-BE49-F238E27FC236}">
                <a16:creationId xmlns:a16="http://schemas.microsoft.com/office/drawing/2014/main" id="{73DDCCFC-1B1B-504E-A970-C427821A4620}"/>
              </a:ext>
            </a:extLst>
          </p:cNvPr>
          <p:cNvCxnSpPr>
            <a:cxnSpLocks/>
            <a:endCxn id="47" idx="4"/>
          </p:cNvCxnSpPr>
          <p:nvPr/>
        </p:nvCxnSpPr>
        <p:spPr>
          <a:xfrm rot="5400000">
            <a:off x="1891528" y="2130666"/>
            <a:ext cx="463481" cy="36229"/>
          </a:xfrm>
          <a:prstGeom prst="bentConnector2">
            <a:avLst/>
          </a:prstGeom>
          <a:ln w="12700">
            <a:solidFill>
              <a:srgbClr val="FF0000"/>
            </a:solidFill>
            <a:prstDash val="dash"/>
            <a:headEnd type="oval" w="sm" len="sm"/>
            <a:tailEnd type="oval" w="sm" len="sm"/>
          </a:ln>
        </p:spPr>
        <p:style>
          <a:lnRef idx="2">
            <a:schemeClr val="accent1"/>
          </a:lnRef>
          <a:fillRef idx="0">
            <a:schemeClr val="accent1"/>
          </a:fillRef>
          <a:effectRef idx="1">
            <a:schemeClr val="accent1"/>
          </a:effectRef>
          <a:fontRef idx="minor">
            <a:schemeClr val="tx1"/>
          </a:fontRef>
        </p:style>
      </p:cxnSp>
      <p:cxnSp>
        <p:nvCxnSpPr>
          <p:cNvPr id="464" name="A IFC">
            <a:extLst>
              <a:ext uri="{FF2B5EF4-FFF2-40B4-BE49-F238E27FC236}">
                <a16:creationId xmlns:a16="http://schemas.microsoft.com/office/drawing/2014/main" id="{C1A137E0-C26A-F4ED-9E41-AD43738FFE66}"/>
              </a:ext>
            </a:extLst>
          </p:cNvPr>
          <p:cNvCxnSpPr>
            <a:cxnSpLocks/>
            <a:endCxn id="48" idx="4"/>
          </p:cNvCxnSpPr>
          <p:nvPr/>
        </p:nvCxnSpPr>
        <p:spPr>
          <a:xfrm rot="5400000">
            <a:off x="1971267" y="2515036"/>
            <a:ext cx="303947" cy="36174"/>
          </a:xfrm>
          <a:prstGeom prst="bentConnector2">
            <a:avLst/>
          </a:prstGeom>
          <a:ln w="12700">
            <a:solidFill>
              <a:srgbClr val="FF0000"/>
            </a:solidFill>
            <a:prstDash val="dash"/>
            <a:miter lim="800000"/>
            <a:headEnd type="none" w="sm" len="sm"/>
            <a:tailEnd type="oval" w="sm" len="sm"/>
          </a:ln>
        </p:spPr>
        <p:style>
          <a:lnRef idx="2">
            <a:schemeClr val="accent1"/>
          </a:lnRef>
          <a:fillRef idx="0">
            <a:schemeClr val="accent1"/>
          </a:fillRef>
          <a:effectRef idx="1">
            <a:schemeClr val="accent1"/>
          </a:effectRef>
          <a:fontRef idx="minor">
            <a:schemeClr val="tx1"/>
          </a:fontRef>
        </p:style>
      </p:cxnSp>
      <p:cxnSp>
        <p:nvCxnSpPr>
          <p:cNvPr id="471" name="A IFC">
            <a:extLst>
              <a:ext uri="{FF2B5EF4-FFF2-40B4-BE49-F238E27FC236}">
                <a16:creationId xmlns:a16="http://schemas.microsoft.com/office/drawing/2014/main" id="{3186CDD6-05F2-02A5-F6CE-9F48F761E009}"/>
              </a:ext>
            </a:extLst>
          </p:cNvPr>
          <p:cNvCxnSpPr>
            <a:cxnSpLocks/>
            <a:endCxn id="46" idx="4"/>
          </p:cNvCxnSpPr>
          <p:nvPr/>
        </p:nvCxnSpPr>
        <p:spPr>
          <a:xfrm rot="5400000">
            <a:off x="2003614" y="2824372"/>
            <a:ext cx="238312" cy="35233"/>
          </a:xfrm>
          <a:prstGeom prst="bentConnector2">
            <a:avLst/>
          </a:prstGeom>
          <a:ln w="12700">
            <a:solidFill>
              <a:srgbClr val="FF0000"/>
            </a:solidFill>
            <a:prstDash val="dash"/>
            <a:headEnd type="none" w="sm" len="sm"/>
            <a:tailEnd type="oval" w="sm" len="sm"/>
          </a:ln>
        </p:spPr>
        <p:style>
          <a:lnRef idx="2">
            <a:schemeClr val="accent1"/>
          </a:lnRef>
          <a:fillRef idx="0">
            <a:schemeClr val="accent1"/>
          </a:fillRef>
          <a:effectRef idx="1">
            <a:schemeClr val="accent1"/>
          </a:effectRef>
          <a:fontRef idx="minor">
            <a:schemeClr val="tx1"/>
          </a:fontRef>
        </p:style>
      </p:cxnSp>
      <p:cxnSp>
        <p:nvCxnSpPr>
          <p:cNvPr id="36" name="Arrow: gov">
            <a:extLst>
              <a:ext uri="{FF2B5EF4-FFF2-40B4-BE49-F238E27FC236}">
                <a16:creationId xmlns:a16="http://schemas.microsoft.com/office/drawing/2014/main" id="{58F42BFC-214C-68DB-D573-0F9FA67A9863}"/>
              </a:ext>
            </a:extLst>
          </p:cNvPr>
          <p:cNvCxnSpPr>
            <a:cxnSpLocks/>
            <a:endCxn id="30" idx="1"/>
          </p:cNvCxnSpPr>
          <p:nvPr/>
        </p:nvCxnSpPr>
        <p:spPr>
          <a:xfrm>
            <a:off x="326044" y="1315352"/>
            <a:ext cx="0" cy="130773"/>
          </a:xfrm>
          <a:prstGeom prst="straightConnector1">
            <a:avLst/>
          </a:prstGeom>
          <a:ln w="12700">
            <a:solidFill>
              <a:srgbClr val="FF0000"/>
            </a:solidFill>
            <a:prstDash val="dash"/>
            <a:headEnd type="oval" w="sm" len="sm"/>
            <a:tailEnd type="oval" w="sm" len="sm"/>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D3B3185A-12DF-2915-CFC0-C3EB4521FEDD}"/>
              </a:ext>
            </a:extLst>
          </p:cNvPr>
          <p:cNvSpPr txBox="1">
            <a:spLocks/>
          </p:cNvSpPr>
          <p:nvPr/>
        </p:nvSpPr>
        <p:spPr>
          <a:xfrm>
            <a:off x="10290808" y="5267426"/>
            <a:ext cx="1845880" cy="15645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CAFM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Computer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Aided</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Facility</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Management </a:t>
            </a: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E-BOM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Engineering Bill Of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Materials</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err="1">
                <a:ln>
                  <a:noFill/>
                </a:ln>
                <a:solidFill>
                  <a:srgbClr val="000000"/>
                </a:solidFill>
                <a:effectLst/>
                <a:uLnTx/>
                <a:uFillTx/>
                <a:latin typeface="Aptos" panose="02110004020202020204"/>
                <a:ea typeface="+mn-ea"/>
                <a:cs typeface="+mn-cs"/>
              </a:rPr>
              <a:t>eCMR</a:t>
            </a: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Electronic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consignment</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note</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err="1">
                <a:ln>
                  <a:noFill/>
                </a:ln>
                <a:solidFill>
                  <a:srgbClr val="000000"/>
                </a:solidFill>
                <a:effectLst/>
                <a:uLnTx/>
                <a:uFillTx/>
                <a:latin typeface="Aptos" panose="02110004020202020204"/>
                <a:ea typeface="+mn-ea"/>
                <a:cs typeface="+mn-cs"/>
              </a:rPr>
              <a:t>eFTI</a:t>
            </a: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Electronic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freight</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transport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information</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EMDG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European Master Data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Guideline</a:t>
            </a:r>
            <a:endParaRPr kumimoji="0" lang="fi-FI" sz="600" b="1"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EPCIS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Electronic Product Code Information Services</a:t>
            </a: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ERP	</a:t>
            </a:r>
            <a:r>
              <a:rPr kumimoji="0" lang="fi-FI" sz="6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Enterprise Resource Planning</a:t>
            </a: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ETO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Engineer</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-To-Order</a:t>
            </a: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GTIN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Global Trade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Item</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Number</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M-BOM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Manufacturing Bill Of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Materials</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MRP	</a:t>
            </a:r>
            <a:r>
              <a:rPr kumimoji="0" lang="fi-FI" sz="600" b="0" i="0" u="none" strike="noStrike" kern="1200" cap="none" spc="0" normalizeH="0" baseline="0" noProof="0" err="1">
                <a:ln>
                  <a:noFill/>
                </a:ln>
                <a:solidFill>
                  <a:prstClr val="black"/>
                </a:solidFill>
                <a:effectLst/>
                <a:uLnTx/>
                <a:uFillTx/>
                <a:latin typeface="Aptos" panose="02110004020202020204"/>
                <a:ea typeface="+mn-ea"/>
                <a:cs typeface="Arial" panose="020B0604020202020204" pitchFamily="34" charset="0"/>
              </a:rPr>
              <a:t>Material</a:t>
            </a:r>
            <a:r>
              <a:rPr kumimoji="0" lang="fi-FI" sz="6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 Resource Planning</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MTS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Make-To-</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Stock</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SGTIN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Serialized</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Global Trade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Item</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Number</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TT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Kansallinen tuotetieto standardi</a:t>
            </a:r>
            <a:endParaRPr kumimoji="0" lang="fi-FI" sz="6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100"/>
              </a:spcAft>
              <a:buClrTx/>
              <a:buSzTx/>
              <a:buFontTx/>
              <a:buNone/>
              <a:tabLst>
                <a:tab pos="180975" algn="l"/>
                <a:tab pos="266700" algn="l"/>
              </a:tabLst>
              <a:defRPr/>
            </a:pPr>
            <a:r>
              <a:rPr kumimoji="0" lang="fi-FI" sz="600" b="1"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WMS		</a:t>
            </a:r>
            <a:r>
              <a:rPr kumimoji="0" lang="fi-FI" sz="600" b="0" i="0" u="none" strike="noStrike" kern="1200" cap="none" spc="0" normalizeH="0" baseline="0" noProof="0" err="1">
                <a:ln>
                  <a:noFill/>
                </a:ln>
                <a:solidFill>
                  <a:prstClr val="black"/>
                </a:solidFill>
                <a:effectLst/>
                <a:uLnTx/>
                <a:uFillTx/>
                <a:latin typeface="Aptos" panose="02110004020202020204"/>
                <a:ea typeface="+mn-ea"/>
                <a:cs typeface="Arial" panose="020B0604020202020204" pitchFamily="34" charset="0"/>
              </a:rPr>
              <a:t>Warehouse</a:t>
            </a:r>
            <a:r>
              <a:rPr kumimoji="0" lang="fi-FI" sz="6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 Management System</a:t>
            </a:r>
            <a:endParaRPr kumimoji="0" lang="fi-FI" sz="7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
        <p:nvSpPr>
          <p:cNvPr id="163" name="IFC">
            <a:extLst>
              <a:ext uri="{FF2B5EF4-FFF2-40B4-BE49-F238E27FC236}">
                <a16:creationId xmlns:a16="http://schemas.microsoft.com/office/drawing/2014/main" id="{82B2A614-264E-251B-2229-D4111EB8F689}"/>
              </a:ext>
            </a:extLst>
          </p:cNvPr>
          <p:cNvSpPr txBox="1">
            <a:spLocks/>
          </p:cNvSpPr>
          <p:nvPr/>
        </p:nvSpPr>
        <p:spPr>
          <a:xfrm>
            <a:off x="2000210" y="2012073"/>
            <a:ext cx="236186" cy="138499"/>
          </a:xfrm>
          <a:prstGeom prst="rect">
            <a:avLst/>
          </a:prstGeom>
          <a:solidFill>
            <a:srgbClr val="E8E8E8">
              <a:alpha val="78000"/>
            </a:srgb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prstClr val="black"/>
                </a:solidFill>
                <a:effectLst/>
                <a:uLnTx/>
                <a:uFillTx/>
                <a:latin typeface="Aptos" panose="02110004020202020204"/>
                <a:ea typeface="+mn-ea"/>
                <a:cs typeface="+mn-cs"/>
              </a:rPr>
              <a:t>IFC</a:t>
            </a:r>
          </a:p>
        </p:txBody>
      </p:sp>
      <p:sp>
        <p:nvSpPr>
          <p:cNvPr id="455" name="Tekstiruutu 184">
            <a:extLst>
              <a:ext uri="{FF2B5EF4-FFF2-40B4-BE49-F238E27FC236}">
                <a16:creationId xmlns:a16="http://schemas.microsoft.com/office/drawing/2014/main" id="{955F50F9-DEA5-F768-0F1F-E869A1A6388A}"/>
              </a:ext>
            </a:extLst>
          </p:cNvPr>
          <p:cNvSpPr txBox="1">
            <a:spLocks/>
          </p:cNvSpPr>
          <p:nvPr/>
        </p:nvSpPr>
        <p:spPr>
          <a:xfrm>
            <a:off x="2445763" y="4114941"/>
            <a:ext cx="355244" cy="175626"/>
          </a:xfrm>
          <a:prstGeom prst="rect">
            <a:avLst/>
          </a:prstGeom>
          <a:solidFill>
            <a:srgbClr val="E8E8E8"/>
          </a:solidFill>
        </p:spPr>
        <p:txBody>
          <a:bodyPr wrap="square" lIns="0" t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Aptos" panose="02110004020202020204"/>
                <a:ea typeface="+mn-ea"/>
                <a:cs typeface="+mn-cs"/>
              </a:rPr>
              <a:t>T005</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FI" sz="700" b="1" i="1" u="none" strike="noStrike" kern="1200" cap="none" spc="0" normalizeH="0" baseline="0" noProof="0">
                <a:ln>
                  <a:noFill/>
                </a:ln>
                <a:solidFill>
                  <a:srgbClr val="4C9BD3"/>
                </a:solidFill>
                <a:effectLst/>
                <a:uLnTx/>
                <a:uFillTx/>
                <a:latin typeface="Aptos" panose="02110004020202020204"/>
                <a:ea typeface="+mn-ea"/>
                <a:cs typeface="+mn-cs"/>
              </a:rPr>
              <a:t>Tender </a:t>
            </a:r>
            <a:endParaRPr kumimoji="0" lang="fi-FI" sz="700" b="1" i="1" u="none" strike="noStrike" kern="1200" cap="none" spc="0" normalizeH="0" baseline="0" noProof="0">
              <a:ln>
                <a:noFill/>
              </a:ln>
              <a:solidFill>
                <a:srgbClr val="4C9BD3"/>
              </a:solidFill>
              <a:effectLst/>
              <a:uLnTx/>
              <a:uFillTx/>
              <a:latin typeface="Aptos" panose="02110004020202020204"/>
              <a:ea typeface="+mn-ea"/>
              <a:cs typeface="+mn-cs"/>
            </a:endParaRPr>
          </a:p>
        </p:txBody>
      </p:sp>
      <p:sp>
        <p:nvSpPr>
          <p:cNvPr id="964" name="HEAD manufacturing">
            <a:extLst>
              <a:ext uri="{FF2B5EF4-FFF2-40B4-BE49-F238E27FC236}">
                <a16:creationId xmlns:a16="http://schemas.microsoft.com/office/drawing/2014/main" id="{E5A2313B-1AE0-60FA-0E34-CA02FC9D06C4}"/>
              </a:ext>
            </a:extLst>
          </p:cNvPr>
          <p:cNvSpPr txBox="1">
            <a:spLocks/>
          </p:cNvSpPr>
          <p:nvPr/>
        </p:nvSpPr>
        <p:spPr>
          <a:xfrm>
            <a:off x="4092628" y="5425457"/>
            <a:ext cx="1537812" cy="215444"/>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Tietoalusta/ERP/WMS</a:t>
            </a:r>
            <a:endParaRPr kumimoji="0" lang="en-US" sz="60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965" name="HEAD manufacturing">
            <a:extLst>
              <a:ext uri="{FF2B5EF4-FFF2-40B4-BE49-F238E27FC236}">
                <a16:creationId xmlns:a16="http://schemas.microsoft.com/office/drawing/2014/main" id="{E8BC8CDC-2DD8-1C04-EF33-8BBB03B022E2}"/>
              </a:ext>
            </a:extLst>
          </p:cNvPr>
          <p:cNvSpPr txBox="1">
            <a:spLocks/>
          </p:cNvSpPr>
          <p:nvPr/>
        </p:nvSpPr>
        <p:spPr>
          <a:xfrm>
            <a:off x="317416" y="6617688"/>
            <a:ext cx="1537812" cy="215444"/>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Tietoalusta/ERP/WMS</a:t>
            </a:r>
            <a:endParaRPr kumimoji="0" lang="en-US" sz="6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1026" name="Picture 2" descr="buildingSMART Data Dictionary - buildingSMART International">
            <a:extLst>
              <a:ext uri="{FF2B5EF4-FFF2-40B4-BE49-F238E27FC236}">
                <a16:creationId xmlns:a16="http://schemas.microsoft.com/office/drawing/2014/main" id="{EC630D73-03F7-6E55-3359-8E8590623F7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5078" y="659159"/>
            <a:ext cx="465393" cy="1363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udistunut Suomi.fi-verkkopalvelu on avattu - Valtiovarainministeriö">
            <a:extLst>
              <a:ext uri="{FF2B5EF4-FFF2-40B4-BE49-F238E27FC236}">
                <a16:creationId xmlns:a16="http://schemas.microsoft.com/office/drawing/2014/main" id="{04E5D809-F7B3-B7D5-857F-3A93956054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14908" y="910715"/>
            <a:ext cx="564703" cy="148455"/>
          </a:xfrm>
          <a:prstGeom prst="rect">
            <a:avLst/>
          </a:prstGeom>
          <a:noFill/>
          <a:extLst>
            <a:ext uri="{909E8E84-426E-40DD-AFC4-6F175D3DCCD1}">
              <a14:hiddenFill xmlns:a14="http://schemas.microsoft.com/office/drawing/2010/main">
                <a:solidFill>
                  <a:srgbClr val="FFFFFF"/>
                </a:solidFill>
              </a14:hiddenFill>
            </a:ext>
          </a:extLst>
        </p:spPr>
      </p:pic>
      <p:sp>
        <p:nvSpPr>
          <p:cNvPr id="973" name="Gov Building smart DD">
            <a:extLst>
              <a:ext uri="{FF2B5EF4-FFF2-40B4-BE49-F238E27FC236}">
                <a16:creationId xmlns:a16="http://schemas.microsoft.com/office/drawing/2014/main" id="{6F56EE37-8F96-5493-B360-645D65974DC7}"/>
              </a:ext>
            </a:extLst>
          </p:cNvPr>
          <p:cNvSpPr txBox="1">
            <a:spLocks/>
          </p:cNvSpPr>
          <p:nvPr/>
        </p:nvSpPr>
        <p:spPr>
          <a:xfrm>
            <a:off x="5873279" y="1029224"/>
            <a:ext cx="833619" cy="315792"/>
          </a:xfrm>
          <a:prstGeom prst="rect">
            <a:avLst/>
          </a:prstGeom>
          <a:noFill/>
        </p:spPr>
        <p:txBody>
          <a:bodyPr wrap="square" lIns="0" rIns="0">
            <a:spAutoFit/>
          </a:bodyPr>
          <a:lstStyle>
            <a:defPPr>
              <a:defRPr lang="fi-FI"/>
            </a:defPPr>
            <a:lvl1pPr>
              <a:lnSpc>
                <a:spcPct val="80000"/>
              </a:lnSpc>
              <a:defRPr sz="900">
                <a:latin typeface="Calibri" panose="020F0502020204030204"/>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EU:</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Corporate </a:t>
            </a:r>
            <a:r>
              <a:rPr kumimoji="0" lang="fi-FI" sz="6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Sustainability</a:t>
            </a: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Reporting Directive</a:t>
            </a:r>
          </a:p>
        </p:txBody>
      </p:sp>
      <p:sp>
        <p:nvSpPr>
          <p:cNvPr id="974" name="IFC">
            <a:extLst>
              <a:ext uri="{FF2B5EF4-FFF2-40B4-BE49-F238E27FC236}">
                <a16:creationId xmlns:a16="http://schemas.microsoft.com/office/drawing/2014/main" id="{ECCB7893-851B-0299-2CF2-59B42C8DDC1C}"/>
              </a:ext>
            </a:extLst>
          </p:cNvPr>
          <p:cNvSpPr txBox="1">
            <a:spLocks/>
          </p:cNvSpPr>
          <p:nvPr/>
        </p:nvSpPr>
        <p:spPr>
          <a:xfrm>
            <a:off x="3712198" y="5882565"/>
            <a:ext cx="289043" cy="138499"/>
          </a:xfrm>
          <a:prstGeom prst="rect">
            <a:avLst/>
          </a:prstGeom>
          <a:solidFill>
            <a:srgbClr val="E8E8E8"/>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prstClr val="black"/>
                </a:solidFill>
                <a:effectLst/>
                <a:uLnTx/>
                <a:uFillTx/>
                <a:latin typeface="Aptos" panose="02110004020202020204"/>
                <a:ea typeface="+mn-ea"/>
                <a:cs typeface="+mn-cs"/>
              </a:rPr>
              <a:t>IFC</a:t>
            </a:r>
          </a:p>
        </p:txBody>
      </p:sp>
      <p:grpSp>
        <p:nvGrpSpPr>
          <p:cNvPr id="413" name="Pep Receipt mts">
            <a:extLst>
              <a:ext uri="{FF2B5EF4-FFF2-40B4-BE49-F238E27FC236}">
                <a16:creationId xmlns:a16="http://schemas.microsoft.com/office/drawing/2014/main" id="{4FA9BA0F-B09D-0486-6778-EB11C95EF62D}"/>
              </a:ext>
            </a:extLst>
          </p:cNvPr>
          <p:cNvGrpSpPr>
            <a:grpSpLocks/>
          </p:cNvGrpSpPr>
          <p:nvPr/>
        </p:nvGrpSpPr>
        <p:grpSpPr>
          <a:xfrm>
            <a:off x="6548818" y="5945455"/>
            <a:ext cx="570258" cy="199478"/>
            <a:chOff x="8108945" y="830638"/>
            <a:chExt cx="570258" cy="199478"/>
          </a:xfrm>
          <a:solidFill>
            <a:srgbClr val="E8E8E8"/>
          </a:solidFill>
        </p:grpSpPr>
        <p:pic>
          <p:nvPicPr>
            <p:cNvPr id="417" name="Picture 2" descr="The Future Is Open - OpenPeppol">
              <a:extLst>
                <a:ext uri="{FF2B5EF4-FFF2-40B4-BE49-F238E27FC236}">
                  <a16:creationId xmlns:a16="http://schemas.microsoft.com/office/drawing/2014/main" id="{5FEEB882-0806-3A64-5AF7-4B2E7A8628B1}"/>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8108945" y="838189"/>
              <a:ext cx="158710" cy="165134"/>
            </a:xfrm>
            <a:prstGeom prst="rect">
              <a:avLst/>
            </a:prstGeom>
            <a:grpFill/>
          </p:spPr>
        </p:pic>
        <p:sp>
          <p:nvSpPr>
            <p:cNvPr id="414" name="Tekstiruutu 184">
              <a:extLst>
                <a:ext uri="{FF2B5EF4-FFF2-40B4-BE49-F238E27FC236}">
                  <a16:creationId xmlns:a16="http://schemas.microsoft.com/office/drawing/2014/main" id="{307CA4C5-7E17-E25F-AB9B-93ADB81BF023}"/>
                </a:ext>
              </a:extLst>
            </p:cNvPr>
            <p:cNvSpPr txBox="1">
              <a:spLocks/>
            </p:cNvSpPr>
            <p:nvPr/>
          </p:nvSpPr>
          <p:spPr>
            <a:xfrm>
              <a:off x="8278800" y="830638"/>
              <a:ext cx="400403" cy="199478"/>
            </a:xfrm>
            <a:prstGeom prst="rect">
              <a:avLst/>
            </a:prstGeom>
            <a:grpFill/>
          </p:spPr>
          <p:txBody>
            <a:bodyPr wrap="square" lIns="3600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Receipt </a:t>
              </a:r>
              <a:endParaRPr kumimoji="0" lang="fi-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Advice</a:t>
              </a:r>
              <a:endParaRPr kumimoji="0" lang="fi-FI" sz="8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grpSp>
      <p:pic>
        <p:nvPicPr>
          <p:cNvPr id="500" name="Picture 2" descr="The Future Is Open - OpenPeppol">
            <a:extLst>
              <a:ext uri="{FF2B5EF4-FFF2-40B4-BE49-F238E27FC236}">
                <a16:creationId xmlns:a16="http://schemas.microsoft.com/office/drawing/2014/main" id="{B65ED4AB-7D34-0ED2-3AE4-1B6E4877F424}"/>
              </a:ext>
            </a:extLst>
          </p:cNvPr>
          <p:cNvPicPr>
            <a:picLocks/>
          </p:cNvPicPr>
          <p:nvPr/>
        </p:nvPicPr>
        <p:blipFill rotWithShape="1">
          <a:blip r:embed="rId3">
            <a:biLevel thresh="50000"/>
            <a:extLst>
              <a:ext uri="{28A0092B-C50C-407E-A947-70E740481C1C}">
                <a14:useLocalDpi xmlns:a14="http://schemas.microsoft.com/office/drawing/2010/main" val="0"/>
              </a:ext>
            </a:extLst>
          </a:blip>
          <a:srcRect r="75412" b="21536"/>
          <a:stretch/>
        </p:blipFill>
        <p:spPr bwMode="auto">
          <a:xfrm>
            <a:off x="5921073" y="5854975"/>
            <a:ext cx="158710" cy="165134"/>
          </a:xfrm>
          <a:prstGeom prst="rect">
            <a:avLst/>
          </a:prstGeom>
          <a:noFill/>
          <a:extLst>
            <a:ext uri="{909E8E84-426E-40DD-AFC4-6F175D3DCCD1}">
              <a14:hiddenFill xmlns:a14="http://schemas.microsoft.com/office/drawing/2010/main">
                <a:solidFill>
                  <a:srgbClr val="FFFFFF"/>
                </a:solidFill>
              </a14:hiddenFill>
            </a:ext>
          </a:extLst>
        </p:spPr>
      </p:pic>
      <p:sp>
        <p:nvSpPr>
          <p:cNvPr id="4" name="Lieriö 64">
            <a:extLst>
              <a:ext uri="{FF2B5EF4-FFF2-40B4-BE49-F238E27FC236}">
                <a16:creationId xmlns:a16="http://schemas.microsoft.com/office/drawing/2014/main" id="{E86BEFA3-59D5-94BB-AD58-091143A62771}"/>
              </a:ext>
            </a:extLst>
          </p:cNvPr>
          <p:cNvSpPr>
            <a:spLocks/>
          </p:cNvSpPr>
          <p:nvPr/>
        </p:nvSpPr>
        <p:spPr>
          <a:xfrm>
            <a:off x="5377458" y="6273616"/>
            <a:ext cx="414256" cy="530038"/>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9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pSp>
        <p:nvGrpSpPr>
          <p:cNvPr id="356" name="Ryhmä 355">
            <a:extLst>
              <a:ext uri="{FF2B5EF4-FFF2-40B4-BE49-F238E27FC236}">
                <a16:creationId xmlns:a16="http://schemas.microsoft.com/office/drawing/2014/main" id="{FF75F16A-4186-6B3A-A993-96526F3D04CA}"/>
              </a:ext>
            </a:extLst>
          </p:cNvPr>
          <p:cNvGrpSpPr>
            <a:grpSpLocks/>
          </p:cNvGrpSpPr>
          <p:nvPr/>
        </p:nvGrpSpPr>
        <p:grpSpPr>
          <a:xfrm>
            <a:off x="5410363" y="6281305"/>
            <a:ext cx="357790" cy="578916"/>
            <a:chOff x="2906298" y="1887485"/>
            <a:chExt cx="1236078" cy="2042850"/>
          </a:xfrm>
        </p:grpSpPr>
        <p:grpSp>
          <p:nvGrpSpPr>
            <p:cNvPr id="357" name="Ryhmä 356">
              <a:extLst>
                <a:ext uri="{FF2B5EF4-FFF2-40B4-BE49-F238E27FC236}">
                  <a16:creationId xmlns:a16="http://schemas.microsoft.com/office/drawing/2014/main" id="{DEB243C9-16C9-0925-CA70-A90559CC3ED9}"/>
                </a:ext>
              </a:extLst>
            </p:cNvPr>
            <p:cNvGrpSpPr>
              <a:grpSpLocks/>
            </p:cNvGrpSpPr>
            <p:nvPr/>
          </p:nvGrpSpPr>
          <p:grpSpPr>
            <a:xfrm>
              <a:off x="2906298" y="1887485"/>
              <a:ext cx="1236078" cy="2042850"/>
              <a:chOff x="5226367" y="2279374"/>
              <a:chExt cx="1236078" cy="2042848"/>
            </a:xfrm>
          </p:grpSpPr>
          <p:sp>
            <p:nvSpPr>
              <p:cNvPr id="359" name="Leveä kaari 358">
                <a:extLst>
                  <a:ext uri="{FF2B5EF4-FFF2-40B4-BE49-F238E27FC236}">
                    <a16:creationId xmlns:a16="http://schemas.microsoft.com/office/drawing/2014/main" id="{B45AA9C6-BE80-89EC-F7D8-A3B7E105070F}"/>
                  </a:ext>
                </a:extLst>
              </p:cNvPr>
              <p:cNvSpPr>
                <a:spLocks/>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361" name="Ryhmä 360">
                <a:extLst>
                  <a:ext uri="{FF2B5EF4-FFF2-40B4-BE49-F238E27FC236}">
                    <a16:creationId xmlns:a16="http://schemas.microsoft.com/office/drawing/2014/main" id="{79AF6395-2E8B-8EFB-6C8B-16605A2FAFE1}"/>
                  </a:ext>
                </a:extLst>
              </p:cNvPr>
              <p:cNvGrpSpPr>
                <a:grpSpLocks/>
              </p:cNvGrpSpPr>
              <p:nvPr/>
            </p:nvGrpSpPr>
            <p:grpSpPr>
              <a:xfrm>
                <a:off x="5226367" y="2279374"/>
                <a:ext cx="1236078" cy="1731004"/>
                <a:chOff x="5226367" y="2279374"/>
                <a:chExt cx="1236078" cy="1731004"/>
              </a:xfrm>
            </p:grpSpPr>
            <p:grpSp>
              <p:nvGrpSpPr>
                <p:cNvPr id="362" name="Ryhmä 361">
                  <a:extLst>
                    <a:ext uri="{FF2B5EF4-FFF2-40B4-BE49-F238E27FC236}">
                      <a16:creationId xmlns:a16="http://schemas.microsoft.com/office/drawing/2014/main" id="{96EA6D3E-AF3C-28A8-54C8-6C6898EFC42E}"/>
                    </a:ext>
                  </a:extLst>
                </p:cNvPr>
                <p:cNvGrpSpPr>
                  <a:grpSpLocks/>
                </p:cNvGrpSpPr>
                <p:nvPr/>
              </p:nvGrpSpPr>
              <p:grpSpPr>
                <a:xfrm>
                  <a:off x="5226367" y="2523273"/>
                  <a:ext cx="1236078" cy="1487105"/>
                  <a:chOff x="5226367" y="2523273"/>
                  <a:chExt cx="1236078" cy="1487105"/>
                </a:xfrm>
                <a:effectLst>
                  <a:outerShdw blurRad="50800" dist="38100" dir="2700000" algn="tl" rotWithShape="0">
                    <a:prstClr val="black">
                      <a:alpha val="40000"/>
                    </a:prstClr>
                  </a:outerShdw>
                </a:effectLst>
              </p:grpSpPr>
              <p:grpSp>
                <p:nvGrpSpPr>
                  <p:cNvPr id="364" name="Ryhmä 363">
                    <a:extLst>
                      <a:ext uri="{FF2B5EF4-FFF2-40B4-BE49-F238E27FC236}">
                        <a16:creationId xmlns:a16="http://schemas.microsoft.com/office/drawing/2014/main" id="{C25FBCFE-6D67-CACB-A044-668A7EF646DB}"/>
                      </a:ext>
                    </a:extLst>
                  </p:cNvPr>
                  <p:cNvGrpSpPr>
                    <a:grpSpLocks/>
                  </p:cNvGrpSpPr>
                  <p:nvPr/>
                </p:nvGrpSpPr>
                <p:grpSpPr>
                  <a:xfrm>
                    <a:off x="5226367" y="2523273"/>
                    <a:ext cx="1236078" cy="1487105"/>
                    <a:chOff x="3775030" y="2511014"/>
                    <a:chExt cx="1236078" cy="1487105"/>
                  </a:xfrm>
                </p:grpSpPr>
                <p:sp>
                  <p:nvSpPr>
                    <p:cNvPr id="428" name="Suorakulmio: Yläkulmat pyöristetty 427">
                      <a:extLst>
                        <a:ext uri="{FF2B5EF4-FFF2-40B4-BE49-F238E27FC236}">
                          <a16:creationId xmlns:a16="http://schemas.microsoft.com/office/drawing/2014/main" id="{80308BF9-DCF4-977F-83AD-B4D7B64C96E6}"/>
                        </a:ext>
                      </a:extLst>
                    </p:cNvPr>
                    <p:cNvSpPr>
                      <a:spLocks/>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9" name="Kuva 428" descr="Maapallo tasaisella täytöllä">
                      <a:extLst>
                        <a:ext uri="{FF2B5EF4-FFF2-40B4-BE49-F238E27FC236}">
                          <a16:creationId xmlns:a16="http://schemas.microsoft.com/office/drawing/2014/main" id="{70BAE85C-3A57-0FBF-D3F6-A33BC4EBA5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48125" y="2934920"/>
                      <a:ext cx="704015" cy="704015"/>
                    </a:xfrm>
                    <a:prstGeom prst="rect">
                      <a:avLst/>
                    </a:prstGeom>
                  </p:spPr>
                </p:pic>
                <p:sp>
                  <p:nvSpPr>
                    <p:cNvPr id="430" name="Tekstiruutu 429">
                      <a:extLst>
                        <a:ext uri="{FF2B5EF4-FFF2-40B4-BE49-F238E27FC236}">
                          <a16:creationId xmlns:a16="http://schemas.microsoft.com/office/drawing/2014/main" id="{36A829BB-29B4-C6A4-3106-7386CB5025F1}"/>
                        </a:ext>
                      </a:extLst>
                    </p:cNvPr>
                    <p:cNvSpPr txBox="1">
                      <a:spLocks/>
                    </p:cNvSpPr>
                    <p:nvPr/>
                  </p:nvSpPr>
                  <p:spPr>
                    <a:xfrm>
                      <a:off x="3775030" y="2511014"/>
                      <a:ext cx="1236078" cy="705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365" name="Suorakulmio 364">
                    <a:extLst>
                      <a:ext uri="{FF2B5EF4-FFF2-40B4-BE49-F238E27FC236}">
                        <a16:creationId xmlns:a16="http://schemas.microsoft.com/office/drawing/2014/main" id="{C247C6F5-473F-9C28-84D5-A2E66E53E8C0}"/>
                      </a:ext>
                    </a:extLst>
                  </p:cNvPr>
                  <p:cNvSpPr>
                    <a:spLocks/>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6" name="Ellipsi 365">
                    <a:extLst>
                      <a:ext uri="{FF2B5EF4-FFF2-40B4-BE49-F238E27FC236}">
                        <a16:creationId xmlns:a16="http://schemas.microsoft.com/office/drawing/2014/main" id="{C715ABA2-60B8-DB6E-BDDE-44EFC15DF193}"/>
                      </a:ext>
                    </a:extLst>
                  </p:cNvPr>
                  <p:cNvSpPr>
                    <a:spLocks/>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76" name="Suora yhdysviiva 375">
                    <a:extLst>
                      <a:ext uri="{FF2B5EF4-FFF2-40B4-BE49-F238E27FC236}">
                        <a16:creationId xmlns:a16="http://schemas.microsoft.com/office/drawing/2014/main" id="{CFF28194-2602-1D28-D3AC-C5E2B661EF9E}"/>
                      </a:ext>
                    </a:extLst>
                  </p:cNvPr>
                  <p:cNvCxnSpPr>
                    <a:cxnSpLocks/>
                    <a:stCxn id="366" idx="6"/>
                    <a:endCxn id="365"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382" name="Suora yhdysviiva 381">
                    <a:extLst>
                      <a:ext uri="{FF2B5EF4-FFF2-40B4-BE49-F238E27FC236}">
                        <a16:creationId xmlns:a16="http://schemas.microsoft.com/office/drawing/2014/main" id="{B6D5F8EC-E0C0-B697-8810-825E6E97F240}"/>
                      </a:ext>
                    </a:extLst>
                  </p:cNvPr>
                  <p:cNvCxnSpPr>
                    <a:cxnSpLocks/>
                    <a:stCxn id="365" idx="1"/>
                    <a:endCxn id="366"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363" name="Leveä kaari 362">
                  <a:extLst>
                    <a:ext uri="{FF2B5EF4-FFF2-40B4-BE49-F238E27FC236}">
                      <a16:creationId xmlns:a16="http://schemas.microsoft.com/office/drawing/2014/main" id="{A2C4638B-149D-D4ED-F9FF-92688217486E}"/>
                    </a:ext>
                  </a:extLst>
                </p:cNvPr>
                <p:cNvSpPr>
                  <a:spLocks/>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358" name="Leveä kaari 357">
              <a:extLst>
                <a:ext uri="{FF2B5EF4-FFF2-40B4-BE49-F238E27FC236}">
                  <a16:creationId xmlns:a16="http://schemas.microsoft.com/office/drawing/2014/main" id="{C7EA493A-7EC2-75AE-0A75-599169F1BD74}"/>
                </a:ext>
              </a:extLst>
            </p:cNvPr>
            <p:cNvSpPr>
              <a:spLocks/>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498" name="Lieriö 64">
            <a:extLst>
              <a:ext uri="{FF2B5EF4-FFF2-40B4-BE49-F238E27FC236}">
                <a16:creationId xmlns:a16="http://schemas.microsoft.com/office/drawing/2014/main" id="{3E95B371-CE6F-3A8E-695A-E4BD18BCAF2B}"/>
              </a:ext>
            </a:extLst>
          </p:cNvPr>
          <p:cNvSpPr>
            <a:spLocks/>
          </p:cNvSpPr>
          <p:nvPr/>
        </p:nvSpPr>
        <p:spPr>
          <a:xfrm>
            <a:off x="8795052" y="4965776"/>
            <a:ext cx="414256" cy="530038"/>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9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pSp>
        <p:nvGrpSpPr>
          <p:cNvPr id="268" name="Ryhmä 267">
            <a:extLst>
              <a:ext uri="{FF2B5EF4-FFF2-40B4-BE49-F238E27FC236}">
                <a16:creationId xmlns:a16="http://schemas.microsoft.com/office/drawing/2014/main" id="{1A3A3FA3-B759-6E19-DF0A-B7E31FFFC735}"/>
              </a:ext>
            </a:extLst>
          </p:cNvPr>
          <p:cNvGrpSpPr>
            <a:grpSpLocks/>
          </p:cNvGrpSpPr>
          <p:nvPr/>
        </p:nvGrpSpPr>
        <p:grpSpPr>
          <a:xfrm>
            <a:off x="8832991" y="4962282"/>
            <a:ext cx="357790" cy="578916"/>
            <a:chOff x="2906298" y="1887485"/>
            <a:chExt cx="1236078" cy="2042850"/>
          </a:xfrm>
        </p:grpSpPr>
        <p:grpSp>
          <p:nvGrpSpPr>
            <p:cNvPr id="270" name="Ryhmä 269">
              <a:extLst>
                <a:ext uri="{FF2B5EF4-FFF2-40B4-BE49-F238E27FC236}">
                  <a16:creationId xmlns:a16="http://schemas.microsoft.com/office/drawing/2014/main" id="{DAAA600D-4905-6055-39CF-1CF819A5EBF4}"/>
                </a:ext>
              </a:extLst>
            </p:cNvPr>
            <p:cNvGrpSpPr>
              <a:grpSpLocks/>
            </p:cNvGrpSpPr>
            <p:nvPr/>
          </p:nvGrpSpPr>
          <p:grpSpPr>
            <a:xfrm>
              <a:off x="2906298" y="1887485"/>
              <a:ext cx="1236078" cy="2042850"/>
              <a:chOff x="5226367" y="2279374"/>
              <a:chExt cx="1236078" cy="2042848"/>
            </a:xfrm>
          </p:grpSpPr>
          <p:sp>
            <p:nvSpPr>
              <p:cNvPr id="273" name="Leveä kaari 272">
                <a:extLst>
                  <a:ext uri="{FF2B5EF4-FFF2-40B4-BE49-F238E27FC236}">
                    <a16:creationId xmlns:a16="http://schemas.microsoft.com/office/drawing/2014/main" id="{D3195592-338A-44B3-8CEF-C2D92351C6EC}"/>
                  </a:ext>
                </a:extLst>
              </p:cNvPr>
              <p:cNvSpPr>
                <a:spLocks/>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274" name="Ryhmä 273">
                <a:extLst>
                  <a:ext uri="{FF2B5EF4-FFF2-40B4-BE49-F238E27FC236}">
                    <a16:creationId xmlns:a16="http://schemas.microsoft.com/office/drawing/2014/main" id="{F1579FFB-62DE-D5B1-58A9-010EE5EFAFC6}"/>
                  </a:ext>
                </a:extLst>
              </p:cNvPr>
              <p:cNvGrpSpPr>
                <a:grpSpLocks/>
              </p:cNvGrpSpPr>
              <p:nvPr/>
            </p:nvGrpSpPr>
            <p:grpSpPr>
              <a:xfrm>
                <a:off x="5226367" y="2279374"/>
                <a:ext cx="1236078" cy="1731004"/>
                <a:chOff x="5226367" y="2279374"/>
                <a:chExt cx="1236078" cy="1731004"/>
              </a:xfrm>
            </p:grpSpPr>
            <p:grpSp>
              <p:nvGrpSpPr>
                <p:cNvPr id="275" name="Ryhmä 274">
                  <a:extLst>
                    <a:ext uri="{FF2B5EF4-FFF2-40B4-BE49-F238E27FC236}">
                      <a16:creationId xmlns:a16="http://schemas.microsoft.com/office/drawing/2014/main" id="{76AFE086-38F9-7FEF-DA91-BD272C4D2B13}"/>
                    </a:ext>
                  </a:extLst>
                </p:cNvPr>
                <p:cNvGrpSpPr>
                  <a:grpSpLocks/>
                </p:cNvGrpSpPr>
                <p:nvPr/>
              </p:nvGrpSpPr>
              <p:grpSpPr>
                <a:xfrm>
                  <a:off x="5226367" y="2523273"/>
                  <a:ext cx="1236078" cy="1487105"/>
                  <a:chOff x="5226367" y="2523273"/>
                  <a:chExt cx="1236078" cy="1487105"/>
                </a:xfrm>
                <a:effectLst>
                  <a:outerShdw blurRad="50800" dist="38100" dir="2700000" algn="tl" rotWithShape="0">
                    <a:prstClr val="black">
                      <a:alpha val="40000"/>
                    </a:prstClr>
                  </a:outerShdw>
                </a:effectLst>
              </p:grpSpPr>
              <p:grpSp>
                <p:nvGrpSpPr>
                  <p:cNvPr id="277" name="Ryhmä 276">
                    <a:extLst>
                      <a:ext uri="{FF2B5EF4-FFF2-40B4-BE49-F238E27FC236}">
                        <a16:creationId xmlns:a16="http://schemas.microsoft.com/office/drawing/2014/main" id="{6B01BF24-148C-63E5-172C-4D9371585957}"/>
                      </a:ext>
                    </a:extLst>
                  </p:cNvPr>
                  <p:cNvGrpSpPr>
                    <a:grpSpLocks/>
                  </p:cNvGrpSpPr>
                  <p:nvPr/>
                </p:nvGrpSpPr>
                <p:grpSpPr>
                  <a:xfrm>
                    <a:off x="5226367" y="2523273"/>
                    <a:ext cx="1236078" cy="1487105"/>
                    <a:chOff x="3775030" y="2511014"/>
                    <a:chExt cx="1236078" cy="1487105"/>
                  </a:xfrm>
                </p:grpSpPr>
                <p:sp>
                  <p:nvSpPr>
                    <p:cNvPr id="282" name="Suorakulmio: Yläkulmat pyöristetty 281">
                      <a:extLst>
                        <a:ext uri="{FF2B5EF4-FFF2-40B4-BE49-F238E27FC236}">
                          <a16:creationId xmlns:a16="http://schemas.microsoft.com/office/drawing/2014/main" id="{1493A5A4-BA3D-8DD5-7E5D-BC8CBE494065}"/>
                        </a:ext>
                      </a:extLst>
                    </p:cNvPr>
                    <p:cNvSpPr>
                      <a:spLocks/>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83" name="Kuva 282" descr="Maapallo tasaisella täytöllä">
                      <a:extLst>
                        <a:ext uri="{FF2B5EF4-FFF2-40B4-BE49-F238E27FC236}">
                          <a16:creationId xmlns:a16="http://schemas.microsoft.com/office/drawing/2014/main" id="{B4F2E8CD-464D-DCEE-F86E-757D67C439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48125" y="2934919"/>
                      <a:ext cx="704014" cy="704016"/>
                    </a:xfrm>
                    <a:prstGeom prst="rect">
                      <a:avLst/>
                    </a:prstGeom>
                  </p:spPr>
                </p:pic>
                <p:sp>
                  <p:nvSpPr>
                    <p:cNvPr id="284" name="Tekstiruutu 283">
                      <a:extLst>
                        <a:ext uri="{FF2B5EF4-FFF2-40B4-BE49-F238E27FC236}">
                          <a16:creationId xmlns:a16="http://schemas.microsoft.com/office/drawing/2014/main" id="{980A90F9-0CAA-FE12-2D13-584DCD493EDE}"/>
                        </a:ext>
                      </a:extLst>
                    </p:cNvPr>
                    <p:cNvSpPr txBox="1">
                      <a:spLocks/>
                    </p:cNvSpPr>
                    <p:nvPr/>
                  </p:nvSpPr>
                  <p:spPr>
                    <a:xfrm>
                      <a:off x="3775030" y="2511014"/>
                      <a:ext cx="1236078" cy="705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278" name="Suorakulmio 277">
                    <a:extLst>
                      <a:ext uri="{FF2B5EF4-FFF2-40B4-BE49-F238E27FC236}">
                        <a16:creationId xmlns:a16="http://schemas.microsoft.com/office/drawing/2014/main" id="{48ED2450-33EB-C5D0-AFCE-589C751732CA}"/>
                      </a:ext>
                    </a:extLst>
                  </p:cNvPr>
                  <p:cNvSpPr>
                    <a:spLocks/>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9" name="Ellipsi 278">
                    <a:extLst>
                      <a:ext uri="{FF2B5EF4-FFF2-40B4-BE49-F238E27FC236}">
                        <a16:creationId xmlns:a16="http://schemas.microsoft.com/office/drawing/2014/main" id="{5C744700-8B5D-51BF-BDBB-D0DC2BA6C615}"/>
                      </a:ext>
                    </a:extLst>
                  </p:cNvPr>
                  <p:cNvSpPr>
                    <a:spLocks/>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80" name="Suora yhdysviiva 279">
                    <a:extLst>
                      <a:ext uri="{FF2B5EF4-FFF2-40B4-BE49-F238E27FC236}">
                        <a16:creationId xmlns:a16="http://schemas.microsoft.com/office/drawing/2014/main" id="{D111D1CB-C474-B882-6188-07E57633C284}"/>
                      </a:ext>
                    </a:extLst>
                  </p:cNvPr>
                  <p:cNvCxnSpPr>
                    <a:cxnSpLocks/>
                    <a:stCxn id="279" idx="6"/>
                    <a:endCxn id="278"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281" name="Suora yhdysviiva 280">
                    <a:extLst>
                      <a:ext uri="{FF2B5EF4-FFF2-40B4-BE49-F238E27FC236}">
                        <a16:creationId xmlns:a16="http://schemas.microsoft.com/office/drawing/2014/main" id="{D470969F-5A0B-27AC-7675-D54D53EF74F8}"/>
                      </a:ext>
                    </a:extLst>
                  </p:cNvPr>
                  <p:cNvCxnSpPr>
                    <a:cxnSpLocks/>
                    <a:stCxn id="278" idx="1"/>
                    <a:endCxn id="279"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276" name="Leveä kaari 275">
                  <a:extLst>
                    <a:ext uri="{FF2B5EF4-FFF2-40B4-BE49-F238E27FC236}">
                      <a16:creationId xmlns:a16="http://schemas.microsoft.com/office/drawing/2014/main" id="{A724EE24-ED87-A970-3761-CD06DC91CEC5}"/>
                    </a:ext>
                  </a:extLst>
                </p:cNvPr>
                <p:cNvSpPr>
                  <a:spLocks/>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271" name="Leveä kaari 270">
              <a:extLst>
                <a:ext uri="{FF2B5EF4-FFF2-40B4-BE49-F238E27FC236}">
                  <a16:creationId xmlns:a16="http://schemas.microsoft.com/office/drawing/2014/main" id="{CD66B0E8-A9D9-39A5-A599-69F450861548}"/>
                </a:ext>
              </a:extLst>
            </p:cNvPr>
            <p:cNvSpPr>
              <a:spLocks/>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543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8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5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0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7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6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7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46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46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63"/>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95"/>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37"/>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02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6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03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2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64"/>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4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97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4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6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3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36"/>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0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09"/>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0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40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35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43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19"/>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2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39"/>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6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04"/>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31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51"/>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356"/>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6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2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22"/>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97"/>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6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974"/>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0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498"/>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65"/>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74"/>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1"/>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75"/>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69"/>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54"/>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55"/>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304"/>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nodeType="clickEffect">
                                  <p:stCondLst>
                                    <p:cond delay="0"/>
                                  </p:stCondLst>
                                  <p:childTnLst>
                                    <p:set>
                                      <p:cBhvr>
                                        <p:cTn id="278" dur="1" fill="hold">
                                          <p:stCondLst>
                                            <p:cond delay="0"/>
                                          </p:stCondLst>
                                        </p:cTn>
                                        <p:tgtEl>
                                          <p:spTgt spid="217"/>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215"/>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461"/>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386"/>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413"/>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408"/>
                                        </p:tgtEl>
                                        <p:attrNameLst>
                                          <p:attrName>style.visibility</p:attrName>
                                        </p:attrNameLst>
                                      </p:cBhvr>
                                      <p:to>
                                        <p:strVal val="visible"/>
                                      </p:to>
                                    </p:set>
                                  </p:childTnLst>
                                </p:cTn>
                              </p:par>
                              <p:par>
                                <p:cTn id="289" presetID="1" presetClass="entr" presetSubtype="0" fill="hold" nodeType="withEffect">
                                  <p:stCondLst>
                                    <p:cond delay="0"/>
                                  </p:stCondLst>
                                  <p:childTnLst>
                                    <p:set>
                                      <p:cBhvr>
                                        <p:cTn id="290" dur="1" fill="hold">
                                          <p:stCondLst>
                                            <p:cond delay="0"/>
                                          </p:stCondLst>
                                        </p:cTn>
                                        <p:tgtEl>
                                          <p:spTgt spid="423"/>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403"/>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216"/>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418"/>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46"/>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128"/>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223"/>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226"/>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220"/>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484"/>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123"/>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6"/>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462"/>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1045"/>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115"/>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377"/>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58"/>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371"/>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335"/>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391"/>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438"/>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444"/>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449"/>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53"/>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503"/>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455"/>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169"/>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142"/>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82"/>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86"/>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90"/>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93"/>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59"/>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98"/>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49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P spid="24" grpId="0" animBg="1"/>
      <p:bldP spid="211" grpId="0" animBg="1"/>
      <p:bldP spid="57" grpId="0" animBg="1"/>
      <p:bldP spid="23" grpId="0" animBg="1"/>
      <p:bldP spid="40" grpId="0" animBg="1"/>
      <p:bldP spid="42" grpId="0" animBg="1"/>
      <p:bldP spid="27" grpId="0" animBg="1"/>
      <p:bldP spid="31" grpId="0" animBg="1"/>
      <p:bldP spid="32" grpId="0" animBg="1"/>
      <p:bldP spid="46" grpId="0" animBg="1"/>
      <p:bldP spid="38" grpId="0" animBg="1"/>
      <p:bldP spid="50" grpId="0" animBg="1"/>
      <p:bldP spid="51" grpId="0" animBg="1"/>
      <p:bldP spid="52" grpId="0" animBg="1"/>
      <p:bldP spid="58" grpId="0" animBg="1"/>
      <p:bldP spid="61" grpId="0" animBg="1"/>
      <p:bldP spid="65" grpId="0" animBg="1"/>
      <p:bldP spid="76" grpId="0" animBg="1"/>
      <p:bldP spid="77" grpId="0" animBg="1"/>
      <p:bldP spid="71" grpId="0" animBg="1"/>
      <p:bldP spid="49" grpId="0" animBg="1"/>
      <p:bldP spid="85" grpId="0" animBg="1"/>
      <p:bldP spid="53" grpId="0" animBg="1"/>
      <p:bldP spid="55" grpId="0" animBg="1"/>
      <p:bldP spid="56" grpId="0" animBg="1"/>
      <p:bldP spid="74" grpId="0" animBg="1"/>
      <p:bldP spid="60" grpId="0" animBg="1"/>
      <p:bldP spid="89" grpId="0" animBg="1"/>
      <p:bldP spid="75" grpId="0" animBg="1"/>
      <p:bldP spid="139" grpId="0" animBg="1"/>
      <p:bldP spid="141" grpId="0" animBg="1"/>
      <p:bldP spid="154" grpId="0" animBg="1"/>
      <p:bldP spid="78" grpId="0" animBg="1"/>
      <p:bldP spid="69" grpId="0" animBg="1"/>
      <p:bldP spid="104" grpId="0" animBg="1"/>
      <p:bldP spid="111" grpId="0" animBg="1"/>
      <p:bldP spid="112" grpId="0" animBg="1"/>
      <p:bldP spid="113" grpId="0" animBg="1"/>
      <p:bldP spid="114" grpId="0" animBg="1"/>
      <p:bldP spid="116" grpId="0" animBg="1"/>
      <p:bldP spid="119" grpId="0" animBg="1"/>
      <p:bldP spid="122" grpId="0"/>
      <p:bldP spid="134" grpId="0" animBg="1"/>
      <p:bldP spid="156" grpId="0" animBg="1"/>
      <p:bldP spid="164" grpId="0" animBg="1"/>
      <p:bldP spid="30" grpId="0" animBg="1"/>
      <p:bldP spid="236" grpId="0" animBg="1"/>
      <p:bldP spid="238" grpId="0" animBg="1"/>
      <p:bldP spid="245" grpId="0" animBg="1"/>
      <p:bldP spid="249" grpId="0"/>
      <p:bldP spid="137" grpId="0" animBg="1"/>
      <p:bldP spid="80" grpId="0" animBg="1"/>
      <p:bldP spid="145" grpId="0" animBg="1"/>
      <p:bldP spid="14" grpId="0" animBg="1"/>
      <p:bldP spid="129" grpId="0" animBg="1"/>
      <p:bldP spid="140" grpId="0" animBg="1"/>
      <p:bldP spid="269" grpId="0"/>
      <p:bldP spid="166" grpId="0"/>
      <p:bldP spid="153" grpId="0" animBg="1"/>
      <p:bldP spid="70" grpId="0" animBg="1"/>
      <p:bldP spid="79" grpId="0" animBg="1"/>
      <p:bldP spid="81" grpId="0" animBg="1"/>
      <p:bldP spid="299" grpId="0" animBg="1"/>
      <p:bldP spid="126" grpId="0" animBg="1"/>
      <p:bldP spid="492" grpId="0" animBg="1"/>
      <p:bldP spid="100" grpId="0" animBg="1"/>
      <p:bldP spid="101" grpId="0" animBg="1"/>
      <p:bldP spid="214" grpId="0" animBg="1"/>
      <p:bldP spid="225" grpId="0" animBg="1"/>
      <p:bldP spid="261" grpId="0" animBg="1"/>
      <p:bldP spid="297" grpId="0" animBg="1"/>
      <p:bldP spid="348" grpId="0" animBg="1"/>
      <p:bldP spid="495" grpId="0" animBg="1"/>
      <p:bldP spid="497" grpId="0" animBg="1"/>
      <p:bldP spid="207" grpId="0" animBg="1"/>
      <p:bldP spid="67" grpId="0" animBg="1"/>
      <p:bldP spid="975" grpId="0"/>
      <p:bldP spid="352" grpId="0" animBg="1"/>
      <p:bldP spid="1009" grpId="0" animBg="1"/>
      <p:bldP spid="351" grpId="0" animBg="1"/>
      <p:bldP spid="241" grpId="0" animBg="1"/>
      <p:bldP spid="242" grpId="0" animBg="1"/>
      <p:bldP spid="243" grpId="0" animBg="1"/>
      <p:bldP spid="43" grpId="0" animBg="1"/>
      <p:bldP spid="44" grpId="0" animBg="1"/>
      <p:bldP spid="45" grpId="0" animBg="1"/>
      <p:bldP spid="39" grpId="0" animBg="1"/>
      <p:bldP spid="1062" grpId="0" animBg="1"/>
      <p:bldP spid="1081" grpId="0" animBg="1"/>
      <p:bldP spid="117" grpId="0" animBg="1"/>
      <p:bldP spid="8" grpId="0"/>
      <p:bldP spid="360" grpId="0" animBg="1"/>
      <p:bldP spid="48" grpId="0" animBg="1"/>
      <p:bldP spid="47" grpId="0" animBg="1"/>
      <p:bldP spid="163" grpId="0" animBg="1"/>
      <p:bldP spid="455" grpId="0" animBg="1"/>
      <p:bldP spid="973" grpId="0"/>
      <p:bldP spid="974" grpId="0" animBg="1"/>
      <p:bldP spid="4" grpId="0" animBg="1"/>
      <p:bldP spid="49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E431-85FA-46B6-CD59-CE7A8E86727C}"/>
            </a:ext>
          </a:extLst>
        </p:cNvPr>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EBCF137B-601A-94C6-030F-5E431EB5274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48B93C-268E-4D94-8C5C-A1E3B3F50EAA}"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Alatunnisteen paikkamerkki 2">
            <a:extLst>
              <a:ext uri="{FF2B5EF4-FFF2-40B4-BE49-F238E27FC236}">
                <a16:creationId xmlns:a16="http://schemas.microsoft.com/office/drawing/2014/main" id="{87ECD6A2-BFB4-B71A-A822-31667778090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FE8130EA-3606-C1BC-BC38-FC4B14E6935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5" name="Otsikko 4">
            <a:extLst>
              <a:ext uri="{FF2B5EF4-FFF2-40B4-BE49-F238E27FC236}">
                <a16:creationId xmlns:a16="http://schemas.microsoft.com/office/drawing/2014/main" id="{B128EC2B-6DAB-D276-FB9C-07407F080A8D}"/>
              </a:ext>
            </a:extLst>
          </p:cNvPr>
          <p:cNvSpPr>
            <a:spLocks noGrp="1"/>
          </p:cNvSpPr>
          <p:nvPr>
            <p:ph type="ctrTitle"/>
          </p:nvPr>
        </p:nvSpPr>
        <p:spPr>
          <a:xfrm>
            <a:off x="1200150" y="521144"/>
            <a:ext cx="9792394" cy="1656457"/>
          </a:xfrm>
        </p:spPr>
        <p:txBody>
          <a:bodyPr/>
          <a:lstStyle/>
          <a:p>
            <a:r>
              <a:rPr lang="fi-FI"/>
              <a:t>Sisällys</a:t>
            </a:r>
          </a:p>
        </p:txBody>
      </p:sp>
      <p:sp>
        <p:nvSpPr>
          <p:cNvPr id="7" name="Tekstiruutu 6">
            <a:extLst>
              <a:ext uri="{FF2B5EF4-FFF2-40B4-BE49-F238E27FC236}">
                <a16:creationId xmlns:a16="http://schemas.microsoft.com/office/drawing/2014/main" id="{329AABAD-0BF9-DC70-DB59-0A19040BDCA3}"/>
              </a:ext>
            </a:extLst>
          </p:cNvPr>
          <p:cNvSpPr txBox="1"/>
          <p:nvPr/>
        </p:nvSpPr>
        <p:spPr>
          <a:xfrm>
            <a:off x="1131714" y="1658319"/>
            <a:ext cx="10694525" cy="4231479"/>
          </a:xfrm>
          <a:prstGeom prst="rect">
            <a:avLst/>
          </a:prstGeom>
          <a:noFill/>
        </p:spPr>
        <p:txBody>
          <a:bodyPr wrap="square" rtlCol="0">
            <a:spAutoFit/>
          </a:bodyPr>
          <a:lstStyle/>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Motivaatio</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Tausta</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Rakennustuotteiden toimitusketju strategiat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T-Malli</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Esiselvitys ETO toimitusketjun nykytilasta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Kehityshankkeen organisoituminen</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Työn tavoite</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Road-</a:t>
            </a:r>
            <a:r>
              <a:rPr kumimoji="0" lang="fi-FI" sz="2800" b="0" i="0" u="none" strike="noStrike" kern="1200" cap="none" spc="0" normalizeH="0" baseline="0" noProof="0" dirty="0" err="1">
                <a:ln>
                  <a:noFill/>
                </a:ln>
                <a:solidFill>
                  <a:schemeClr val="tx1">
                    <a:lumMod val="50000"/>
                    <a:lumOff val="50000"/>
                  </a:schemeClr>
                </a:solidFill>
                <a:effectLst/>
                <a:uLnTx/>
                <a:uFillTx/>
                <a:latin typeface="Avenir Next LT Pro"/>
                <a:ea typeface="+mn-ea"/>
                <a:cs typeface="+mn-cs"/>
              </a:rPr>
              <a:t>map</a:t>
            </a:r>
            <a:endPar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endParaRP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Tietoarkkitehtuuri kuva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Tehtävät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Vakiointi-työryhmä</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Rajapinta-työryhmä</a:t>
            </a:r>
          </a:p>
        </p:txBody>
      </p:sp>
    </p:spTree>
    <p:extLst>
      <p:ext uri="{BB962C8B-B14F-4D97-AF65-F5344CB8AC3E}">
        <p14:creationId xmlns:p14="http://schemas.microsoft.com/office/powerpoint/2010/main" val="285660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
                                            <p:txEl>
                                              <p:pRg st="0" end="0"/>
                                            </p:txEl>
                                          </p:spTgt>
                                        </p:tgtEl>
                                        <p:attrNameLst>
                                          <p:attrName>style.color</p:attrName>
                                        </p:attrNameLst>
                                      </p:cBhvr>
                                      <p:to>
                                        <a:srgbClr val="7F7F7F"/>
                                      </p:to>
                                    </p:animClr>
                                  </p:childTnLst>
                                </p:cTn>
                              </p:par>
                              <p:par>
                                <p:cTn id="7" presetID="3" presetClass="emph" presetSubtype="2" fill="hold" nodeType="withEffect">
                                  <p:stCondLst>
                                    <p:cond delay="0"/>
                                  </p:stCondLst>
                                  <p:childTnLst>
                                    <p:animClr clrSpc="rgb" dir="cw">
                                      <p:cBhvr override="childStyle">
                                        <p:cTn id="8" dur="2000" fill="hold"/>
                                        <p:tgtEl>
                                          <p:spTgt spid="7">
                                            <p:txEl>
                                              <p:pRg st="1" end="1"/>
                                            </p:txEl>
                                          </p:spTgt>
                                        </p:tgtEl>
                                        <p:attrNameLst>
                                          <p:attrName>style.color</p:attrName>
                                        </p:attrNameLst>
                                      </p:cBhvr>
                                      <p:to>
                                        <a:srgbClr val="7F7F7F"/>
                                      </p:to>
                                    </p:animClr>
                                  </p:childTnLst>
                                </p:cTn>
                              </p:par>
                              <p:par>
                                <p:cTn id="9" presetID="3" presetClass="emph" presetSubtype="2" fill="hold" nodeType="withEffect">
                                  <p:stCondLst>
                                    <p:cond delay="0"/>
                                  </p:stCondLst>
                                  <p:childTnLst>
                                    <p:animClr clrSpc="rgb" dir="cw">
                                      <p:cBhvr override="childStyle">
                                        <p:cTn id="10" dur="2000" fill="hold"/>
                                        <p:tgtEl>
                                          <p:spTgt spid="7">
                                            <p:txEl>
                                              <p:pRg st="2" end="2"/>
                                            </p:txEl>
                                          </p:spTgt>
                                        </p:tgtEl>
                                        <p:attrNameLst>
                                          <p:attrName>style.color</p:attrName>
                                        </p:attrNameLst>
                                      </p:cBhvr>
                                      <p:to>
                                        <a:srgbClr val="7F7F7F"/>
                                      </p:to>
                                    </p:animClr>
                                  </p:childTnLst>
                                </p:cTn>
                              </p:par>
                              <p:par>
                                <p:cTn id="11" presetID="3" presetClass="emph" presetSubtype="2" fill="hold" nodeType="withEffect">
                                  <p:stCondLst>
                                    <p:cond delay="0"/>
                                  </p:stCondLst>
                                  <p:childTnLst>
                                    <p:animClr clrSpc="rgb" dir="cw">
                                      <p:cBhvr override="childStyle">
                                        <p:cTn id="12" dur="2000" fill="hold"/>
                                        <p:tgtEl>
                                          <p:spTgt spid="7">
                                            <p:txEl>
                                              <p:pRg st="3" end="3"/>
                                            </p:txEl>
                                          </p:spTgt>
                                        </p:tgtEl>
                                        <p:attrNameLst>
                                          <p:attrName>style.color</p:attrName>
                                        </p:attrNameLst>
                                      </p:cBhvr>
                                      <p:to>
                                        <a:srgbClr val="7F7F7F"/>
                                      </p:to>
                                    </p:animClr>
                                  </p:childTnLst>
                                </p:cTn>
                              </p:par>
                              <p:par>
                                <p:cTn id="13" presetID="3" presetClass="emph" presetSubtype="2" fill="hold" nodeType="withEffect">
                                  <p:stCondLst>
                                    <p:cond delay="0"/>
                                  </p:stCondLst>
                                  <p:childTnLst>
                                    <p:animClr clrSpc="rgb" dir="cw">
                                      <p:cBhvr override="childStyle">
                                        <p:cTn id="14" dur="2000" fill="hold"/>
                                        <p:tgtEl>
                                          <p:spTgt spid="7">
                                            <p:txEl>
                                              <p:pRg st="4" end="4"/>
                                            </p:txEl>
                                          </p:spTgt>
                                        </p:tgtEl>
                                        <p:attrNameLst>
                                          <p:attrName>style.color</p:attrName>
                                        </p:attrNameLst>
                                      </p:cBhvr>
                                      <p:to>
                                        <a:srgbClr val="7F7F7F"/>
                                      </p:to>
                                    </p:animClr>
                                  </p:childTnLst>
                                </p:cTn>
                              </p:par>
                              <p:par>
                                <p:cTn id="15" presetID="3" presetClass="emph" presetSubtype="2" fill="hold" nodeType="withEffect">
                                  <p:stCondLst>
                                    <p:cond delay="0"/>
                                  </p:stCondLst>
                                  <p:childTnLst>
                                    <p:animClr clrSpc="rgb" dir="cw">
                                      <p:cBhvr override="childStyle">
                                        <p:cTn id="16" dur="2000" fill="hold"/>
                                        <p:tgtEl>
                                          <p:spTgt spid="7">
                                            <p:txEl>
                                              <p:pRg st="5" end="5"/>
                                            </p:txEl>
                                          </p:spTgt>
                                        </p:tgtEl>
                                        <p:attrNameLst>
                                          <p:attrName>style.color</p:attrName>
                                        </p:attrNameLst>
                                      </p:cBhvr>
                                      <p:to>
                                        <a:srgbClr val="7F7F7F"/>
                                      </p:to>
                                    </p:animClr>
                                  </p:childTnLst>
                                </p:cTn>
                              </p:par>
                              <p:par>
                                <p:cTn id="17" presetID="3" presetClass="emph" presetSubtype="2" fill="hold" nodeType="withEffect">
                                  <p:stCondLst>
                                    <p:cond delay="0"/>
                                  </p:stCondLst>
                                  <p:childTnLst>
                                    <p:animClr clrSpc="rgb" dir="cw">
                                      <p:cBhvr override="childStyle">
                                        <p:cTn id="18" dur="2000" fill="hold"/>
                                        <p:tgtEl>
                                          <p:spTgt spid="7">
                                            <p:txEl>
                                              <p:pRg st="6" end="6"/>
                                            </p:txEl>
                                          </p:spTgt>
                                        </p:tgtEl>
                                        <p:attrNameLst>
                                          <p:attrName>style.color</p:attrName>
                                        </p:attrNameLst>
                                      </p:cBhvr>
                                      <p:to>
                                        <a:srgbClr val="7F7F7F"/>
                                      </p:to>
                                    </p:animClr>
                                  </p:childTnLst>
                                </p:cTn>
                              </p:par>
                              <p:par>
                                <p:cTn id="19" presetID="3" presetClass="emph" presetSubtype="2" fill="hold" nodeType="withEffect">
                                  <p:stCondLst>
                                    <p:cond delay="0"/>
                                  </p:stCondLst>
                                  <p:childTnLst>
                                    <p:animClr clrSpc="rgb" dir="cw">
                                      <p:cBhvr override="childStyle">
                                        <p:cTn id="20" dur="2000" fill="hold"/>
                                        <p:tgtEl>
                                          <p:spTgt spid="7">
                                            <p:txEl>
                                              <p:pRg st="7" end="7"/>
                                            </p:txEl>
                                          </p:spTgt>
                                        </p:tgtEl>
                                        <p:attrNameLst>
                                          <p:attrName>style.color</p:attrName>
                                        </p:attrNameLst>
                                      </p:cBhvr>
                                      <p:to>
                                        <a:srgbClr val="7F7F7F"/>
                                      </p:to>
                                    </p:animClr>
                                  </p:childTnLst>
                                </p:cTn>
                              </p:par>
                              <p:par>
                                <p:cTn id="21" presetID="3" presetClass="emph" presetSubtype="2" fill="hold" nodeType="withEffect">
                                  <p:stCondLst>
                                    <p:cond delay="0"/>
                                  </p:stCondLst>
                                  <p:childTnLst>
                                    <p:animClr clrSpc="rgb" dir="cw">
                                      <p:cBhvr override="childStyle">
                                        <p:cTn id="22" dur="2000" fill="hold"/>
                                        <p:tgtEl>
                                          <p:spTgt spid="7">
                                            <p:txEl>
                                              <p:pRg st="8" end="8"/>
                                            </p:txEl>
                                          </p:spTgt>
                                        </p:tgtEl>
                                        <p:attrNameLst>
                                          <p:attrName>style.color</p:attrName>
                                        </p:attrNameLst>
                                      </p:cBhvr>
                                      <p:to>
                                        <a:srgbClr val="7F7F7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47A6CA61-CC72-A1D2-677B-E5C79947F7BF}"/>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D42BC528-A403-2019-4761-A5214FD77C7C}"/>
              </a:ext>
            </a:extLst>
          </p:cNvPr>
          <p:cNvSpPr>
            <a:spLocks noGrp="1"/>
          </p:cNvSpPr>
          <p:nvPr>
            <p:ph type="title"/>
          </p:nvPr>
        </p:nvSpPr>
        <p:spPr/>
        <p:txBody>
          <a:bodyPr/>
          <a:lstStyle/>
          <a:p>
            <a:r>
              <a:rPr lang="fi-FI"/>
              <a:t>Tehtävät</a:t>
            </a:r>
          </a:p>
        </p:txBody>
      </p:sp>
      <p:sp>
        <p:nvSpPr>
          <p:cNvPr id="3" name="Sisällön paikkamerkki 2">
            <a:extLst>
              <a:ext uri="{FF2B5EF4-FFF2-40B4-BE49-F238E27FC236}">
                <a16:creationId xmlns:a16="http://schemas.microsoft.com/office/drawing/2014/main" id="{858C4DFC-53FC-2718-B388-509E2AA739BA}"/>
              </a:ext>
            </a:extLst>
          </p:cNvPr>
          <p:cNvSpPr>
            <a:spLocks noGrp="1"/>
          </p:cNvSpPr>
          <p:nvPr>
            <p:ph idx="1"/>
          </p:nvPr>
        </p:nvSpPr>
        <p:spPr>
          <a:xfrm>
            <a:off x="407988" y="1108824"/>
            <a:ext cx="4207555" cy="4984002"/>
          </a:xfrm>
        </p:spPr>
        <p:txBody>
          <a:bodyPr/>
          <a:lstStyle/>
          <a:p>
            <a:pPr marL="0" indent="0">
              <a:lnSpc>
                <a:spcPct val="110000"/>
              </a:lnSpc>
              <a:buNone/>
            </a:pPr>
            <a:r>
              <a:rPr lang="fi-FI" sz="2000"/>
              <a:t>BETK-työryhmä kehittää ja vakioi informaation virtausta tukevia ratkaisuja sekä laatii soveltamis-ohjeita rakennusalalle.</a:t>
            </a:r>
          </a:p>
          <a:p>
            <a:pPr marL="0" indent="0">
              <a:lnSpc>
                <a:spcPct val="110000"/>
              </a:lnSpc>
              <a:spcBef>
                <a:spcPts val="1800"/>
              </a:spcBef>
              <a:buNone/>
            </a:pPr>
            <a:r>
              <a:rPr lang="fi-FI" sz="2000"/>
              <a:t>BETK-työryhmä jakaantuu kahteen työryhmään, joissa käsitellään tiedon vakiointia ja tiedonsiirron rajapintoja.</a:t>
            </a:r>
            <a:endParaRPr lang="fi-FI" sz="2000" b="0" i="0">
              <a:effectLst/>
            </a:endParaRPr>
          </a:p>
        </p:txBody>
      </p:sp>
      <p:sp>
        <p:nvSpPr>
          <p:cNvPr id="4" name="Päivämäärän paikkamerkki 3">
            <a:extLst>
              <a:ext uri="{FF2B5EF4-FFF2-40B4-BE49-F238E27FC236}">
                <a16:creationId xmlns:a16="http://schemas.microsoft.com/office/drawing/2014/main" id="{B0278288-DA85-A7C9-3427-BA878F8976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7F6FE231-87EE-9201-674E-CB04DDCCA6F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A073134E-78E5-E00C-A021-8ED47CE33AC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grpSp>
        <p:nvGrpSpPr>
          <p:cNvPr id="160" name="Ryhmä 159">
            <a:extLst>
              <a:ext uri="{FF2B5EF4-FFF2-40B4-BE49-F238E27FC236}">
                <a16:creationId xmlns:a16="http://schemas.microsoft.com/office/drawing/2014/main" id="{62C44ED0-4493-3B41-D604-D89AA5370963}"/>
              </a:ext>
            </a:extLst>
          </p:cNvPr>
          <p:cNvGrpSpPr/>
          <p:nvPr/>
        </p:nvGrpSpPr>
        <p:grpSpPr>
          <a:xfrm>
            <a:off x="4920347" y="1138705"/>
            <a:ext cx="7068458" cy="4663284"/>
            <a:chOff x="5123543" y="1138705"/>
            <a:chExt cx="7068458" cy="4663284"/>
          </a:xfrm>
        </p:grpSpPr>
        <p:sp>
          <p:nvSpPr>
            <p:cNvPr id="146" name="Tekstiruutu 145">
              <a:extLst>
                <a:ext uri="{FF2B5EF4-FFF2-40B4-BE49-F238E27FC236}">
                  <a16:creationId xmlns:a16="http://schemas.microsoft.com/office/drawing/2014/main" id="{4F339666-7F34-A64A-0298-04E18C7E709D}"/>
                </a:ext>
              </a:extLst>
            </p:cNvPr>
            <p:cNvSpPr txBox="1"/>
            <p:nvPr/>
          </p:nvSpPr>
          <p:spPr>
            <a:xfrm>
              <a:off x="7886578" y="3132485"/>
              <a:ext cx="1307332" cy="1300164"/>
            </a:xfrm>
            <a:prstGeom prst="rect">
              <a:avLst/>
            </a:prstGeom>
            <a:noFill/>
          </p:spPr>
          <p:txBody>
            <a:bodyPr wrap="square" lIns="36000" rIns="3600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Avenir Next LT Pro"/>
                  <a:ea typeface="+mn-ea"/>
                  <a:cs typeface="+mn-cs"/>
                </a:rPr>
                <a:t>Yhteistyö</a:t>
              </a:r>
            </a:p>
            <a:p>
              <a:pPr marL="0" marR="0" lvl="0" indent="0" algn="ctr" defTabSz="914400" rtl="0" eaLnBrk="1" fontAlgn="auto" latinLnBrk="0" hangingPunct="1">
                <a:lnSpc>
                  <a:spcPct val="80000"/>
                </a:lnSpc>
                <a:spcBef>
                  <a:spcPts val="0"/>
                </a:spcBef>
                <a:spcAft>
                  <a:spcPts val="0"/>
                </a:spcAft>
                <a:buClrTx/>
                <a:buSzTx/>
                <a:buFontTx/>
                <a:buNone/>
                <a:tabLst/>
                <a:defRPr/>
              </a:pPr>
              <a:r>
                <a:rPr lang="fi-FI" sz="1400" b="1">
                  <a:solidFill>
                    <a:prstClr val="black"/>
                  </a:solidFill>
                  <a:latin typeface="Avenir Next LT Pro"/>
                </a:rPr>
                <a:t>Koordinointi</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b="1" i="0" u="none" strike="noStrike" kern="1200" cap="none" spc="0" normalizeH="0" baseline="0" noProof="0">
                  <a:ln>
                    <a:noFill/>
                  </a:ln>
                  <a:solidFill>
                    <a:prstClr val="black"/>
                  </a:solidFill>
                  <a:effectLst/>
                  <a:uLnTx/>
                  <a:uFillTx/>
                  <a:latin typeface="Avenir Next LT Pro"/>
                  <a:ea typeface="+mn-ea"/>
                  <a:cs typeface="+mn-cs"/>
                </a:rPr>
                <a:t>Raportointi</a:t>
              </a:r>
            </a:p>
            <a:p>
              <a:pPr marL="0" marR="0" lvl="0" indent="0" algn="ctr" defTabSz="914400" rtl="0" eaLnBrk="1" fontAlgn="auto" latinLnBrk="0" hangingPunct="1">
                <a:lnSpc>
                  <a:spcPct val="80000"/>
                </a:lnSpc>
                <a:spcBef>
                  <a:spcPts val="0"/>
                </a:spcBef>
                <a:spcAft>
                  <a:spcPts val="0"/>
                </a:spcAft>
                <a:buClrTx/>
                <a:buSzTx/>
                <a:buFontTx/>
                <a:buNone/>
                <a:tabLst/>
                <a:defRPr/>
              </a:pPr>
              <a:endParaRPr lang="fi-FI" sz="1400" b="1">
                <a:solidFill>
                  <a:prstClr val="black"/>
                </a:solidFill>
                <a:latin typeface="Avenir Next LT Pro"/>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400" i="0" u="none" strike="noStrike" kern="1200" cap="none" spc="0" normalizeH="0" baseline="0" noProof="0">
                  <a:ln>
                    <a:noFill/>
                  </a:ln>
                  <a:solidFill>
                    <a:prstClr val="black"/>
                  </a:solidFill>
                  <a:effectLst/>
                  <a:uLnTx/>
                  <a:uFillTx/>
                  <a:latin typeface="Avenir Next LT Pro"/>
                  <a:ea typeface="+mn-ea"/>
                  <a:cs typeface="+mn-cs"/>
                </a:rPr>
                <a:t>GS1 standardien soveltaminen</a:t>
              </a:r>
            </a:p>
          </p:txBody>
        </p:sp>
        <p:grpSp>
          <p:nvGrpSpPr>
            <p:cNvPr id="159" name="Ryhmä 158">
              <a:extLst>
                <a:ext uri="{FF2B5EF4-FFF2-40B4-BE49-F238E27FC236}">
                  <a16:creationId xmlns:a16="http://schemas.microsoft.com/office/drawing/2014/main" id="{E8D2803B-7D62-C756-2654-A5336B5A5121}"/>
                </a:ext>
              </a:extLst>
            </p:cNvPr>
            <p:cNvGrpSpPr/>
            <p:nvPr/>
          </p:nvGrpSpPr>
          <p:grpSpPr>
            <a:xfrm>
              <a:off x="5123543" y="1138705"/>
              <a:ext cx="7068458" cy="4663284"/>
              <a:chOff x="5852044" y="-280818"/>
              <a:chExt cx="7076935" cy="4223757"/>
            </a:xfrm>
          </p:grpSpPr>
          <p:sp>
            <p:nvSpPr>
              <p:cNvPr id="149" name="Tekstiruutu 148">
                <a:extLst>
                  <a:ext uri="{FF2B5EF4-FFF2-40B4-BE49-F238E27FC236}">
                    <a16:creationId xmlns:a16="http://schemas.microsoft.com/office/drawing/2014/main" id="{ECEB30DD-FB13-7513-0DC9-AB16FE99BF9C}"/>
                  </a:ext>
                </a:extLst>
              </p:cNvPr>
              <p:cNvSpPr txBox="1"/>
              <p:nvPr/>
            </p:nvSpPr>
            <p:spPr>
              <a:xfrm>
                <a:off x="8024771" y="-280818"/>
                <a:ext cx="2520000" cy="651383"/>
              </a:xfrm>
              <a:prstGeom prst="rect">
                <a:avLst/>
              </a:prstGeom>
              <a:solidFill>
                <a:schemeClr val="bg1"/>
              </a:solidFill>
              <a:ln w="57150">
                <a:solidFill>
                  <a:srgbClr val="FF000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black"/>
                    </a:solidFill>
                    <a:effectLst/>
                    <a:uLnTx/>
                    <a:uFillTx/>
                    <a:latin typeface="Calibri" panose="020F0502020204030204"/>
                    <a:ea typeface="+mn-ea"/>
                    <a:cs typeface="+mn-cs"/>
                  </a:rPr>
                  <a:t>TKT-ryhmä: BETK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Tilauksesta suunniteltavat tuotteet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a:t>
                </a:r>
                <a:r>
                  <a:rPr kumimoji="0" lang="fi-FI" sz="1200" b="0" i="0" u="none" strike="noStrike" kern="0" cap="none" spc="0" normalizeH="0" baseline="0" noProof="0" err="1">
                    <a:ln>
                      <a:noFill/>
                    </a:ln>
                    <a:solidFill>
                      <a:prstClr val="black"/>
                    </a:solidFill>
                    <a:effectLst/>
                    <a:uLnTx/>
                    <a:uFillTx/>
                    <a:latin typeface="Calibri" panose="020F0502020204030204"/>
                    <a:ea typeface="+mn-ea"/>
                    <a:cs typeface="+mn-cs"/>
                  </a:rPr>
                  <a:t>Engineer</a:t>
                </a:r>
                <a:r>
                  <a:rPr kumimoji="0" lang="fi-FI" sz="1200" b="0" i="0" u="none" strike="noStrike" kern="0" cap="none" spc="0" normalizeH="0" baseline="0" noProof="0">
                    <a:ln>
                      <a:noFill/>
                    </a:ln>
                    <a:solidFill>
                      <a:prstClr val="black"/>
                    </a:solidFill>
                    <a:effectLst/>
                    <a:uLnTx/>
                    <a:uFillTx/>
                    <a:latin typeface="Calibri" panose="020F0502020204030204"/>
                    <a:ea typeface="+mn-ea"/>
                    <a:cs typeface="+mn-cs"/>
                  </a:rPr>
                  <a:t>-To-Order, ETO)</a:t>
                </a:r>
              </a:p>
            </p:txBody>
          </p:sp>
          <p:sp>
            <p:nvSpPr>
              <p:cNvPr id="150" name="Tekstiruutu 29">
                <a:extLst>
                  <a:ext uri="{FF2B5EF4-FFF2-40B4-BE49-F238E27FC236}">
                    <a16:creationId xmlns:a16="http://schemas.microsoft.com/office/drawing/2014/main" id="{05E48057-CCCB-0964-2DD9-E8842E4ED4CC}"/>
                  </a:ext>
                </a:extLst>
              </p:cNvPr>
              <p:cNvSpPr txBox="1"/>
              <p:nvPr/>
            </p:nvSpPr>
            <p:spPr>
              <a:xfrm>
                <a:off x="5921204" y="1025566"/>
                <a:ext cx="2520000" cy="396000"/>
              </a:xfrm>
              <a:prstGeom prst="rect">
                <a:avLst/>
              </a:prstGeom>
              <a:solidFill>
                <a:schemeClr val="bg1"/>
              </a:solidFill>
              <a:ln w="38100">
                <a:solidFill>
                  <a:srgbClr val="0070C0"/>
                </a:solidFill>
              </a:ln>
            </p:spPr>
            <p:txBody>
              <a:bodyPr wrap="square" lIns="0" tIns="10800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2000" b="1" i="0" u="none" strike="noStrike" kern="0" cap="none" spc="0" normalizeH="0" baseline="0" noProof="0">
                    <a:ln>
                      <a:noFill/>
                    </a:ln>
                    <a:solidFill>
                      <a:prstClr val="black"/>
                    </a:solidFill>
                    <a:effectLst/>
                    <a:uLnTx/>
                    <a:uFillTx/>
                    <a:latin typeface="Calibri" panose="020F0502020204030204"/>
                    <a:ea typeface="+mn-ea"/>
                    <a:cs typeface="+mn-cs"/>
                  </a:rPr>
                  <a:t>Vakiointi-työryhmä</a:t>
                </a:r>
              </a:p>
            </p:txBody>
          </p:sp>
          <p:sp>
            <p:nvSpPr>
              <p:cNvPr id="151" name="Tekstiruutu 29">
                <a:extLst>
                  <a:ext uri="{FF2B5EF4-FFF2-40B4-BE49-F238E27FC236}">
                    <a16:creationId xmlns:a16="http://schemas.microsoft.com/office/drawing/2014/main" id="{7CE4ED67-08B6-D530-D275-AADF1C55F3DE}"/>
                  </a:ext>
                </a:extLst>
              </p:cNvPr>
              <p:cNvSpPr txBox="1"/>
              <p:nvPr/>
            </p:nvSpPr>
            <p:spPr>
              <a:xfrm>
                <a:off x="10059139" y="1025566"/>
                <a:ext cx="2520000" cy="396000"/>
              </a:xfrm>
              <a:prstGeom prst="rect">
                <a:avLst/>
              </a:prstGeom>
              <a:solidFill>
                <a:schemeClr val="bg1"/>
              </a:solidFill>
              <a:ln w="38100">
                <a:solidFill>
                  <a:srgbClr val="FFC000"/>
                </a:solidFill>
              </a:ln>
            </p:spPr>
            <p:txBody>
              <a:bodyPr wrap="square" lIns="0" tIns="108000" rIns="0" bIns="4680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2000" b="1" i="0" u="none" strike="noStrike" kern="0" cap="none" spc="0" normalizeH="0" baseline="0" noProof="0">
                    <a:ln>
                      <a:noFill/>
                    </a:ln>
                    <a:solidFill>
                      <a:prstClr val="black"/>
                    </a:solidFill>
                    <a:effectLst/>
                    <a:uLnTx/>
                    <a:uFillTx/>
                    <a:latin typeface="Calibri" panose="020F0502020204030204"/>
                    <a:ea typeface="+mn-ea"/>
                    <a:cs typeface="+mn-cs"/>
                  </a:rPr>
                  <a:t>Rajapinta-työryhmä</a:t>
                </a:r>
              </a:p>
            </p:txBody>
          </p:sp>
          <p:cxnSp>
            <p:nvCxnSpPr>
              <p:cNvPr id="152" name="Connector: Elbow 8">
                <a:extLst>
                  <a:ext uri="{FF2B5EF4-FFF2-40B4-BE49-F238E27FC236}">
                    <a16:creationId xmlns:a16="http://schemas.microsoft.com/office/drawing/2014/main" id="{143C7CDF-0452-C4BC-6CCC-54CA41C8D2A6}"/>
                  </a:ext>
                </a:extLst>
              </p:cNvPr>
              <p:cNvCxnSpPr>
                <a:cxnSpLocks/>
                <a:stCxn id="149" idx="2"/>
                <a:endCxn id="150" idx="0"/>
              </p:cNvCxnSpPr>
              <p:nvPr/>
            </p:nvCxnSpPr>
            <p:spPr>
              <a:xfrm rot="5400000">
                <a:off x="7905488" y="-353718"/>
                <a:ext cx="655001" cy="2103567"/>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9">
                <a:extLst>
                  <a:ext uri="{FF2B5EF4-FFF2-40B4-BE49-F238E27FC236}">
                    <a16:creationId xmlns:a16="http://schemas.microsoft.com/office/drawing/2014/main" id="{9358105E-36D8-FD6D-FA25-F82C2B72756C}"/>
                  </a:ext>
                </a:extLst>
              </p:cNvPr>
              <p:cNvCxnSpPr>
                <a:cxnSpLocks/>
              </p:cNvCxnSpPr>
              <p:nvPr/>
            </p:nvCxnSpPr>
            <p:spPr>
              <a:xfrm rot="16200000" flipH="1">
                <a:off x="10025255" y="-319119"/>
                <a:ext cx="655001" cy="203436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4">
                <a:extLst>
                  <a:ext uri="{FF2B5EF4-FFF2-40B4-BE49-F238E27FC236}">
                    <a16:creationId xmlns:a16="http://schemas.microsoft.com/office/drawing/2014/main" id="{5DE5C249-C373-A007-B24A-7EF554A2CECB}"/>
                  </a:ext>
                </a:extLst>
              </p:cNvPr>
              <p:cNvSpPr txBox="1"/>
              <p:nvPr/>
            </p:nvSpPr>
            <p:spPr>
              <a:xfrm>
                <a:off x="5852044" y="1517659"/>
                <a:ext cx="2790206" cy="24252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b="0" i="0" u="none" strike="noStrike" kern="1200" cap="none" spc="0" normalizeH="0" baseline="0" noProof="0">
                    <a:ln>
                      <a:noFill/>
                    </a:ln>
                    <a:solidFill>
                      <a:prstClr val="black"/>
                    </a:solidFill>
                    <a:effectLst/>
                    <a:uLnTx/>
                    <a:uFillTx/>
                    <a:latin typeface="Avenir Next LT Pro"/>
                    <a:ea typeface="+mn-ea"/>
                    <a:cs typeface="+mn-cs"/>
                  </a:rPr>
                  <a:t>Pääpaino on alan yhteisten käytäntöjen tunnistamisessa ja standardoinnissa.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BIM-mallinnus-vaatimusten standardointi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i-FI" sz="1600">
                    <a:solidFill>
                      <a:prstClr val="black"/>
                    </a:solidFill>
                    <a:latin typeface="Avenir Next LT Pro"/>
                  </a:rPr>
                  <a:t>Prosessitietomäärittelyt</a:t>
                </a:r>
                <a:endParaRPr kumimoji="0" lang="fi-FI" sz="16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Toimitusketjun statukset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jne.</a:t>
                </a:r>
                <a:endParaRPr kumimoji="0" lang="en-FI" sz="2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55" name="TextBox 15">
                <a:extLst>
                  <a:ext uri="{FF2B5EF4-FFF2-40B4-BE49-F238E27FC236}">
                    <a16:creationId xmlns:a16="http://schemas.microsoft.com/office/drawing/2014/main" id="{366CDAC5-CC40-E131-27D4-9AEDA48A32AC}"/>
                  </a:ext>
                </a:extLst>
              </p:cNvPr>
              <p:cNvSpPr txBox="1"/>
              <p:nvPr/>
            </p:nvSpPr>
            <p:spPr>
              <a:xfrm>
                <a:off x="9972159" y="1517659"/>
                <a:ext cx="2956820" cy="22301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b="0" i="0" u="none" strike="noStrike" kern="1200" cap="none" spc="0" normalizeH="0" baseline="0" noProof="0">
                    <a:ln>
                      <a:noFill/>
                    </a:ln>
                    <a:solidFill>
                      <a:prstClr val="black"/>
                    </a:solidFill>
                    <a:effectLst/>
                    <a:uLnTx/>
                    <a:uFillTx/>
                    <a:latin typeface="Avenir Next LT Pro"/>
                    <a:ea typeface="+mn-ea"/>
                    <a:cs typeface="+mn-cs"/>
                  </a:rPr>
                  <a:t>Pääpaino on tuottaa soveltamisohjeita toimitusketjuun liittyvien tietojen siirtämiseksi.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err="1">
                    <a:ln>
                      <a:noFill/>
                    </a:ln>
                    <a:solidFill>
                      <a:prstClr val="black"/>
                    </a:solidFill>
                    <a:effectLst/>
                    <a:uLnTx/>
                    <a:uFillTx/>
                    <a:latin typeface="Avenir Next LT Pro"/>
                    <a:ea typeface="+mn-ea"/>
                    <a:cs typeface="+mn-cs"/>
                  </a:rPr>
                  <a:t>Peppol</a:t>
                </a:r>
                <a:r>
                  <a:rPr kumimoji="0" lang="fi-FI" sz="1600" b="0" i="0" u="none" strike="noStrike" kern="1200" cap="none" spc="0" normalizeH="0" baseline="0" noProof="0">
                    <a:ln>
                      <a:noFill/>
                    </a:ln>
                    <a:solidFill>
                      <a:prstClr val="black"/>
                    </a:solidFill>
                    <a:effectLst/>
                    <a:uLnTx/>
                    <a:uFillTx/>
                    <a:latin typeface="Avenir Next LT Pro"/>
                    <a:ea typeface="+mn-ea"/>
                    <a:cs typeface="+mn-cs"/>
                  </a:rPr>
                  <a:t> (transaktiotieto)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i-FI" sz="1600">
                    <a:solidFill>
                      <a:prstClr val="black"/>
                    </a:solidFill>
                    <a:latin typeface="Avenir Next LT Pro"/>
                  </a:rPr>
                  <a:t>EPCIS (tapahtumatieto)</a:t>
                </a:r>
                <a:endParaRPr kumimoji="0" lang="fi-FI" sz="16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err="1">
                    <a:ln>
                      <a:noFill/>
                    </a:ln>
                    <a:solidFill>
                      <a:prstClr val="black"/>
                    </a:solidFill>
                    <a:effectLst/>
                    <a:uLnTx/>
                    <a:uFillTx/>
                    <a:latin typeface="Avenir Next LT Pro"/>
                    <a:ea typeface="+mn-ea"/>
                    <a:cs typeface="+mn-cs"/>
                  </a:rPr>
                  <a:t>eFTI</a:t>
                </a:r>
                <a:r>
                  <a:rPr kumimoji="0" lang="fi-FI" sz="1600" b="0" i="0" u="none" strike="noStrike" kern="1200" cap="none" spc="0" normalizeH="0" baseline="0" noProof="0">
                    <a:ln>
                      <a:noFill/>
                    </a:ln>
                    <a:solidFill>
                      <a:prstClr val="black"/>
                    </a:solidFill>
                    <a:effectLst/>
                    <a:uLnTx/>
                    <a:uFillTx/>
                    <a:latin typeface="Avenir Next LT Pro"/>
                    <a:ea typeface="+mn-ea"/>
                    <a:cs typeface="+mn-cs"/>
                  </a:rPr>
                  <a:t> (kuljetustieto)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i-FI" sz="1600">
                    <a:solidFill>
                      <a:prstClr val="black"/>
                    </a:solidFill>
                    <a:latin typeface="Avenir Next LT Pro"/>
                  </a:rPr>
                  <a:t>EU DPP</a:t>
                </a:r>
                <a:endParaRPr kumimoji="0" lang="fi-FI" sz="16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jne.</a:t>
                </a:r>
                <a:endParaRPr kumimoji="0" lang="en-FI" sz="16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57" name="Kuva 156" descr="Siirto tasaisella täytöllä">
                <a:extLst>
                  <a:ext uri="{FF2B5EF4-FFF2-40B4-BE49-F238E27FC236}">
                    <a16:creationId xmlns:a16="http://schemas.microsoft.com/office/drawing/2014/main" id="{35FA001C-D613-3E21-3666-940CE76ED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7571" y="762415"/>
                <a:ext cx="914400" cy="914400"/>
              </a:xfrm>
              <a:prstGeom prst="rect">
                <a:avLst/>
              </a:prstGeom>
            </p:spPr>
          </p:pic>
        </p:grpSp>
      </p:grpSp>
    </p:spTree>
    <p:extLst>
      <p:ext uri="{BB962C8B-B14F-4D97-AF65-F5344CB8AC3E}">
        <p14:creationId xmlns:p14="http://schemas.microsoft.com/office/powerpoint/2010/main" val="370783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F49EE8B-CF95-A237-998C-A65DE216A805}"/>
              </a:ext>
            </a:extLst>
          </p:cNvPr>
          <p:cNvSpPr>
            <a:spLocks noGrp="1"/>
          </p:cNvSpPr>
          <p:nvPr>
            <p:ph type="title"/>
          </p:nvPr>
        </p:nvSpPr>
        <p:spPr>
          <a:xfrm>
            <a:off x="407988" y="333376"/>
            <a:ext cx="4917093" cy="1010862"/>
          </a:xfrm>
        </p:spPr>
        <p:txBody>
          <a:bodyPr/>
          <a:lstStyle/>
          <a:p>
            <a:r>
              <a:rPr lang="fi-FI"/>
              <a:t>VAKIOINTI-työryhmä</a:t>
            </a:r>
          </a:p>
        </p:txBody>
      </p:sp>
      <p:sp>
        <p:nvSpPr>
          <p:cNvPr id="3" name="Sisällön paikkamerkki 2">
            <a:extLst>
              <a:ext uri="{FF2B5EF4-FFF2-40B4-BE49-F238E27FC236}">
                <a16:creationId xmlns:a16="http://schemas.microsoft.com/office/drawing/2014/main" id="{CAD5C043-3CD1-8C7E-5F79-D54BDD1D496E}"/>
              </a:ext>
            </a:extLst>
          </p:cNvPr>
          <p:cNvSpPr>
            <a:spLocks noGrp="1"/>
          </p:cNvSpPr>
          <p:nvPr>
            <p:ph idx="1"/>
          </p:nvPr>
        </p:nvSpPr>
        <p:spPr>
          <a:xfrm>
            <a:off x="407987" y="1235830"/>
            <a:ext cx="4982840" cy="4856996"/>
          </a:xfrm>
        </p:spPr>
        <p:txBody>
          <a:bodyPr/>
          <a:lstStyle/>
          <a:p>
            <a:pPr marL="0" indent="0">
              <a:buNone/>
            </a:pPr>
            <a:r>
              <a:rPr lang="fi-FI" sz="2000" b="1"/>
              <a:t>Vakiointi</a:t>
            </a:r>
            <a:r>
              <a:rPr lang="fi-FI" sz="2000"/>
              <a:t>-työryhmän tehtävänä on tuottaa ohjelmistoriippumattomia ratkaisuja, jotka mahdollistaisi vakioidun koneellisesti luettavan informaation automaattisen tuottamisen ja rikastamisen toimitusketjun vaiheissa.</a:t>
            </a:r>
          </a:p>
        </p:txBody>
      </p:sp>
      <p:sp>
        <p:nvSpPr>
          <p:cNvPr id="4" name="Päivämäärän paikkamerkki 3">
            <a:extLst>
              <a:ext uri="{FF2B5EF4-FFF2-40B4-BE49-F238E27FC236}">
                <a16:creationId xmlns:a16="http://schemas.microsoft.com/office/drawing/2014/main" id="{BD2B343B-F177-4345-248A-C1C8F4E18B3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018EDDBB-1EA4-1AA1-F440-2B6B0788480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007115D1-141E-5539-E736-2F46316F6FB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pic>
        <p:nvPicPr>
          <p:cNvPr id="7" name="Picture 4" descr="Kuva, joka sisältää kohteen kuvakaappaus, teksti, ohjelmisto, Grafiikkaohjelmisto&#10;&#10;Kuvaus luotu automaattisesti">
            <a:extLst>
              <a:ext uri="{FF2B5EF4-FFF2-40B4-BE49-F238E27FC236}">
                <a16:creationId xmlns:a16="http://schemas.microsoft.com/office/drawing/2014/main" id="{C8B8A621-10D1-776A-C3EC-55C4D4E6923E}"/>
              </a:ext>
            </a:extLst>
          </p:cNvPr>
          <p:cNvPicPr>
            <a:picLocks noChangeAspect="1" noChangeArrowheads="1"/>
          </p:cNvPicPr>
          <p:nvPr/>
        </p:nvPicPr>
        <p:blipFill rotWithShape="1">
          <a:blip r:embed="rId2">
            <a:alphaModFix amt="78000"/>
            <a:extLst>
              <a:ext uri="{28A0092B-C50C-407E-A947-70E740481C1C}">
                <a14:useLocalDpi xmlns:a14="http://schemas.microsoft.com/office/drawing/2010/main" val="0"/>
              </a:ext>
            </a:extLst>
          </a:blip>
          <a:srcRect t="11555" r="48564" b="17998"/>
          <a:stretch/>
        </p:blipFill>
        <p:spPr bwMode="auto">
          <a:xfrm>
            <a:off x="6148028" y="1178074"/>
            <a:ext cx="5499242" cy="38438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uva, joka sisältää kohteen kuvakaappaus, teksti, ohjelmisto, Grafiikkaohjelmisto&#10;&#10;Kuvaus luotu automaattisesti">
            <a:extLst>
              <a:ext uri="{FF2B5EF4-FFF2-40B4-BE49-F238E27FC236}">
                <a16:creationId xmlns:a16="http://schemas.microsoft.com/office/drawing/2014/main" id="{50F9A170-D14B-ABA2-0D5A-027293015B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45" t="11555" r="1097" b="11555"/>
          <a:stretch/>
        </p:blipFill>
        <p:spPr bwMode="auto">
          <a:xfrm>
            <a:off x="6236866" y="1857310"/>
            <a:ext cx="2916599" cy="2361960"/>
          </a:xfrm>
          <a:prstGeom prst="rect">
            <a:avLst/>
          </a:prstGeom>
          <a:solidFill>
            <a:srgbClr val="E8E8E8"/>
          </a:solidFill>
        </p:spPr>
      </p:pic>
      <p:pic>
        <p:nvPicPr>
          <p:cNvPr id="9" name="Kuva 8" descr="Näyttö tasaisella täytöllä">
            <a:extLst>
              <a:ext uri="{FF2B5EF4-FFF2-40B4-BE49-F238E27FC236}">
                <a16:creationId xmlns:a16="http://schemas.microsoft.com/office/drawing/2014/main" id="{45CA4946-F896-C0A2-2087-FEE0B98065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1478" y="-145043"/>
            <a:ext cx="7298739" cy="7298739"/>
          </a:xfrm>
          <a:prstGeom prst="rect">
            <a:avLst/>
          </a:prstGeom>
        </p:spPr>
      </p:pic>
      <p:sp>
        <p:nvSpPr>
          <p:cNvPr id="10" name="Puhekupla: Suorakulmio, kulmat pyöristettu 9">
            <a:extLst>
              <a:ext uri="{FF2B5EF4-FFF2-40B4-BE49-F238E27FC236}">
                <a16:creationId xmlns:a16="http://schemas.microsoft.com/office/drawing/2014/main" id="{35B96B41-3489-6AAE-926E-72246E569F88}"/>
              </a:ext>
            </a:extLst>
          </p:cNvPr>
          <p:cNvSpPr/>
          <p:nvPr/>
        </p:nvSpPr>
        <p:spPr>
          <a:xfrm>
            <a:off x="373040" y="4038285"/>
            <a:ext cx="2743200" cy="660798"/>
          </a:xfrm>
          <a:prstGeom prst="wedgeRoundRectCallout">
            <a:avLst>
              <a:gd name="adj1" fmla="val -35044"/>
              <a:gd name="adj2" fmla="val 8626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050" b="1">
                <a:solidFill>
                  <a:prstClr val="black"/>
                </a:solidFill>
                <a:latin typeface="Avenir Next LT Pro Demi" panose="020B0704020202020204" pitchFamily="34" charset="0"/>
                <a:cs typeface="Arial" panose="020B0604020202020204" pitchFamily="34" charset="0"/>
              </a:rPr>
              <a:t>Informaation</a:t>
            </a:r>
            <a:r>
              <a:rPr kumimoji="0" lang="fi-FI" sz="1050" b="1" i="0" u="none" strike="noStrike" kern="1200" cap="none" spc="0" normalizeH="0" baseline="0" noProof="0">
                <a:ln>
                  <a:noFill/>
                </a:ln>
                <a:solidFill>
                  <a:prstClr val="black"/>
                </a:solidFill>
                <a:effectLst/>
                <a:uLnTx/>
                <a:uFillTx/>
                <a:latin typeface="Avenir Next LT Pro Demi" panose="020B0704020202020204" pitchFamily="34" charset="0"/>
                <a:ea typeface="+mn-ea"/>
                <a:cs typeface="Arial" panose="020B0604020202020204" pitchFamily="34" charset="0"/>
              </a:rPr>
              <a:t> vakiointi edistää koneluettavuutta ja informaation virtausta toimitusketjun seuraaviin vaiheisiin.</a:t>
            </a:r>
          </a:p>
        </p:txBody>
      </p:sp>
      <p:grpSp>
        <p:nvGrpSpPr>
          <p:cNvPr id="11" name="Ryhmä 10">
            <a:extLst>
              <a:ext uri="{FF2B5EF4-FFF2-40B4-BE49-F238E27FC236}">
                <a16:creationId xmlns:a16="http://schemas.microsoft.com/office/drawing/2014/main" id="{622DFB1D-3580-10B5-26AB-2E5841A82488}"/>
              </a:ext>
            </a:extLst>
          </p:cNvPr>
          <p:cNvGrpSpPr/>
          <p:nvPr/>
        </p:nvGrpSpPr>
        <p:grpSpPr>
          <a:xfrm>
            <a:off x="218269" y="4796364"/>
            <a:ext cx="689387" cy="1487682"/>
            <a:chOff x="8674541" y="4219495"/>
            <a:chExt cx="689387" cy="1487682"/>
          </a:xfrm>
        </p:grpSpPr>
        <p:sp>
          <p:nvSpPr>
            <p:cNvPr id="12" name="Vapaamuotoinen: Muoto 11">
              <a:extLst>
                <a:ext uri="{FF2B5EF4-FFF2-40B4-BE49-F238E27FC236}">
                  <a16:creationId xmlns:a16="http://schemas.microsoft.com/office/drawing/2014/main" id="{2F38C5D0-E295-C69B-9116-8A63440F7242}"/>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Vapaamuotoinen: Muoto 12">
              <a:extLst>
                <a:ext uri="{FF2B5EF4-FFF2-40B4-BE49-F238E27FC236}">
                  <a16:creationId xmlns:a16="http://schemas.microsoft.com/office/drawing/2014/main" id="{FFC60921-0AE8-6154-49FF-402004D49974}"/>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4" name="Ryhmä 13">
              <a:extLst>
                <a:ext uri="{FF2B5EF4-FFF2-40B4-BE49-F238E27FC236}">
                  <a16:creationId xmlns:a16="http://schemas.microsoft.com/office/drawing/2014/main" id="{7423295B-3E30-82B5-24D1-36FA8F72E08E}"/>
                </a:ext>
              </a:extLst>
            </p:cNvPr>
            <p:cNvGrpSpPr/>
            <p:nvPr/>
          </p:nvGrpSpPr>
          <p:grpSpPr>
            <a:xfrm>
              <a:off x="8674541" y="4219495"/>
              <a:ext cx="689387" cy="1487682"/>
              <a:chOff x="4132250" y="4688434"/>
              <a:chExt cx="509733" cy="1177642"/>
            </a:xfrm>
          </p:grpSpPr>
          <p:sp>
            <p:nvSpPr>
              <p:cNvPr id="15" name="Vapaamuotoinen: Muoto 14">
                <a:extLst>
                  <a:ext uri="{FF2B5EF4-FFF2-40B4-BE49-F238E27FC236}">
                    <a16:creationId xmlns:a16="http://schemas.microsoft.com/office/drawing/2014/main" id="{160919DB-DCDE-B08A-3CC9-D96C6490A1FC}"/>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6" name="Vapaamuotoinen: Muoto 15">
                <a:extLst>
                  <a:ext uri="{FF2B5EF4-FFF2-40B4-BE49-F238E27FC236}">
                    <a16:creationId xmlns:a16="http://schemas.microsoft.com/office/drawing/2014/main" id="{2DF8A22C-B81A-0AFB-B0FE-1DC2AD9791CB}"/>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 name="Kuva 45" descr="Palo mies mies tasaisella täytöllä">
                <a:extLst>
                  <a:ext uri="{FF2B5EF4-FFF2-40B4-BE49-F238E27FC236}">
                    <a16:creationId xmlns:a16="http://schemas.microsoft.com/office/drawing/2014/main" id="{70635262-CB0A-6ED1-7CF3-D364BBA37480}"/>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Vapaamuotoinen: Muoto 17">
                <a:extLst>
                  <a:ext uri="{FF2B5EF4-FFF2-40B4-BE49-F238E27FC236}">
                    <a16:creationId xmlns:a16="http://schemas.microsoft.com/office/drawing/2014/main" id="{884E3822-7D6D-0968-CEB0-39562FA26F51}"/>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Vapaamuotoinen: Muoto 18">
                <a:extLst>
                  <a:ext uri="{FF2B5EF4-FFF2-40B4-BE49-F238E27FC236}">
                    <a16:creationId xmlns:a16="http://schemas.microsoft.com/office/drawing/2014/main" id="{77D25A28-B0AA-E9E6-9362-3EDD5C87E59A}"/>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Vapaamuotoinen: Muoto 19">
                <a:extLst>
                  <a:ext uri="{FF2B5EF4-FFF2-40B4-BE49-F238E27FC236}">
                    <a16:creationId xmlns:a16="http://schemas.microsoft.com/office/drawing/2014/main" id="{6FC4A814-B341-9831-C69E-935E8A9E1776}"/>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Vapaamuotoinen: Muoto 20">
                <a:extLst>
                  <a:ext uri="{FF2B5EF4-FFF2-40B4-BE49-F238E27FC236}">
                    <a16:creationId xmlns:a16="http://schemas.microsoft.com/office/drawing/2014/main" id="{1FBB9A3B-1663-7F50-937A-B0E5B59690C4}"/>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Vapaamuotoinen: Muoto 21">
                <a:extLst>
                  <a:ext uri="{FF2B5EF4-FFF2-40B4-BE49-F238E27FC236}">
                    <a16:creationId xmlns:a16="http://schemas.microsoft.com/office/drawing/2014/main" id="{6CC264F9-650B-E2CE-387C-8E9D4DC94555}"/>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23" name="Kuva 22" descr="Saapas tasaisella täytöllä">
                <a:extLst>
                  <a:ext uri="{FF2B5EF4-FFF2-40B4-BE49-F238E27FC236}">
                    <a16:creationId xmlns:a16="http://schemas.microsoft.com/office/drawing/2014/main" id="{D9604689-ACC7-F23A-C246-FC3EC80CD0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0102" y="5637529"/>
                <a:ext cx="245455" cy="228547"/>
              </a:xfrm>
              <a:prstGeom prst="rect">
                <a:avLst/>
              </a:prstGeom>
            </p:spPr>
          </p:pic>
          <p:pic>
            <p:nvPicPr>
              <p:cNvPr id="24" name="Kuva 23" descr="Saapas tasaisella täytöllä">
                <a:extLst>
                  <a:ext uri="{FF2B5EF4-FFF2-40B4-BE49-F238E27FC236}">
                    <a16:creationId xmlns:a16="http://schemas.microsoft.com/office/drawing/2014/main" id="{5B0E5DFC-1944-A668-7DF7-AE7436395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140007" y="5637080"/>
                <a:ext cx="245455" cy="228547"/>
              </a:xfrm>
              <a:prstGeom prst="rect">
                <a:avLst/>
              </a:prstGeom>
            </p:spPr>
          </p:pic>
          <p:sp>
            <p:nvSpPr>
              <p:cNvPr id="25" name="Suorakulmio 24">
                <a:extLst>
                  <a:ext uri="{FF2B5EF4-FFF2-40B4-BE49-F238E27FC236}">
                    <a16:creationId xmlns:a16="http://schemas.microsoft.com/office/drawing/2014/main" id="{CE0E2247-3BC2-22ED-E83B-F726AA714D45}"/>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6" name="Kuva 25" descr="Aurinkolasit tasaisella täytöllä">
                <a:extLst>
                  <a:ext uri="{FF2B5EF4-FFF2-40B4-BE49-F238E27FC236}">
                    <a16:creationId xmlns:a16="http://schemas.microsoft.com/office/drawing/2014/main" id="{C99791CB-7121-27F3-03F3-A02F759B9A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81187" y="4740703"/>
                <a:ext cx="208544" cy="194180"/>
              </a:xfrm>
              <a:prstGeom prst="rect">
                <a:avLst/>
              </a:prstGeom>
            </p:spPr>
          </p:pic>
        </p:grpSp>
      </p:grpSp>
    </p:spTree>
    <p:extLst>
      <p:ext uri="{BB962C8B-B14F-4D97-AF65-F5344CB8AC3E}">
        <p14:creationId xmlns:p14="http://schemas.microsoft.com/office/powerpoint/2010/main" val="178388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4" name="Päivämäärän paikkamerkki 3">
            <a:extLst>
              <a:ext uri="{FF2B5EF4-FFF2-40B4-BE49-F238E27FC236}">
                <a16:creationId xmlns:a16="http://schemas.microsoft.com/office/drawing/2014/main" id="{2C64E3DA-564E-E99C-0D59-553A412948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ED9607A4-FF85-51C0-6884-39C0FB3B995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6DA58D3B-49DA-6572-FA29-49B16F7439C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sp>
        <p:nvSpPr>
          <p:cNvPr id="30" name="Title 1">
            <a:extLst>
              <a:ext uri="{FF2B5EF4-FFF2-40B4-BE49-F238E27FC236}">
                <a16:creationId xmlns:a16="http://schemas.microsoft.com/office/drawing/2014/main" id="{24893F7B-82C7-8CBD-BEC0-8AEEA0A0A7E6}"/>
              </a:ext>
            </a:extLst>
          </p:cNvPr>
          <p:cNvSpPr>
            <a:spLocks noGrp="1"/>
          </p:cNvSpPr>
          <p:nvPr>
            <p:ph type="title"/>
          </p:nvPr>
        </p:nvSpPr>
        <p:spPr>
          <a:xfrm>
            <a:off x="407988" y="333375"/>
            <a:ext cx="11376025" cy="1011238"/>
          </a:xfrm>
        </p:spPr>
        <p:txBody>
          <a:bodyPr wrap="square" anchor="t">
            <a:normAutofit/>
          </a:bodyPr>
          <a:lstStyle/>
          <a:p>
            <a:r>
              <a:rPr lang="fi-FI" sz="3200"/>
              <a:t>VAKIOINTI-työryhmä</a:t>
            </a:r>
            <a:endParaRPr lang="fi-FI" sz="3200" noProof="0"/>
          </a:p>
        </p:txBody>
      </p:sp>
      <p:sp>
        <p:nvSpPr>
          <p:cNvPr id="32" name="Sisällön paikkamerkki 31">
            <a:extLst>
              <a:ext uri="{FF2B5EF4-FFF2-40B4-BE49-F238E27FC236}">
                <a16:creationId xmlns:a16="http://schemas.microsoft.com/office/drawing/2014/main" id="{D63708A0-62E5-DEB6-E457-FC73D479FCC1}"/>
              </a:ext>
            </a:extLst>
          </p:cNvPr>
          <p:cNvSpPr>
            <a:spLocks noGrp="1"/>
          </p:cNvSpPr>
          <p:nvPr>
            <p:ph idx="1"/>
          </p:nvPr>
        </p:nvSpPr>
        <p:spPr>
          <a:xfrm>
            <a:off x="9001209" y="5095552"/>
            <a:ext cx="3190791" cy="699208"/>
          </a:xfrm>
        </p:spPr>
        <p:txBody>
          <a:bodyPr/>
          <a:lstStyle/>
          <a:p>
            <a:pPr marL="0" indent="0">
              <a:buNone/>
            </a:pPr>
            <a:r>
              <a:rPr lang="fi-FI" sz="1600" b="1">
                <a:solidFill>
                  <a:srgbClr val="003479"/>
                </a:solidFill>
              </a:rPr>
              <a:t>YHTEENTOIMIVUUSALUSTA</a:t>
            </a:r>
          </a:p>
          <a:p>
            <a:r>
              <a:rPr lang="fi-FI" sz="1600">
                <a:solidFill>
                  <a:srgbClr val="003479"/>
                </a:solidFill>
              </a:rPr>
              <a:t>Koodistot-työkalu</a:t>
            </a:r>
          </a:p>
        </p:txBody>
      </p:sp>
      <p:pic>
        <p:nvPicPr>
          <p:cNvPr id="1026" name="Picture 2" descr="buildingSMART Data Dictionary - buildingSMART International">
            <a:extLst>
              <a:ext uri="{FF2B5EF4-FFF2-40B4-BE49-F238E27FC236}">
                <a16:creationId xmlns:a16="http://schemas.microsoft.com/office/drawing/2014/main" id="{99D028B3-4A17-57D4-202C-F6B6C0C20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768" y="1412845"/>
            <a:ext cx="4122244" cy="1207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 ja väestötietovirasto – Wikipedia">
            <a:extLst>
              <a:ext uri="{FF2B5EF4-FFF2-40B4-BE49-F238E27FC236}">
                <a16:creationId xmlns:a16="http://schemas.microsoft.com/office/drawing/2014/main" id="{1A91F5B1-69C8-E643-1C82-8B28390A1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775" y="3408812"/>
            <a:ext cx="3916053" cy="1804633"/>
          </a:xfrm>
          <a:prstGeom prst="rect">
            <a:avLst/>
          </a:prstGeom>
          <a:noFill/>
          <a:extLst>
            <a:ext uri="{909E8E84-426E-40DD-AFC4-6F175D3DCCD1}">
              <a14:hiddenFill xmlns:a14="http://schemas.microsoft.com/office/drawing/2010/main">
                <a:solidFill>
                  <a:srgbClr val="FFFFFF"/>
                </a:solidFill>
              </a14:hiddenFill>
            </a:ext>
          </a:extLst>
        </p:spPr>
      </p:pic>
      <p:sp>
        <p:nvSpPr>
          <p:cNvPr id="33" name="Tekstiruutu 32">
            <a:extLst>
              <a:ext uri="{FF2B5EF4-FFF2-40B4-BE49-F238E27FC236}">
                <a16:creationId xmlns:a16="http://schemas.microsoft.com/office/drawing/2014/main" id="{DB987C2E-CFA0-7EF8-AB86-D71D6799DC40}"/>
              </a:ext>
            </a:extLst>
          </p:cNvPr>
          <p:cNvSpPr txBox="1"/>
          <p:nvPr/>
        </p:nvSpPr>
        <p:spPr>
          <a:xfrm>
            <a:off x="286604" y="1176498"/>
            <a:ext cx="7178721"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i-FI" sz="1800" b="0" i="0" u="none" strike="noStrike" kern="1200" cap="none" spc="0" normalizeH="0" baseline="0" noProof="0">
                <a:ln>
                  <a:noFill/>
                </a:ln>
                <a:solidFill>
                  <a:prstClr val="black"/>
                </a:solidFill>
                <a:effectLst/>
                <a:uLnTx/>
                <a:uFillTx/>
                <a:latin typeface="Avenir Next LT Pro"/>
                <a:ea typeface="+mn-ea"/>
                <a:cs typeface="+mn-cs"/>
              </a:rPr>
              <a:t>BETK-työryhmä tuottaa betonielementtientoimitus-ketjuun sisältyvää </a:t>
            </a:r>
            <a:r>
              <a:rPr kumimoji="0" lang="fi-FI" sz="1800" b="0" i="0" u="none" strike="noStrike" kern="1200" cap="none" spc="0" normalizeH="0" baseline="0" noProof="0" err="1">
                <a:ln>
                  <a:noFill/>
                </a:ln>
                <a:solidFill>
                  <a:prstClr val="black"/>
                </a:solidFill>
                <a:effectLst/>
                <a:uLnTx/>
                <a:uFillTx/>
                <a:latin typeface="Avenir Next LT Pro"/>
                <a:ea typeface="+mn-ea"/>
                <a:cs typeface="+mn-cs"/>
              </a:rPr>
              <a:t>tuote-ja</a:t>
            </a:r>
            <a:r>
              <a:rPr kumimoji="0" lang="fi-FI" sz="1800" b="0" i="0" u="none" strike="noStrike" kern="1200" cap="none" spc="0" normalizeH="0" baseline="0" noProof="0">
                <a:ln>
                  <a:noFill/>
                </a:ln>
                <a:solidFill>
                  <a:prstClr val="black"/>
                </a:solidFill>
                <a:effectLst/>
                <a:uLnTx/>
                <a:uFillTx/>
                <a:latin typeface="Avenir Next LT Pro"/>
                <a:ea typeface="+mn-ea"/>
                <a:cs typeface="+mn-cs"/>
              </a:rPr>
              <a:t> prosessitietosisältöjen määrittelyä yhteistoimivuusalustoja (</a:t>
            </a:r>
            <a:r>
              <a:rPr kumimoji="0" lang="fi-FI" sz="1800" b="1" i="0" u="none" strike="noStrike" kern="1200" cap="none" spc="0" normalizeH="0" baseline="0" noProof="0" err="1">
                <a:ln>
                  <a:noFill/>
                </a:ln>
                <a:solidFill>
                  <a:prstClr val="black"/>
                </a:solidFill>
                <a:effectLst/>
                <a:uLnTx/>
                <a:uFillTx/>
                <a:latin typeface="Avenir Next LT Pro"/>
                <a:ea typeface="+mn-ea"/>
                <a:cs typeface="+mn-cs"/>
              </a:rPr>
              <a:t>buildingSmart</a:t>
            </a:r>
            <a:r>
              <a:rPr kumimoji="0" lang="fi-FI" sz="1800" b="1" i="0" u="none" strike="noStrike" kern="1200" cap="none" spc="0" normalizeH="0" baseline="0" noProof="0">
                <a:ln>
                  <a:noFill/>
                </a:ln>
                <a:solidFill>
                  <a:prstClr val="black"/>
                </a:solidFill>
                <a:effectLst/>
                <a:uLnTx/>
                <a:uFillTx/>
                <a:latin typeface="Avenir Next LT Pro"/>
                <a:ea typeface="+mn-ea"/>
                <a:cs typeface="+mn-cs"/>
              </a:rPr>
              <a:t> Data Dictionary </a:t>
            </a:r>
            <a:r>
              <a:rPr kumimoji="0" lang="fi-FI" sz="1800" b="0" i="0" u="none" strike="noStrike" kern="1200" cap="none" spc="0" normalizeH="0" baseline="0" noProof="0">
                <a:ln>
                  <a:noFill/>
                </a:ln>
                <a:solidFill>
                  <a:prstClr val="black"/>
                </a:solidFill>
                <a:effectLst/>
                <a:uLnTx/>
                <a:uFillTx/>
                <a:latin typeface="Avenir Next LT Pro"/>
                <a:ea typeface="+mn-ea"/>
                <a:cs typeface="+mn-cs"/>
              </a:rPr>
              <a:t>&amp; </a:t>
            </a:r>
            <a:r>
              <a:rPr kumimoji="0" lang="fi-FI" sz="1800" b="1" i="0" u="none" strike="noStrike" kern="1200" cap="none" spc="0" normalizeH="0" baseline="0" noProof="0">
                <a:ln>
                  <a:noFill/>
                </a:ln>
                <a:solidFill>
                  <a:prstClr val="black"/>
                </a:solidFill>
                <a:effectLst/>
                <a:uLnTx/>
                <a:uFillTx/>
                <a:latin typeface="Avenir Next LT Pro"/>
                <a:ea typeface="+mn-ea"/>
                <a:cs typeface="+mn-cs"/>
              </a:rPr>
              <a:t>koodistot.suomi.fi</a:t>
            </a:r>
            <a:r>
              <a:rPr kumimoji="0" lang="fi-FI" sz="1800" b="0" i="0" u="none" strike="noStrike" kern="1200" cap="none" spc="0" normalizeH="0" baseline="0" noProof="0">
                <a:ln>
                  <a:noFill/>
                </a:ln>
                <a:solidFill>
                  <a:prstClr val="black"/>
                </a:solidFill>
                <a:effectLst/>
                <a:uLnTx/>
                <a:uFillTx/>
                <a:latin typeface="Avenir Next LT Pro"/>
                <a:ea typeface="+mn-ea"/>
                <a:cs typeface="+mn-cs"/>
              </a:rPr>
              <a:t>) hyödyntäen.</a:t>
            </a:r>
          </a:p>
          <a:p>
            <a:pPr marL="0" marR="0" lvl="0" indent="0" algn="l" defTabSz="914400" rtl="0" eaLnBrk="1" fontAlgn="auto" latinLnBrk="0" hangingPunct="1">
              <a:lnSpc>
                <a:spcPct val="100000"/>
              </a:lnSpc>
              <a:spcBef>
                <a:spcPts val="0"/>
              </a:spcBef>
              <a:spcAft>
                <a:spcPts val="1200"/>
              </a:spcAft>
              <a:buClrTx/>
              <a:buSzTx/>
              <a:buFontTx/>
              <a:buNone/>
              <a:tabLst/>
              <a:defRPr/>
            </a:pPr>
            <a:r>
              <a:rPr lang="fi-FI">
                <a:solidFill>
                  <a:prstClr val="black"/>
                </a:solidFill>
                <a:latin typeface="Avenir Next LT Pro"/>
              </a:rPr>
              <a:t>Tämän tarkoituksena on luoda ja ylläpitää betonielementtientoimitusketjussa jaettavan tiedon semanttista </a:t>
            </a:r>
            <a:r>
              <a:rPr lang="fi-FI" err="1">
                <a:solidFill>
                  <a:prstClr val="black"/>
                </a:solidFill>
                <a:latin typeface="Avenir Next LT Pro"/>
              </a:rPr>
              <a:t>yhteentoimivuutta</a:t>
            </a:r>
            <a:r>
              <a:rPr lang="fi-FI">
                <a:solidFill>
                  <a:prstClr val="black"/>
                </a:solidFill>
                <a:latin typeface="Avenir Next LT Pro"/>
              </a:rPr>
              <a:t> eli tiedon käsittelyä siten, että sen merkitys tietovirroissa säilyy samana.</a:t>
            </a:r>
          </a:p>
          <a:p>
            <a:pPr marL="0" marR="0" lvl="0" indent="0" algn="l" defTabSz="914400" rtl="0" eaLnBrk="1" fontAlgn="auto" latinLnBrk="0" hangingPunct="1">
              <a:lnSpc>
                <a:spcPct val="100000"/>
              </a:lnSpc>
              <a:spcBef>
                <a:spcPts val="0"/>
              </a:spcBef>
              <a:spcAft>
                <a:spcPts val="0"/>
              </a:spcAft>
              <a:buClrTx/>
              <a:buSzTx/>
              <a:buFontTx/>
              <a:buNone/>
              <a:tabLst/>
              <a:defRPr/>
            </a:pPr>
            <a:r>
              <a:rPr lang="fi-FI">
                <a:solidFill>
                  <a:prstClr val="black"/>
                </a:solidFill>
                <a:latin typeface="Avenir Next LT Pro"/>
              </a:rPr>
              <a:t>Sen sijaan, että jokainen organisaatio määrittelisi itse käsitteen sisällön ja mitä tietoja siihen liittyy, tämän kuvaus tehdään </a:t>
            </a:r>
            <a:r>
              <a:rPr lang="fi-FI" err="1">
                <a:solidFill>
                  <a:prstClr val="black"/>
                </a:solidFill>
                <a:latin typeface="Avenir Next LT Pro"/>
              </a:rPr>
              <a:t>Yhteentoimivuusalustalle</a:t>
            </a:r>
            <a:r>
              <a:rPr lang="fi-FI">
                <a:solidFill>
                  <a:prstClr val="black"/>
                </a:solidFill>
                <a:latin typeface="Avenir Next LT Pro"/>
              </a:rPr>
              <a:t> kerran. Sen jälkeen muut voivat viitata tähän kuvaukseen ja soveltaa sitä. Teknisesti sanoen </a:t>
            </a:r>
            <a:r>
              <a:rPr lang="fi-FI" err="1">
                <a:solidFill>
                  <a:prstClr val="black"/>
                </a:solidFill>
                <a:latin typeface="Avenir Next LT Pro"/>
              </a:rPr>
              <a:t>yhteentoimivuusalustalle</a:t>
            </a:r>
            <a:r>
              <a:rPr lang="fi-FI">
                <a:solidFill>
                  <a:prstClr val="black"/>
                </a:solidFill>
                <a:latin typeface="Avenir Next LT Pro"/>
              </a:rPr>
              <a:t> vietyjen sanastojen, koodistojen ja tietomallien kuvaukset ovat linkitettyä dataa eli yksilöityjä verkkoresursseja, joilla on oma pysyvä tunnus johon voi viitata muualta.</a:t>
            </a:r>
          </a:p>
        </p:txBody>
      </p:sp>
    </p:spTree>
    <p:extLst>
      <p:ext uri="{BB962C8B-B14F-4D97-AF65-F5344CB8AC3E}">
        <p14:creationId xmlns:p14="http://schemas.microsoft.com/office/powerpoint/2010/main" val="3990829424"/>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108AF52-E3A2-8A0F-37BF-338955ADFEC0}"/>
              </a:ext>
            </a:extLst>
          </p:cNvPr>
          <p:cNvSpPr>
            <a:spLocks noGrp="1"/>
          </p:cNvSpPr>
          <p:nvPr>
            <p:ph type="title"/>
          </p:nvPr>
        </p:nvSpPr>
        <p:spPr/>
        <p:txBody>
          <a:bodyPr/>
          <a:lstStyle/>
          <a:p>
            <a:r>
              <a:rPr lang="fi-FI" sz="2800"/>
              <a:t>VAKIOINTI-työryhmä</a:t>
            </a:r>
            <a:endParaRPr lang="fi-FI"/>
          </a:p>
        </p:txBody>
      </p:sp>
      <p:sp>
        <p:nvSpPr>
          <p:cNvPr id="4" name="Päivämäärän paikkamerkki 3">
            <a:extLst>
              <a:ext uri="{FF2B5EF4-FFF2-40B4-BE49-F238E27FC236}">
                <a16:creationId xmlns:a16="http://schemas.microsoft.com/office/drawing/2014/main" id="{BFFBD64B-07B3-9AF1-D063-B39EDF08B9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4BC7F76D-3BBC-5CDE-D8A1-FAE5805BEBE5}"/>
              </a:ext>
            </a:extLst>
          </p:cNvPr>
          <p:cNvSpPr>
            <a:spLocks noGrp="1"/>
          </p:cNvSpPr>
          <p:nvPr>
            <p:ph type="ftr" sz="quarter" idx="11"/>
          </p:nvPr>
        </p:nvSpPr>
        <p:spPr>
          <a:xfrm>
            <a:off x="2049389" y="6389403"/>
            <a:ext cx="8928992" cy="1432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456A1A33-02B0-6202-2353-DA66DDD7386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graphicFrame>
        <p:nvGraphicFramePr>
          <p:cNvPr id="11" name="Taulukko 10">
            <a:extLst>
              <a:ext uri="{FF2B5EF4-FFF2-40B4-BE49-F238E27FC236}">
                <a16:creationId xmlns:a16="http://schemas.microsoft.com/office/drawing/2014/main" id="{5489B385-9249-C078-62BF-DC1136F54FAF}"/>
              </a:ext>
            </a:extLst>
          </p:cNvPr>
          <p:cNvGraphicFramePr>
            <a:graphicFrameLocks noGrp="1"/>
          </p:cNvGraphicFramePr>
          <p:nvPr/>
        </p:nvGraphicFramePr>
        <p:xfrm>
          <a:off x="746785" y="1312216"/>
          <a:ext cx="1302603" cy="2475444"/>
        </p:xfrm>
        <a:graphic>
          <a:graphicData uri="http://schemas.openxmlformats.org/drawingml/2006/table">
            <a:tbl>
              <a:tblPr firstRow="1" bandRow="1">
                <a:tableStyleId>{5C22544A-7EE6-4342-B048-85BDC9FD1C3A}</a:tableStyleId>
              </a:tblPr>
              <a:tblGrid>
                <a:gridCol w="1302603">
                  <a:extLst>
                    <a:ext uri="{9D8B030D-6E8A-4147-A177-3AD203B41FA5}">
                      <a16:colId xmlns:a16="http://schemas.microsoft.com/office/drawing/2014/main" val="627241263"/>
                    </a:ext>
                  </a:extLst>
                </a:gridCol>
              </a:tblGrid>
              <a:tr h="0">
                <a:tc>
                  <a:txBody>
                    <a:bodyPr/>
                    <a:lstStyle/>
                    <a:p>
                      <a:r>
                        <a:rPr lang="fi-FI" sz="800">
                          <a:solidFill>
                            <a:schemeClr val="tx1"/>
                          </a:solidFill>
                        </a:rPr>
                        <a:t>METATIETO</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96723200"/>
                  </a:ext>
                </a:extLst>
              </a:tr>
              <a:tr h="234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FI-Hankinta</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9631506"/>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Elementtityyppi</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0122265"/>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Raudoitus</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8466084"/>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tab pos="92075" algn="l"/>
                        </a:tabLst>
                        <a:defRPr/>
                      </a:pPr>
                      <a:r>
                        <a:rPr lang="fi-FI" sz="800" b="1">
                          <a:solidFill>
                            <a:schemeClr val="tx1"/>
                          </a:solidFill>
                        </a:rPr>
                        <a:t>Pintakäsittely</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5747022"/>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Hiertopinnat</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682650"/>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Vähähiilinen</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742620"/>
                  </a:ext>
                </a:extLst>
              </a:tr>
              <a:tr h="0">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rgbClr val="FF0000"/>
                          </a:solidFill>
                        </a:rPr>
                        <a:t>Status</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448637"/>
                  </a:ext>
                </a:extLst>
              </a:tr>
              <a:tr h="0">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rgbClr val="FF0000"/>
                          </a:solidFill>
                        </a:rPr>
                        <a:t>Paino</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3912707"/>
                  </a:ext>
                </a:extLst>
              </a:tr>
              <a:tr h="0">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rgbClr val="FF0000"/>
                          </a:solidFill>
                        </a:rPr>
                        <a:t>Kerros</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336950"/>
                  </a:ext>
                </a:extLst>
              </a:tr>
              <a:tr h="0">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rgbClr val="FF0000"/>
                          </a:solidFill>
                        </a:rPr>
                        <a:t>Lohko</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5271149"/>
                  </a:ext>
                </a:extLst>
              </a:tr>
            </a:tbl>
          </a:graphicData>
        </a:graphic>
      </p:graphicFrame>
      <p:sp>
        <p:nvSpPr>
          <p:cNvPr id="48" name="Puhekupla: Suorakulmio, kulmat pyöristettu 47">
            <a:extLst>
              <a:ext uri="{FF2B5EF4-FFF2-40B4-BE49-F238E27FC236}">
                <a16:creationId xmlns:a16="http://schemas.microsoft.com/office/drawing/2014/main" id="{8A2E69C4-5FC3-C4A8-13A8-D16482ACE36B}"/>
              </a:ext>
            </a:extLst>
          </p:cNvPr>
          <p:cNvSpPr/>
          <p:nvPr/>
        </p:nvSpPr>
        <p:spPr>
          <a:xfrm>
            <a:off x="304800" y="4038285"/>
            <a:ext cx="2895600" cy="660798"/>
          </a:xfrm>
          <a:prstGeom prst="wedgeRoundRectCallout">
            <a:avLst>
              <a:gd name="adj1" fmla="val -35044"/>
              <a:gd name="adj2" fmla="val 8626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venir Next LT Pro Demi" panose="020B0704020202020204" pitchFamily="34" charset="0"/>
                <a:ea typeface="+mn-ea"/>
                <a:cs typeface="Arial" panose="020B0604020202020204" pitchFamily="34" charset="0"/>
              </a:rPr>
              <a:t>Suunnittelutiedon vakiointi edistää tuotteen metatiedon koneluettavuutta ja tiedon virtausta toimitusketjun seuraaviin vaiheisiin.</a:t>
            </a:r>
          </a:p>
        </p:txBody>
      </p:sp>
      <p:pic>
        <p:nvPicPr>
          <p:cNvPr id="49" name="Sisällön paikkamerkki 4">
            <a:extLst>
              <a:ext uri="{FF2B5EF4-FFF2-40B4-BE49-F238E27FC236}">
                <a16:creationId xmlns:a16="http://schemas.microsoft.com/office/drawing/2014/main" id="{A2579402-3D86-3596-FDF4-3E80EE8940C7}"/>
              </a:ext>
            </a:extLst>
          </p:cNvPr>
          <p:cNvPicPr>
            <a:picLocks noChangeAspect="1"/>
          </p:cNvPicPr>
          <p:nvPr/>
        </p:nvPicPr>
        <p:blipFill>
          <a:blip r:embed="rId2">
            <a:clrChange>
              <a:clrFrom>
                <a:srgbClr val="FFFFFF"/>
              </a:clrFrom>
              <a:clrTo>
                <a:srgbClr val="FFFFFF">
                  <a:alpha val="0"/>
                </a:srgbClr>
              </a:clrTo>
            </a:clrChange>
          </a:blip>
          <a:srcRect l="27703" t="21765"/>
          <a:stretch/>
        </p:blipFill>
        <p:spPr>
          <a:xfrm>
            <a:off x="3591559" y="2433320"/>
            <a:ext cx="3863107" cy="3955836"/>
          </a:xfrm>
          <a:prstGeom prst="rect">
            <a:avLst/>
          </a:prstGeom>
        </p:spPr>
      </p:pic>
      <p:sp>
        <p:nvSpPr>
          <p:cNvPr id="55" name="Ellipsi 54">
            <a:extLst>
              <a:ext uri="{FF2B5EF4-FFF2-40B4-BE49-F238E27FC236}">
                <a16:creationId xmlns:a16="http://schemas.microsoft.com/office/drawing/2014/main" id="{BF7334C5-102F-AE37-D60E-9239585712CE}"/>
              </a:ext>
            </a:extLst>
          </p:cNvPr>
          <p:cNvSpPr/>
          <p:nvPr/>
        </p:nvSpPr>
        <p:spPr>
          <a:xfrm>
            <a:off x="7660745" y="3703929"/>
            <a:ext cx="900000" cy="900000"/>
          </a:xfrm>
          <a:prstGeom prst="ellipse">
            <a:avLst/>
          </a:prstGeom>
          <a:blipFill>
            <a:blip r:embed="rId3"/>
            <a:stretch>
              <a:fillRect/>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56" name="Suora nuoliyhdysviiva 55">
            <a:extLst>
              <a:ext uri="{FF2B5EF4-FFF2-40B4-BE49-F238E27FC236}">
                <a16:creationId xmlns:a16="http://schemas.microsoft.com/office/drawing/2014/main" id="{2AB0459C-66AB-A13B-80AF-B85A1BFB2A15}"/>
              </a:ext>
            </a:extLst>
          </p:cNvPr>
          <p:cNvCxnSpPr>
            <a:cxnSpLocks/>
            <a:stCxn id="55" idx="2"/>
          </p:cNvCxnSpPr>
          <p:nvPr/>
        </p:nvCxnSpPr>
        <p:spPr>
          <a:xfrm flipH="1">
            <a:off x="7321835" y="4153929"/>
            <a:ext cx="338910" cy="204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uora nuoliyhdysviiva 29">
            <a:extLst>
              <a:ext uri="{FF2B5EF4-FFF2-40B4-BE49-F238E27FC236}">
                <a16:creationId xmlns:a16="http://schemas.microsoft.com/office/drawing/2014/main" id="{46B3243B-06E6-3FDE-77C4-7ED510294ECB}"/>
              </a:ext>
            </a:extLst>
          </p:cNvPr>
          <p:cNvCxnSpPr>
            <a:cxnSpLocks/>
          </p:cNvCxnSpPr>
          <p:nvPr/>
        </p:nvCxnSpPr>
        <p:spPr>
          <a:xfrm flipH="1">
            <a:off x="7121270" y="3279395"/>
            <a:ext cx="432912" cy="61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Ellipsi 61">
            <a:extLst>
              <a:ext uri="{FF2B5EF4-FFF2-40B4-BE49-F238E27FC236}">
                <a16:creationId xmlns:a16="http://schemas.microsoft.com/office/drawing/2014/main" id="{4B49013F-20DF-267A-3BFA-CC7C687266A4}"/>
              </a:ext>
            </a:extLst>
          </p:cNvPr>
          <p:cNvSpPr/>
          <p:nvPr/>
        </p:nvSpPr>
        <p:spPr>
          <a:xfrm rot="949009">
            <a:off x="6506432" y="2012199"/>
            <a:ext cx="900000" cy="900000"/>
          </a:xfrm>
          <a:prstGeom prst="ellipse">
            <a:avLst/>
          </a:prstGeom>
          <a:blipFill>
            <a:blip r:embed="rId4"/>
            <a:stretch>
              <a:fillRect l="2" t="7960" r="3844" b="-7960"/>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63" name="Suora nuoliyhdysviiva 62">
            <a:extLst>
              <a:ext uri="{FF2B5EF4-FFF2-40B4-BE49-F238E27FC236}">
                <a16:creationId xmlns:a16="http://schemas.microsoft.com/office/drawing/2014/main" id="{650EF209-FFC5-4E64-64E8-7D683AAAFD1A}"/>
              </a:ext>
            </a:extLst>
          </p:cNvPr>
          <p:cNvCxnSpPr>
            <a:cxnSpLocks/>
          </p:cNvCxnSpPr>
          <p:nvPr/>
        </p:nvCxnSpPr>
        <p:spPr>
          <a:xfrm flipH="1">
            <a:off x="6492410" y="2963207"/>
            <a:ext cx="158580" cy="235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6" name="Tekstiruutu 1025">
            <a:extLst>
              <a:ext uri="{FF2B5EF4-FFF2-40B4-BE49-F238E27FC236}">
                <a16:creationId xmlns:a16="http://schemas.microsoft.com/office/drawing/2014/main" id="{423A6058-A994-469D-5F42-53F559128448}"/>
              </a:ext>
            </a:extLst>
          </p:cNvPr>
          <p:cNvSpPr txBox="1"/>
          <p:nvPr/>
        </p:nvSpPr>
        <p:spPr>
          <a:xfrm>
            <a:off x="7369553" y="2304703"/>
            <a:ext cx="27250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Tuote: </a:t>
            </a:r>
            <a:r>
              <a:rPr kumimoji="0" lang="fi-FI" sz="1200" b="0" i="1" u="none" strike="noStrike" kern="1200" cap="none" spc="0" normalizeH="0" baseline="0" noProof="0">
                <a:ln>
                  <a:noFill/>
                </a:ln>
                <a:solidFill>
                  <a:prstClr val="black"/>
                </a:solidFill>
                <a:effectLst/>
                <a:uLnTx/>
                <a:uFillTx/>
                <a:latin typeface="DroidSans-Bold"/>
                <a:ea typeface="+mn-ea"/>
                <a:cs typeface="+mn-cs"/>
              </a:rPr>
              <a:t>Nostolenkki S235J2+N PN32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GTIN</a:t>
            </a:r>
            <a:r>
              <a:rPr kumimoji="0" lang="fi-FI" sz="1200" b="0" i="1" u="none" strike="noStrike" kern="1200" cap="none" spc="0" normalizeH="0" baseline="0" noProof="0">
                <a:ln>
                  <a:noFill/>
                </a:ln>
                <a:solidFill>
                  <a:prstClr val="black"/>
                </a:solidFill>
                <a:effectLst/>
                <a:uLnTx/>
                <a:uFillTx/>
                <a:latin typeface="DroidSans-Bold"/>
                <a:ea typeface="+mn-ea"/>
                <a:cs typeface="+mn-cs"/>
              </a:rPr>
              <a:t>:……………</a:t>
            </a:r>
          </a:p>
        </p:txBody>
      </p:sp>
      <p:sp>
        <p:nvSpPr>
          <p:cNvPr id="1031" name="Tekstiruutu 1030">
            <a:extLst>
              <a:ext uri="{FF2B5EF4-FFF2-40B4-BE49-F238E27FC236}">
                <a16:creationId xmlns:a16="http://schemas.microsoft.com/office/drawing/2014/main" id="{6242AE8B-A796-A177-D24F-E15DD9CEE96E}"/>
              </a:ext>
            </a:extLst>
          </p:cNvPr>
          <p:cNvSpPr txBox="1"/>
          <p:nvPr/>
        </p:nvSpPr>
        <p:spPr>
          <a:xfrm>
            <a:off x="8369831" y="2964229"/>
            <a:ext cx="192960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Tuote: </a:t>
            </a:r>
            <a:r>
              <a:rPr kumimoji="0" lang="fi-FI" sz="1200" b="0" i="0" u="none" strike="noStrike" kern="1200" cap="none" spc="0" normalizeH="0" baseline="0" noProof="0">
                <a:ln>
                  <a:noFill/>
                </a:ln>
                <a:solidFill>
                  <a:prstClr val="black"/>
                </a:solidFill>
                <a:effectLst/>
                <a:uLnTx/>
                <a:uFillTx/>
                <a:latin typeface="DroidSans-Bold"/>
                <a:ea typeface="+mn-ea"/>
                <a:cs typeface="+mn-cs"/>
              </a:rPr>
              <a:t>harvakierretanko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GTIN</a:t>
            </a:r>
            <a:r>
              <a:rPr kumimoji="0" lang="fi-FI" sz="1200" b="0" i="1" u="none" strike="noStrike" kern="1200" cap="none" spc="0" normalizeH="0" baseline="0" noProof="0">
                <a:ln>
                  <a:noFill/>
                </a:ln>
                <a:solidFill>
                  <a:prstClr val="black"/>
                </a:solidFill>
                <a:effectLst/>
                <a:uLnTx/>
                <a:uFillTx/>
                <a:latin typeface="DroidSans-Bold"/>
                <a:ea typeface="+mn-ea"/>
                <a:cs typeface="+mn-cs"/>
              </a:rPr>
              <a:t>:……………</a:t>
            </a:r>
            <a:endParaRPr kumimoji="0" lang="fi-FI" sz="1400" b="0" i="1" u="none" strike="noStrike" kern="1200" cap="none" spc="0" normalizeH="0" baseline="0" noProof="0">
              <a:ln>
                <a:noFill/>
              </a:ln>
              <a:solidFill>
                <a:prstClr val="black"/>
              </a:solidFill>
              <a:effectLst/>
              <a:uLnTx/>
              <a:uFillTx/>
              <a:latin typeface="DroidSans-Bold"/>
              <a:ea typeface="+mn-ea"/>
              <a:cs typeface="+mn-cs"/>
            </a:endParaRPr>
          </a:p>
        </p:txBody>
      </p:sp>
      <p:sp>
        <p:nvSpPr>
          <p:cNvPr id="1032" name="Tekstiruutu 1031">
            <a:extLst>
              <a:ext uri="{FF2B5EF4-FFF2-40B4-BE49-F238E27FC236}">
                <a16:creationId xmlns:a16="http://schemas.microsoft.com/office/drawing/2014/main" id="{30597440-D4CA-9E45-03E0-989122CAD17A}"/>
              </a:ext>
            </a:extLst>
          </p:cNvPr>
          <p:cNvSpPr txBox="1"/>
          <p:nvPr/>
        </p:nvSpPr>
        <p:spPr>
          <a:xfrm>
            <a:off x="8523695" y="3891203"/>
            <a:ext cx="235020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Tuote: </a:t>
            </a:r>
            <a:r>
              <a:rPr kumimoji="0" lang="fi-FI" sz="1200" b="0" i="0" u="none" strike="noStrike" kern="1200" cap="none" spc="0" normalizeH="0" baseline="0" noProof="0">
                <a:ln>
                  <a:noFill/>
                </a:ln>
                <a:solidFill>
                  <a:prstClr val="black"/>
                </a:solidFill>
                <a:effectLst/>
                <a:uLnTx/>
                <a:uFillTx/>
                <a:latin typeface="DroidSans-Bold"/>
                <a:ea typeface="+mn-ea"/>
                <a:cs typeface="+mn-cs"/>
              </a:rPr>
              <a:t>P-työsaumaraudoite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1" u="none" strike="noStrike" kern="1200" cap="none" spc="0" normalizeH="0" baseline="0" noProof="0">
                <a:ln>
                  <a:noFill/>
                </a:ln>
                <a:solidFill>
                  <a:prstClr val="black"/>
                </a:solidFill>
                <a:effectLst/>
                <a:uLnTx/>
                <a:uFillTx/>
                <a:latin typeface="DroidSans-Bold"/>
                <a:ea typeface="+mn-ea"/>
                <a:cs typeface="+mn-cs"/>
              </a:rPr>
              <a:t>GTIN</a:t>
            </a:r>
            <a:r>
              <a:rPr kumimoji="0" lang="fi-FI" sz="1200" b="0" i="1" u="none" strike="noStrike" kern="1200" cap="none" spc="0" normalizeH="0" baseline="0" noProof="0">
                <a:ln>
                  <a:noFill/>
                </a:ln>
                <a:solidFill>
                  <a:prstClr val="black"/>
                </a:solidFill>
                <a:effectLst/>
                <a:uLnTx/>
                <a:uFillTx/>
                <a:latin typeface="DroidSans-Bold"/>
                <a:ea typeface="+mn-ea"/>
                <a:cs typeface="+mn-cs"/>
              </a:rPr>
              <a:t>:……………</a:t>
            </a:r>
          </a:p>
        </p:txBody>
      </p:sp>
      <p:pic>
        <p:nvPicPr>
          <p:cNvPr id="2056" name="Picture 8" descr="Rakennustieto - ePressi">
            <a:extLst>
              <a:ext uri="{FF2B5EF4-FFF2-40B4-BE49-F238E27FC236}">
                <a16:creationId xmlns:a16="http://schemas.microsoft.com/office/drawing/2014/main" id="{AF6998B0-B0BE-EB04-A99C-5784B37B2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7781" y="525165"/>
            <a:ext cx="2140461" cy="2028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Kuva 1037" descr="Tietokanta tasaisella täytöllä">
            <a:extLst>
              <a:ext uri="{FF2B5EF4-FFF2-40B4-BE49-F238E27FC236}">
                <a16:creationId xmlns:a16="http://schemas.microsoft.com/office/drawing/2014/main" id="{1577FE90-5C84-D2D6-A6F2-9FF354F6A6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71552" y="766238"/>
            <a:ext cx="914400" cy="914400"/>
          </a:xfrm>
          <a:prstGeom prst="rect">
            <a:avLst/>
          </a:prstGeom>
        </p:spPr>
      </p:pic>
      <p:sp>
        <p:nvSpPr>
          <p:cNvPr id="1039" name="Tekstiruutu 1038">
            <a:extLst>
              <a:ext uri="{FF2B5EF4-FFF2-40B4-BE49-F238E27FC236}">
                <a16:creationId xmlns:a16="http://schemas.microsoft.com/office/drawing/2014/main" id="{C27CC302-0702-129C-9266-8FDB51D42019}"/>
              </a:ext>
            </a:extLst>
          </p:cNvPr>
          <p:cNvSpPr txBox="1"/>
          <p:nvPr/>
        </p:nvSpPr>
        <p:spPr>
          <a:xfrm>
            <a:off x="9314651" y="1621166"/>
            <a:ext cx="2427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0070C0"/>
                </a:solidFill>
                <a:effectLst/>
                <a:uLnTx/>
                <a:uFillTx/>
                <a:latin typeface="Avenir Next LT Pro"/>
                <a:ea typeface="+mn-ea"/>
                <a:cs typeface="+mn-cs"/>
              </a:rPr>
              <a:t>TUOTETIETOKANTA</a:t>
            </a:r>
          </a:p>
        </p:txBody>
      </p:sp>
      <p:pic>
        <p:nvPicPr>
          <p:cNvPr id="1041" name="Kuva 1040" descr="Kuva, joka sisältää kohteen Grafiikka, Fontti, logo, graafinen suunnittelu&#10;&#10;Kuvaus luotu automaattisesti">
            <a:extLst>
              <a:ext uri="{FF2B5EF4-FFF2-40B4-BE49-F238E27FC236}">
                <a16:creationId xmlns:a16="http://schemas.microsoft.com/office/drawing/2014/main" id="{CDD7E46C-420D-E987-2CE1-FC99D33353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2010" y="942119"/>
            <a:ext cx="1170389" cy="748213"/>
          </a:xfrm>
          <a:prstGeom prst="rect">
            <a:avLst/>
          </a:prstGeom>
        </p:spPr>
      </p:pic>
      <p:sp>
        <p:nvSpPr>
          <p:cNvPr id="28" name="Ellipsi 27">
            <a:extLst>
              <a:ext uri="{FF2B5EF4-FFF2-40B4-BE49-F238E27FC236}">
                <a16:creationId xmlns:a16="http://schemas.microsoft.com/office/drawing/2014/main" id="{FA1C2E82-3769-D8F5-B4CA-F5D72FDDFFD5}"/>
              </a:ext>
            </a:extLst>
          </p:cNvPr>
          <p:cNvSpPr/>
          <p:nvPr/>
        </p:nvSpPr>
        <p:spPr>
          <a:xfrm rot="21208454">
            <a:off x="7475176" y="2794298"/>
            <a:ext cx="900000" cy="900000"/>
          </a:xfrm>
          <a:prstGeom prst="ellipse">
            <a:avLst/>
          </a:prstGeom>
          <a:blipFill>
            <a:blip r:embed="rId9"/>
            <a:stretch>
              <a:fillRect/>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59" name="Puhekupla: Suorakulmio, kulmat pyöristettu 1058">
            <a:extLst>
              <a:ext uri="{FF2B5EF4-FFF2-40B4-BE49-F238E27FC236}">
                <a16:creationId xmlns:a16="http://schemas.microsoft.com/office/drawing/2014/main" id="{E7D689B2-2484-50D7-46C0-D87D85A0A169}"/>
              </a:ext>
            </a:extLst>
          </p:cNvPr>
          <p:cNvSpPr/>
          <p:nvPr/>
        </p:nvSpPr>
        <p:spPr>
          <a:xfrm>
            <a:off x="8706921" y="4531478"/>
            <a:ext cx="3180279" cy="718344"/>
          </a:xfrm>
          <a:prstGeom prst="wedgeRoundRectCallout">
            <a:avLst>
              <a:gd name="adj1" fmla="val 2661"/>
              <a:gd name="adj2" fmla="val 8262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50" i="0" u="none" strike="noStrike" kern="1200" cap="none" spc="0" normalizeH="0" baseline="0" noProof="0">
                <a:ln>
                  <a:noFill/>
                </a:ln>
                <a:solidFill>
                  <a:schemeClr val="tx1"/>
                </a:solidFill>
                <a:effectLst/>
                <a:uLnTx/>
                <a:uFillTx/>
                <a:latin typeface="Avenir Next LT Pro Demi" panose="020B0704020202020204" pitchFamily="34" charset="0"/>
                <a:ea typeface="+mn-ea"/>
                <a:cs typeface="Arial" panose="020B0604020202020204" pitchFamily="34" charset="0"/>
              </a:rPr>
              <a:t>Tiesitkö, että Rakennustiedon tuotetietokannasta löytyy mm. valutarvikkeiden tuotetiedot TT-standardin mukaisessa rakenteellisessa muodossa</a:t>
            </a:r>
            <a:endParaRPr kumimoji="0" lang="fi-FI" sz="1050" i="0" u="none" strike="noStrike" kern="1200" cap="none" spc="0" normalizeH="0" baseline="0" noProof="0">
              <a:ln>
                <a:noFill/>
              </a:ln>
              <a:solidFill>
                <a:schemeClr val="tx1"/>
              </a:solidFill>
              <a:effectLst/>
              <a:uLnTx/>
              <a:uFillTx/>
              <a:latin typeface="Avenir Next LT Pro"/>
              <a:ea typeface="+mn-ea"/>
            </a:endParaRPr>
          </a:p>
        </p:txBody>
      </p:sp>
      <p:graphicFrame>
        <p:nvGraphicFramePr>
          <p:cNvPr id="7" name="Taulukko 6">
            <a:extLst>
              <a:ext uri="{FF2B5EF4-FFF2-40B4-BE49-F238E27FC236}">
                <a16:creationId xmlns:a16="http://schemas.microsoft.com/office/drawing/2014/main" id="{6ACDF672-DE91-CF85-565A-E53BCF8E2022}"/>
              </a:ext>
            </a:extLst>
          </p:cNvPr>
          <p:cNvGraphicFramePr>
            <a:graphicFrameLocks noGrp="1"/>
          </p:cNvGraphicFramePr>
          <p:nvPr/>
        </p:nvGraphicFramePr>
        <p:xfrm>
          <a:off x="2055742" y="1761891"/>
          <a:ext cx="1078500" cy="939096"/>
        </p:xfrm>
        <a:graphic>
          <a:graphicData uri="http://schemas.openxmlformats.org/drawingml/2006/table">
            <a:tbl>
              <a:tblPr firstRow="1" bandRow="1">
                <a:tableStyleId>{5C22544A-7EE6-4342-B048-85BDC9FD1C3A}</a:tableStyleId>
              </a:tblPr>
              <a:tblGrid>
                <a:gridCol w="1078500">
                  <a:extLst>
                    <a:ext uri="{9D8B030D-6E8A-4147-A177-3AD203B41FA5}">
                      <a16:colId xmlns:a16="http://schemas.microsoft.com/office/drawing/2014/main" val="627241263"/>
                    </a:ext>
                  </a:extLst>
                </a:gridCol>
              </a:tblGrid>
              <a:tr h="234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i-FI" sz="800" b="1">
                        <a:solidFill>
                          <a:schemeClr val="tx1"/>
                        </a:solidFill>
                      </a:endParaRP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49631506"/>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V-Väliseinä</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0122265"/>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VSP-Väliseinä (sei..</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8466084"/>
                  </a:ext>
                </a:extLst>
              </a:tr>
              <a:tr h="234774">
                <a:tc>
                  <a:txBody>
                    <a:bodyPr/>
                    <a:lstStyle/>
                    <a:p>
                      <a:pPr marL="92075" marR="0" lvl="1" indent="0" algn="l" defTabSz="914400" rtl="0" eaLnBrk="1" fontAlgn="auto" latinLnBrk="0" hangingPunct="1">
                        <a:lnSpc>
                          <a:spcPct val="100000"/>
                        </a:lnSpc>
                        <a:spcBef>
                          <a:spcPts val="0"/>
                        </a:spcBef>
                        <a:spcAft>
                          <a:spcPts val="0"/>
                        </a:spcAft>
                        <a:buClrTx/>
                        <a:buSzTx/>
                        <a:buFontTx/>
                        <a:buNone/>
                        <a:tabLst>
                          <a:tab pos="92075" algn="l"/>
                        </a:tabLst>
                        <a:defRPr/>
                      </a:pPr>
                      <a:r>
                        <a:rPr lang="fi-FI" sz="800" b="1">
                          <a:solidFill>
                            <a:schemeClr val="tx1"/>
                          </a:solidFill>
                        </a:rPr>
                        <a:t>. . . . . . .</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45747022"/>
                  </a:ext>
                </a:extLst>
              </a:tr>
            </a:tbl>
          </a:graphicData>
        </a:graphic>
      </p:graphicFrame>
      <p:sp>
        <p:nvSpPr>
          <p:cNvPr id="8" name="Tasakylkinen kolmio 7">
            <a:extLst>
              <a:ext uri="{FF2B5EF4-FFF2-40B4-BE49-F238E27FC236}">
                <a16:creationId xmlns:a16="http://schemas.microsoft.com/office/drawing/2014/main" id="{A88A741F-C3BB-DB33-9010-CC03AE5F74F4}"/>
              </a:ext>
            </a:extLst>
          </p:cNvPr>
          <p:cNvSpPr/>
          <p:nvPr/>
        </p:nvSpPr>
        <p:spPr>
          <a:xfrm flipV="1">
            <a:off x="2095838" y="1827145"/>
            <a:ext cx="180000" cy="108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ysClr val="windowText" lastClr="000000"/>
              </a:solidFill>
              <a:effectLst/>
              <a:uLnTx/>
              <a:uFillTx/>
              <a:latin typeface="Avenir Next LT Pro"/>
              <a:ea typeface="+mn-ea"/>
              <a:cs typeface="+mn-cs"/>
            </a:endParaRPr>
          </a:p>
        </p:txBody>
      </p:sp>
      <p:grpSp>
        <p:nvGrpSpPr>
          <p:cNvPr id="3" name="Ryhmä 2">
            <a:extLst>
              <a:ext uri="{FF2B5EF4-FFF2-40B4-BE49-F238E27FC236}">
                <a16:creationId xmlns:a16="http://schemas.microsoft.com/office/drawing/2014/main" id="{938374B3-04A4-0F2B-E49A-D35340AB04F9}"/>
              </a:ext>
            </a:extLst>
          </p:cNvPr>
          <p:cNvGrpSpPr/>
          <p:nvPr/>
        </p:nvGrpSpPr>
        <p:grpSpPr>
          <a:xfrm>
            <a:off x="218269" y="4796364"/>
            <a:ext cx="689387" cy="1487682"/>
            <a:chOff x="8674541" y="4219495"/>
            <a:chExt cx="689387" cy="1487682"/>
          </a:xfrm>
        </p:grpSpPr>
        <p:sp>
          <p:nvSpPr>
            <p:cNvPr id="9" name="Vapaamuotoinen: Muoto 8">
              <a:extLst>
                <a:ext uri="{FF2B5EF4-FFF2-40B4-BE49-F238E27FC236}">
                  <a16:creationId xmlns:a16="http://schemas.microsoft.com/office/drawing/2014/main" id="{852254B8-315A-1320-5F2C-EAA95B1B150F}"/>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Vapaamuotoinen: Muoto 9">
              <a:extLst>
                <a:ext uri="{FF2B5EF4-FFF2-40B4-BE49-F238E27FC236}">
                  <a16:creationId xmlns:a16="http://schemas.microsoft.com/office/drawing/2014/main" id="{8AEE81AE-BDCA-8935-49AB-8A449BA130AE}"/>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2" name="Ryhmä 11">
              <a:extLst>
                <a:ext uri="{FF2B5EF4-FFF2-40B4-BE49-F238E27FC236}">
                  <a16:creationId xmlns:a16="http://schemas.microsoft.com/office/drawing/2014/main" id="{8F3A8EFE-C370-EAC7-63C2-618F2C739262}"/>
                </a:ext>
              </a:extLst>
            </p:cNvPr>
            <p:cNvGrpSpPr/>
            <p:nvPr/>
          </p:nvGrpSpPr>
          <p:grpSpPr>
            <a:xfrm>
              <a:off x="8674541" y="4219495"/>
              <a:ext cx="689387" cy="1487682"/>
              <a:chOff x="4132250" y="4688434"/>
              <a:chExt cx="509733" cy="1177642"/>
            </a:xfrm>
          </p:grpSpPr>
          <p:sp>
            <p:nvSpPr>
              <p:cNvPr id="13" name="Vapaamuotoinen: Muoto 12">
                <a:extLst>
                  <a:ext uri="{FF2B5EF4-FFF2-40B4-BE49-F238E27FC236}">
                    <a16:creationId xmlns:a16="http://schemas.microsoft.com/office/drawing/2014/main" id="{FFE74E18-508C-66F7-127F-043CE165C68D}"/>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4" name="Vapaamuotoinen: Muoto 13">
                <a:extLst>
                  <a:ext uri="{FF2B5EF4-FFF2-40B4-BE49-F238E27FC236}">
                    <a16:creationId xmlns:a16="http://schemas.microsoft.com/office/drawing/2014/main" id="{07CB2D3A-9ABC-858F-76CE-098047706F89}"/>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5" name="Kuva 45" descr="Palo mies mies tasaisella täytöllä">
                <a:extLst>
                  <a:ext uri="{FF2B5EF4-FFF2-40B4-BE49-F238E27FC236}">
                    <a16:creationId xmlns:a16="http://schemas.microsoft.com/office/drawing/2014/main" id="{206925C7-10C2-1DCC-9A35-D5AF1B234B16}"/>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6" name="Vapaamuotoinen: Muoto 15">
                <a:extLst>
                  <a:ext uri="{FF2B5EF4-FFF2-40B4-BE49-F238E27FC236}">
                    <a16:creationId xmlns:a16="http://schemas.microsoft.com/office/drawing/2014/main" id="{75327AB3-7001-6191-578F-FB93B7B23563}"/>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 name="Vapaamuotoinen: Muoto 16">
                <a:extLst>
                  <a:ext uri="{FF2B5EF4-FFF2-40B4-BE49-F238E27FC236}">
                    <a16:creationId xmlns:a16="http://schemas.microsoft.com/office/drawing/2014/main" id="{7BF0EE23-588B-6807-F5AF-83C72EA2D25F}"/>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Vapaamuotoinen: Muoto 17">
                <a:extLst>
                  <a:ext uri="{FF2B5EF4-FFF2-40B4-BE49-F238E27FC236}">
                    <a16:creationId xmlns:a16="http://schemas.microsoft.com/office/drawing/2014/main" id="{B5ED5425-0E2A-6824-1EBD-FCCC4F2A32D6}"/>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Vapaamuotoinen: Muoto 18">
                <a:extLst>
                  <a:ext uri="{FF2B5EF4-FFF2-40B4-BE49-F238E27FC236}">
                    <a16:creationId xmlns:a16="http://schemas.microsoft.com/office/drawing/2014/main" id="{538D6B9B-77F5-4073-5209-AC924132662F}"/>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Vapaamuotoinen: Muoto 19">
                <a:extLst>
                  <a:ext uri="{FF2B5EF4-FFF2-40B4-BE49-F238E27FC236}">
                    <a16:creationId xmlns:a16="http://schemas.microsoft.com/office/drawing/2014/main" id="{2FFCDCA5-B0F1-DC3D-870F-B34D08111D15}"/>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21" name="Kuva 20" descr="Saapas tasaisella täytöllä">
                <a:extLst>
                  <a:ext uri="{FF2B5EF4-FFF2-40B4-BE49-F238E27FC236}">
                    <a16:creationId xmlns:a16="http://schemas.microsoft.com/office/drawing/2014/main" id="{6E029F02-4542-8CDD-A2E5-A46C4169A5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90102" y="5637529"/>
                <a:ext cx="245455" cy="228547"/>
              </a:xfrm>
              <a:prstGeom prst="rect">
                <a:avLst/>
              </a:prstGeom>
            </p:spPr>
          </p:pic>
          <p:pic>
            <p:nvPicPr>
              <p:cNvPr id="22" name="Kuva 21" descr="Saapas tasaisella täytöllä">
                <a:extLst>
                  <a:ext uri="{FF2B5EF4-FFF2-40B4-BE49-F238E27FC236}">
                    <a16:creationId xmlns:a16="http://schemas.microsoft.com/office/drawing/2014/main" id="{06408882-B4E2-6B8C-5CD3-0BB4D3EDB6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4140007" y="5637080"/>
                <a:ext cx="245455" cy="228547"/>
              </a:xfrm>
              <a:prstGeom prst="rect">
                <a:avLst/>
              </a:prstGeom>
            </p:spPr>
          </p:pic>
          <p:sp>
            <p:nvSpPr>
              <p:cNvPr id="23" name="Suorakulmio 22">
                <a:extLst>
                  <a:ext uri="{FF2B5EF4-FFF2-40B4-BE49-F238E27FC236}">
                    <a16:creationId xmlns:a16="http://schemas.microsoft.com/office/drawing/2014/main" id="{B08C137C-CAB7-8278-2ED7-02F5E830ED8A}"/>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4" name="Kuva 23" descr="Aurinkolasit tasaisella täytöllä">
                <a:extLst>
                  <a:ext uri="{FF2B5EF4-FFF2-40B4-BE49-F238E27FC236}">
                    <a16:creationId xmlns:a16="http://schemas.microsoft.com/office/drawing/2014/main" id="{14AFDAFE-EE76-852D-407A-3836CBA0F2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1187" y="4740703"/>
                <a:ext cx="208544" cy="194180"/>
              </a:xfrm>
              <a:prstGeom prst="rect">
                <a:avLst/>
              </a:prstGeom>
            </p:spPr>
          </p:pic>
        </p:grpSp>
      </p:grpSp>
      <p:grpSp>
        <p:nvGrpSpPr>
          <p:cNvPr id="25" name="Ryhmä 24">
            <a:extLst>
              <a:ext uri="{FF2B5EF4-FFF2-40B4-BE49-F238E27FC236}">
                <a16:creationId xmlns:a16="http://schemas.microsoft.com/office/drawing/2014/main" id="{262F4114-1B56-B915-6357-05546F216F5B}"/>
              </a:ext>
            </a:extLst>
          </p:cNvPr>
          <p:cNvGrpSpPr/>
          <p:nvPr/>
        </p:nvGrpSpPr>
        <p:grpSpPr>
          <a:xfrm>
            <a:off x="9715916" y="5319026"/>
            <a:ext cx="689387" cy="1487682"/>
            <a:chOff x="8674541" y="4219495"/>
            <a:chExt cx="689387" cy="1487682"/>
          </a:xfrm>
        </p:grpSpPr>
        <p:sp>
          <p:nvSpPr>
            <p:cNvPr id="26" name="Vapaamuotoinen: Muoto 25">
              <a:extLst>
                <a:ext uri="{FF2B5EF4-FFF2-40B4-BE49-F238E27FC236}">
                  <a16:creationId xmlns:a16="http://schemas.microsoft.com/office/drawing/2014/main" id="{286DA383-655D-9031-3D2F-27B56B86514B}"/>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7" name="Vapaamuotoinen: Muoto 26">
              <a:extLst>
                <a:ext uri="{FF2B5EF4-FFF2-40B4-BE49-F238E27FC236}">
                  <a16:creationId xmlns:a16="http://schemas.microsoft.com/office/drawing/2014/main" id="{DFBECCBB-F1D2-1745-1B40-D930059C76A4}"/>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29" name="Ryhmä 28">
              <a:extLst>
                <a:ext uri="{FF2B5EF4-FFF2-40B4-BE49-F238E27FC236}">
                  <a16:creationId xmlns:a16="http://schemas.microsoft.com/office/drawing/2014/main" id="{6D28E181-3815-799E-3875-91F40D3B8E51}"/>
                </a:ext>
              </a:extLst>
            </p:cNvPr>
            <p:cNvGrpSpPr/>
            <p:nvPr/>
          </p:nvGrpSpPr>
          <p:grpSpPr>
            <a:xfrm>
              <a:off x="8674541" y="4219495"/>
              <a:ext cx="689387" cy="1487682"/>
              <a:chOff x="4132250" y="4688434"/>
              <a:chExt cx="509733" cy="1177642"/>
            </a:xfrm>
          </p:grpSpPr>
          <p:sp>
            <p:nvSpPr>
              <p:cNvPr id="31" name="Vapaamuotoinen: Muoto 30">
                <a:extLst>
                  <a:ext uri="{FF2B5EF4-FFF2-40B4-BE49-F238E27FC236}">
                    <a16:creationId xmlns:a16="http://schemas.microsoft.com/office/drawing/2014/main" id="{2D462041-A450-D5F8-FBF1-6A3E70B765FB}"/>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 name="Vapaamuotoinen: Muoto 31">
                <a:extLst>
                  <a:ext uri="{FF2B5EF4-FFF2-40B4-BE49-F238E27FC236}">
                    <a16:creationId xmlns:a16="http://schemas.microsoft.com/office/drawing/2014/main" id="{4189A944-746A-F852-A604-412B32AD2F43}"/>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3" name="Kuva 45" descr="Palo mies mies tasaisella täytöllä">
                <a:extLst>
                  <a:ext uri="{FF2B5EF4-FFF2-40B4-BE49-F238E27FC236}">
                    <a16:creationId xmlns:a16="http://schemas.microsoft.com/office/drawing/2014/main" id="{99161760-8E74-1A73-302E-53061D9767C1}"/>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4" name="Vapaamuotoinen: Muoto 33">
                <a:extLst>
                  <a:ext uri="{FF2B5EF4-FFF2-40B4-BE49-F238E27FC236}">
                    <a16:creationId xmlns:a16="http://schemas.microsoft.com/office/drawing/2014/main" id="{BB0AEBF6-3FFA-2633-1531-0669ABF24600}"/>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Vapaamuotoinen: Muoto 34">
                <a:extLst>
                  <a:ext uri="{FF2B5EF4-FFF2-40B4-BE49-F238E27FC236}">
                    <a16:creationId xmlns:a16="http://schemas.microsoft.com/office/drawing/2014/main" id="{CFCEAEAE-A008-BC12-7E6D-F815B48718A1}"/>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6" name="Vapaamuotoinen: Muoto 35">
                <a:extLst>
                  <a:ext uri="{FF2B5EF4-FFF2-40B4-BE49-F238E27FC236}">
                    <a16:creationId xmlns:a16="http://schemas.microsoft.com/office/drawing/2014/main" id="{3233A674-0761-E6CF-8EF1-042794CC9086}"/>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7" name="Vapaamuotoinen: Muoto 36">
                <a:extLst>
                  <a:ext uri="{FF2B5EF4-FFF2-40B4-BE49-F238E27FC236}">
                    <a16:creationId xmlns:a16="http://schemas.microsoft.com/office/drawing/2014/main" id="{CABCD05D-BFA3-7CF4-8BE3-FC4D04AE244E}"/>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8" name="Vapaamuotoinen: Muoto 37">
                <a:extLst>
                  <a:ext uri="{FF2B5EF4-FFF2-40B4-BE49-F238E27FC236}">
                    <a16:creationId xmlns:a16="http://schemas.microsoft.com/office/drawing/2014/main" id="{99DF7953-31BE-B5D8-5A86-97C1B21A5806}"/>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39" name="Kuva 38" descr="Saapas tasaisella täytöllä">
                <a:extLst>
                  <a:ext uri="{FF2B5EF4-FFF2-40B4-BE49-F238E27FC236}">
                    <a16:creationId xmlns:a16="http://schemas.microsoft.com/office/drawing/2014/main" id="{FF038B52-D009-92D9-E514-7CA9A2EC45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90102" y="5637529"/>
                <a:ext cx="245455" cy="228547"/>
              </a:xfrm>
              <a:prstGeom prst="rect">
                <a:avLst/>
              </a:prstGeom>
            </p:spPr>
          </p:pic>
          <p:pic>
            <p:nvPicPr>
              <p:cNvPr id="40" name="Kuva 39" descr="Saapas tasaisella täytöllä">
                <a:extLst>
                  <a:ext uri="{FF2B5EF4-FFF2-40B4-BE49-F238E27FC236}">
                    <a16:creationId xmlns:a16="http://schemas.microsoft.com/office/drawing/2014/main" id="{8471F3F5-34B7-E662-AC30-1CE497FDC0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4140007" y="5637080"/>
                <a:ext cx="245455" cy="228547"/>
              </a:xfrm>
              <a:prstGeom prst="rect">
                <a:avLst/>
              </a:prstGeom>
            </p:spPr>
          </p:pic>
          <p:sp>
            <p:nvSpPr>
              <p:cNvPr id="41" name="Suorakulmio 40">
                <a:extLst>
                  <a:ext uri="{FF2B5EF4-FFF2-40B4-BE49-F238E27FC236}">
                    <a16:creationId xmlns:a16="http://schemas.microsoft.com/office/drawing/2014/main" id="{61D9E433-A245-FF2A-F6F8-26A60AC5D168}"/>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2" name="Kuva 41" descr="Aurinkolasit tasaisella täytöllä">
                <a:extLst>
                  <a:ext uri="{FF2B5EF4-FFF2-40B4-BE49-F238E27FC236}">
                    <a16:creationId xmlns:a16="http://schemas.microsoft.com/office/drawing/2014/main" id="{A22830A6-4EFD-C95F-AF28-9CE10A028F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1187" y="4740703"/>
                <a:ext cx="208544" cy="194180"/>
              </a:xfrm>
              <a:prstGeom prst="rect">
                <a:avLst/>
              </a:prstGeom>
            </p:spPr>
          </p:pic>
        </p:grpSp>
      </p:grpSp>
    </p:spTree>
    <p:extLst>
      <p:ext uri="{BB962C8B-B14F-4D97-AF65-F5344CB8AC3E}">
        <p14:creationId xmlns:p14="http://schemas.microsoft.com/office/powerpoint/2010/main" val="1169346797"/>
      </p:ext>
    </p:extLst>
  </p:cSld>
  <p:clrMapOvr>
    <a:masterClrMapping/>
  </p:clrMapOvr>
  <mc:AlternateContent xmlns:mc="http://schemas.openxmlformats.org/markup-compatibility/2006" xmlns:p14="http://schemas.microsoft.com/office/powerpoint/2010/main">
    <mc:Choice Requires="p14">
      <p:transition spd="slow" p14:dur="4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05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0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F2B99D20-D1A6-5C6D-5106-CB8D0E7C208F}"/>
            </a:ext>
          </a:extLst>
        </p:cNvPr>
        <p:cNvGrpSpPr/>
        <p:nvPr/>
      </p:nvGrpSpPr>
      <p:grpSpPr>
        <a:xfrm>
          <a:off x="0" y="0"/>
          <a:ext cx="0" cy="0"/>
          <a:chOff x="0" y="0"/>
          <a:chExt cx="0" cy="0"/>
        </a:xfrm>
      </p:grpSpPr>
      <p:cxnSp>
        <p:nvCxnSpPr>
          <p:cNvPr id="67" name="Yhdistin: Kulma 63">
            <a:extLst>
              <a:ext uri="{FF2B5EF4-FFF2-40B4-BE49-F238E27FC236}">
                <a16:creationId xmlns:a16="http://schemas.microsoft.com/office/drawing/2014/main" id="{B4F983E6-5AD2-9A60-98E6-0AE97F698B5B}"/>
              </a:ext>
            </a:extLst>
          </p:cNvPr>
          <p:cNvCxnSpPr>
            <a:cxnSpLocks/>
            <a:stCxn id="34" idx="0"/>
            <a:endCxn id="35" idx="2"/>
          </p:cNvCxnSpPr>
          <p:nvPr/>
        </p:nvCxnSpPr>
        <p:spPr>
          <a:xfrm flipH="1" flipV="1">
            <a:off x="8261207" y="2144305"/>
            <a:ext cx="23320" cy="2219904"/>
          </a:xfrm>
          <a:prstGeom prst="straightConnector1">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Yhdistin: Kulma 63">
            <a:extLst>
              <a:ext uri="{FF2B5EF4-FFF2-40B4-BE49-F238E27FC236}">
                <a16:creationId xmlns:a16="http://schemas.microsoft.com/office/drawing/2014/main" id="{8FF0D91A-1D45-883C-2242-135D18FBD509}"/>
              </a:ext>
            </a:extLst>
          </p:cNvPr>
          <p:cNvCxnSpPr>
            <a:cxnSpLocks/>
            <a:stCxn id="36" idx="0"/>
            <a:endCxn id="37" idx="2"/>
          </p:cNvCxnSpPr>
          <p:nvPr/>
        </p:nvCxnSpPr>
        <p:spPr>
          <a:xfrm flipV="1">
            <a:off x="9470301" y="2156502"/>
            <a:ext cx="0" cy="2220712"/>
          </a:xfrm>
          <a:prstGeom prst="straightConnector1">
            <a:avLst/>
          </a:prstGeom>
          <a:ln w="25400">
            <a:solidFill>
              <a:srgbClr val="567AAE"/>
            </a:solidFill>
            <a:tailEnd type="triangle"/>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018867A5-F9A2-ECCD-8EA0-1DA62E7A783E}"/>
              </a:ext>
            </a:extLst>
          </p:cNvPr>
          <p:cNvSpPr>
            <a:spLocks noGrp="1"/>
          </p:cNvSpPr>
          <p:nvPr>
            <p:ph type="title"/>
          </p:nvPr>
        </p:nvSpPr>
        <p:spPr/>
        <p:txBody>
          <a:bodyPr/>
          <a:lstStyle/>
          <a:p>
            <a:r>
              <a:rPr lang="fi-FI"/>
              <a:t>RAJAPINTA-työryhmä</a:t>
            </a:r>
          </a:p>
        </p:txBody>
      </p:sp>
      <p:sp>
        <p:nvSpPr>
          <p:cNvPr id="4" name="Päivämäärän paikkamerkki 3">
            <a:extLst>
              <a:ext uri="{FF2B5EF4-FFF2-40B4-BE49-F238E27FC236}">
                <a16:creationId xmlns:a16="http://schemas.microsoft.com/office/drawing/2014/main" id="{A7035C4A-9895-8574-B76B-B0EB97BB3C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9B5934DB-7FE4-ACD1-86F9-E38B4C7FDD7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311F62FF-A203-7C46-E33A-33194C7B9BD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cxnSp>
        <p:nvCxnSpPr>
          <p:cNvPr id="11" name="Suora yhdysviiva 10">
            <a:extLst>
              <a:ext uri="{FF2B5EF4-FFF2-40B4-BE49-F238E27FC236}">
                <a16:creationId xmlns:a16="http://schemas.microsoft.com/office/drawing/2014/main" id="{4FF33D50-2BC2-A2BE-5EAB-6A888F648552}"/>
              </a:ext>
            </a:extLst>
          </p:cNvPr>
          <p:cNvCxnSpPr>
            <a:cxnSpLocks/>
          </p:cNvCxnSpPr>
          <p:nvPr/>
        </p:nvCxnSpPr>
        <p:spPr>
          <a:xfrm>
            <a:off x="6357256" y="1026749"/>
            <a:ext cx="5834744" cy="6853"/>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911057F-FAF4-E839-C02E-4EB37195515E}"/>
              </a:ext>
            </a:extLst>
          </p:cNvPr>
          <p:cNvCxnSpPr>
            <a:cxnSpLocks/>
          </p:cNvCxnSpPr>
          <p:nvPr/>
        </p:nvCxnSpPr>
        <p:spPr>
          <a:xfrm flipV="1">
            <a:off x="6273005" y="5560796"/>
            <a:ext cx="6101747" cy="8238"/>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2" name="Suorakulmio: Pyöristetyt kulmat 31">
            <a:extLst>
              <a:ext uri="{FF2B5EF4-FFF2-40B4-BE49-F238E27FC236}">
                <a16:creationId xmlns:a16="http://schemas.microsoft.com/office/drawing/2014/main" id="{E030092F-5547-7FF5-E191-FC249B0BAAC7}"/>
              </a:ext>
            </a:extLst>
          </p:cNvPr>
          <p:cNvSpPr/>
          <p:nvPr/>
        </p:nvSpPr>
        <p:spPr>
          <a:xfrm>
            <a:off x="7913208" y="233746"/>
            <a:ext cx="720000" cy="432000"/>
          </a:xfrm>
          <a:prstGeom prst="roundRect">
            <a:avLst>
              <a:gd name="adj" fmla="val 5729"/>
            </a:avLst>
          </a:prstGeom>
          <a:solidFill>
            <a:srgbClr val="FE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b="1"/>
              <a:t>ERP</a:t>
            </a:r>
          </a:p>
        </p:txBody>
      </p:sp>
      <p:sp>
        <p:nvSpPr>
          <p:cNvPr id="33" name="Suorakulmio: Pyöristetyt kulmat 32">
            <a:extLst>
              <a:ext uri="{FF2B5EF4-FFF2-40B4-BE49-F238E27FC236}">
                <a16:creationId xmlns:a16="http://schemas.microsoft.com/office/drawing/2014/main" id="{E6CBE342-2614-070E-206D-05848F274801}"/>
              </a:ext>
            </a:extLst>
          </p:cNvPr>
          <p:cNvSpPr/>
          <p:nvPr/>
        </p:nvSpPr>
        <p:spPr>
          <a:xfrm>
            <a:off x="7865100" y="5897698"/>
            <a:ext cx="720000" cy="432000"/>
          </a:xfrm>
          <a:prstGeom prst="roundRect">
            <a:avLst>
              <a:gd name="adj" fmla="val 5729"/>
            </a:avLst>
          </a:prstGeom>
          <a:solidFill>
            <a:srgbClr val="FE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b="1"/>
              <a:t>ERP</a:t>
            </a:r>
          </a:p>
        </p:txBody>
      </p:sp>
      <p:sp>
        <p:nvSpPr>
          <p:cNvPr id="34" name="Suorakulmio: Pyöristetyt kulmat 33">
            <a:extLst>
              <a:ext uri="{FF2B5EF4-FFF2-40B4-BE49-F238E27FC236}">
                <a16:creationId xmlns:a16="http://schemas.microsoft.com/office/drawing/2014/main" id="{6415150E-B9B5-725F-DC27-E3C8F3E1F88D}"/>
              </a:ext>
            </a:extLst>
          </p:cNvPr>
          <p:cNvSpPr/>
          <p:nvPr/>
        </p:nvSpPr>
        <p:spPr>
          <a:xfrm>
            <a:off x="7875430" y="4364209"/>
            <a:ext cx="818194" cy="712634"/>
          </a:xfrm>
          <a:prstGeom prst="roundRect">
            <a:avLst>
              <a:gd name="adj" fmla="val 5729"/>
            </a:avLst>
          </a:prstGeom>
          <a:solidFill>
            <a:srgbClr val="FEB81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EPCIS</a:t>
            </a:r>
          </a:p>
        </p:txBody>
      </p:sp>
      <p:sp>
        <p:nvSpPr>
          <p:cNvPr id="35" name="Suorakulmio: Pyöristetyt kulmat 34">
            <a:extLst>
              <a:ext uri="{FF2B5EF4-FFF2-40B4-BE49-F238E27FC236}">
                <a16:creationId xmlns:a16="http://schemas.microsoft.com/office/drawing/2014/main" id="{C46ED380-07C1-F5DA-B1CD-169FF755E001}"/>
              </a:ext>
            </a:extLst>
          </p:cNvPr>
          <p:cNvSpPr/>
          <p:nvPr/>
        </p:nvSpPr>
        <p:spPr>
          <a:xfrm>
            <a:off x="7852110" y="1431671"/>
            <a:ext cx="818194" cy="712634"/>
          </a:xfrm>
          <a:prstGeom prst="roundRect">
            <a:avLst>
              <a:gd name="adj" fmla="val 5729"/>
            </a:avLst>
          </a:prstGeom>
          <a:solidFill>
            <a:srgbClr val="FEB81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EPCIS</a:t>
            </a:r>
          </a:p>
        </p:txBody>
      </p:sp>
      <p:sp>
        <p:nvSpPr>
          <p:cNvPr id="36" name="Suorakulmio: Pyöristetyt kulmat 35">
            <a:extLst>
              <a:ext uri="{FF2B5EF4-FFF2-40B4-BE49-F238E27FC236}">
                <a16:creationId xmlns:a16="http://schemas.microsoft.com/office/drawing/2014/main" id="{21F9921B-4F13-B94F-7AD1-A2E158B80C6E}"/>
              </a:ext>
            </a:extLst>
          </p:cNvPr>
          <p:cNvSpPr/>
          <p:nvPr/>
        </p:nvSpPr>
        <p:spPr>
          <a:xfrm>
            <a:off x="9061204" y="4377214"/>
            <a:ext cx="818194" cy="712634"/>
          </a:xfrm>
          <a:prstGeom prst="roundRect">
            <a:avLst>
              <a:gd name="adj" fmla="val 5729"/>
            </a:avLst>
          </a:prstGeom>
          <a:solidFill>
            <a:srgbClr val="567A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PEPPOL</a:t>
            </a:r>
          </a:p>
        </p:txBody>
      </p:sp>
      <p:sp>
        <p:nvSpPr>
          <p:cNvPr id="37" name="Suorakulmio: Pyöristetyt kulmat 36">
            <a:extLst>
              <a:ext uri="{FF2B5EF4-FFF2-40B4-BE49-F238E27FC236}">
                <a16:creationId xmlns:a16="http://schemas.microsoft.com/office/drawing/2014/main" id="{EE42119B-F497-6EDE-E78E-2D9434644645}"/>
              </a:ext>
            </a:extLst>
          </p:cNvPr>
          <p:cNvSpPr/>
          <p:nvPr/>
        </p:nvSpPr>
        <p:spPr>
          <a:xfrm>
            <a:off x="9061204" y="1443868"/>
            <a:ext cx="818194" cy="712634"/>
          </a:xfrm>
          <a:prstGeom prst="roundRect">
            <a:avLst>
              <a:gd name="adj" fmla="val 5729"/>
            </a:avLst>
          </a:prstGeom>
          <a:solidFill>
            <a:srgbClr val="567A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PEPPOL</a:t>
            </a:r>
          </a:p>
        </p:txBody>
      </p:sp>
      <p:sp>
        <p:nvSpPr>
          <p:cNvPr id="38" name="Suorakulmio: Pyöristetyt kulmat 37">
            <a:extLst>
              <a:ext uri="{FF2B5EF4-FFF2-40B4-BE49-F238E27FC236}">
                <a16:creationId xmlns:a16="http://schemas.microsoft.com/office/drawing/2014/main" id="{FA46EEF1-C2B1-3D13-C80E-7F5AD94C9CCD}"/>
              </a:ext>
            </a:extLst>
          </p:cNvPr>
          <p:cNvSpPr/>
          <p:nvPr/>
        </p:nvSpPr>
        <p:spPr>
          <a:xfrm>
            <a:off x="7865099" y="5412903"/>
            <a:ext cx="1936126" cy="341499"/>
          </a:xfrm>
          <a:prstGeom prst="roundRect">
            <a:avLst>
              <a:gd name="adj" fmla="val 5729"/>
            </a:avLst>
          </a:prstGeom>
          <a:solidFill>
            <a:srgbClr val="48CCB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err="1"/>
              <a:t>interface</a:t>
            </a:r>
            <a:endParaRPr lang="fi-FI" sz="1400" b="1"/>
          </a:p>
        </p:txBody>
      </p:sp>
      <p:sp>
        <p:nvSpPr>
          <p:cNvPr id="39" name="Suorakulmio: Pyöristetyt kulmat 38">
            <a:extLst>
              <a:ext uri="{FF2B5EF4-FFF2-40B4-BE49-F238E27FC236}">
                <a16:creationId xmlns:a16="http://schemas.microsoft.com/office/drawing/2014/main" id="{721E1373-7FF8-2EAF-D85B-71822BC284F6}"/>
              </a:ext>
            </a:extLst>
          </p:cNvPr>
          <p:cNvSpPr/>
          <p:nvPr/>
        </p:nvSpPr>
        <p:spPr>
          <a:xfrm>
            <a:off x="7908668" y="3737283"/>
            <a:ext cx="1936126" cy="341499"/>
          </a:xfrm>
          <a:prstGeom prst="roundRect">
            <a:avLst>
              <a:gd name="adj" fmla="val 5729"/>
            </a:avLst>
          </a:prstGeom>
          <a:solidFill>
            <a:srgbClr val="48CCB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err="1"/>
              <a:t>interface</a:t>
            </a:r>
            <a:endParaRPr lang="fi-FI" sz="1400" b="1"/>
          </a:p>
        </p:txBody>
      </p:sp>
      <p:sp>
        <p:nvSpPr>
          <p:cNvPr id="40" name="Suorakulmio: Pyöristetyt kulmat 39">
            <a:extLst>
              <a:ext uri="{FF2B5EF4-FFF2-40B4-BE49-F238E27FC236}">
                <a16:creationId xmlns:a16="http://schemas.microsoft.com/office/drawing/2014/main" id="{5B916B4F-01BF-73CC-73CC-C20076D86E10}"/>
              </a:ext>
            </a:extLst>
          </p:cNvPr>
          <p:cNvSpPr/>
          <p:nvPr/>
        </p:nvSpPr>
        <p:spPr>
          <a:xfrm>
            <a:off x="7870124" y="2482969"/>
            <a:ext cx="1936126" cy="341499"/>
          </a:xfrm>
          <a:prstGeom prst="roundRect">
            <a:avLst>
              <a:gd name="adj" fmla="val 5729"/>
            </a:avLst>
          </a:prstGeom>
          <a:solidFill>
            <a:srgbClr val="48CCB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err="1"/>
              <a:t>interface</a:t>
            </a:r>
            <a:endParaRPr lang="fi-FI" sz="1400" b="1"/>
          </a:p>
        </p:txBody>
      </p:sp>
      <p:sp>
        <p:nvSpPr>
          <p:cNvPr id="41" name="Suorakulmio: Pyöristetyt kulmat 40">
            <a:extLst>
              <a:ext uri="{FF2B5EF4-FFF2-40B4-BE49-F238E27FC236}">
                <a16:creationId xmlns:a16="http://schemas.microsoft.com/office/drawing/2014/main" id="{4383D57C-F11A-9FD7-F6BE-CC00A84636E8}"/>
              </a:ext>
            </a:extLst>
          </p:cNvPr>
          <p:cNvSpPr/>
          <p:nvPr/>
        </p:nvSpPr>
        <p:spPr>
          <a:xfrm>
            <a:off x="7898078" y="862853"/>
            <a:ext cx="1936126" cy="341499"/>
          </a:xfrm>
          <a:prstGeom prst="roundRect">
            <a:avLst>
              <a:gd name="adj" fmla="val 5729"/>
            </a:avLst>
          </a:prstGeom>
          <a:solidFill>
            <a:srgbClr val="48CCB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err="1"/>
              <a:t>interface</a:t>
            </a:r>
            <a:endParaRPr lang="fi-FI" sz="1400" b="1"/>
          </a:p>
        </p:txBody>
      </p:sp>
      <p:sp>
        <p:nvSpPr>
          <p:cNvPr id="42" name="Suorakulmio: Pyöristetyt kulmat 41">
            <a:extLst>
              <a:ext uri="{FF2B5EF4-FFF2-40B4-BE49-F238E27FC236}">
                <a16:creationId xmlns:a16="http://schemas.microsoft.com/office/drawing/2014/main" id="{116BC697-2498-EA1C-2EB0-19E8D3F5EBC5}"/>
              </a:ext>
            </a:extLst>
          </p:cNvPr>
          <p:cNvSpPr/>
          <p:nvPr/>
        </p:nvSpPr>
        <p:spPr>
          <a:xfrm>
            <a:off x="7662029" y="4886096"/>
            <a:ext cx="418956" cy="461356"/>
          </a:xfrm>
          <a:prstGeom prst="roundRect">
            <a:avLst>
              <a:gd name="adj" fmla="val 57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DB</a:t>
            </a:r>
          </a:p>
        </p:txBody>
      </p:sp>
      <p:sp>
        <p:nvSpPr>
          <p:cNvPr id="44" name="Suorakulmio: Pyöristetyt kulmat 43">
            <a:extLst>
              <a:ext uri="{FF2B5EF4-FFF2-40B4-BE49-F238E27FC236}">
                <a16:creationId xmlns:a16="http://schemas.microsoft.com/office/drawing/2014/main" id="{A8F60146-6B0D-7F16-7E46-142642EBC926}"/>
              </a:ext>
            </a:extLst>
          </p:cNvPr>
          <p:cNvSpPr/>
          <p:nvPr/>
        </p:nvSpPr>
        <p:spPr>
          <a:xfrm>
            <a:off x="7649158" y="1923260"/>
            <a:ext cx="418956" cy="461356"/>
          </a:xfrm>
          <a:prstGeom prst="roundRect">
            <a:avLst>
              <a:gd name="adj" fmla="val 57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a:t>DB</a:t>
            </a:r>
          </a:p>
        </p:txBody>
      </p:sp>
      <p:sp>
        <p:nvSpPr>
          <p:cNvPr id="45" name="Tekstiruutu 44">
            <a:extLst>
              <a:ext uri="{FF2B5EF4-FFF2-40B4-BE49-F238E27FC236}">
                <a16:creationId xmlns:a16="http://schemas.microsoft.com/office/drawing/2014/main" id="{24F63B2E-D032-8004-FFF8-1DEF592AD3AB}"/>
              </a:ext>
            </a:extLst>
          </p:cNvPr>
          <p:cNvSpPr txBox="1"/>
          <p:nvPr/>
        </p:nvSpPr>
        <p:spPr>
          <a:xfrm>
            <a:off x="6154939" y="5692384"/>
            <a:ext cx="1692130" cy="369332"/>
          </a:xfrm>
          <a:prstGeom prst="rect">
            <a:avLst/>
          </a:prstGeom>
          <a:noFill/>
        </p:spPr>
        <p:txBody>
          <a:bodyPr wrap="none" rtlCol="0">
            <a:spAutoFit/>
          </a:bodyPr>
          <a:lstStyle/>
          <a:p>
            <a:r>
              <a:rPr lang="fi-FI" b="1" err="1"/>
              <a:t>Manufacturer</a:t>
            </a:r>
            <a:endParaRPr lang="fi-FI" b="1"/>
          </a:p>
        </p:txBody>
      </p:sp>
      <p:sp>
        <p:nvSpPr>
          <p:cNvPr id="46" name="Tekstiruutu 45">
            <a:extLst>
              <a:ext uri="{FF2B5EF4-FFF2-40B4-BE49-F238E27FC236}">
                <a16:creationId xmlns:a16="http://schemas.microsoft.com/office/drawing/2014/main" id="{B458A26B-D75E-672F-3C3E-EEEA06CC5382}"/>
              </a:ext>
            </a:extLst>
          </p:cNvPr>
          <p:cNvSpPr txBox="1"/>
          <p:nvPr/>
        </p:nvSpPr>
        <p:spPr>
          <a:xfrm>
            <a:off x="6373532" y="233744"/>
            <a:ext cx="1371722" cy="369332"/>
          </a:xfrm>
          <a:prstGeom prst="rect">
            <a:avLst/>
          </a:prstGeom>
          <a:noFill/>
        </p:spPr>
        <p:txBody>
          <a:bodyPr wrap="none" rtlCol="0">
            <a:spAutoFit/>
          </a:bodyPr>
          <a:lstStyle/>
          <a:p>
            <a:r>
              <a:rPr lang="fi-FI" b="1" err="1"/>
              <a:t>Contractor</a:t>
            </a:r>
            <a:endParaRPr lang="fi-FI" b="1"/>
          </a:p>
        </p:txBody>
      </p:sp>
      <p:sp>
        <p:nvSpPr>
          <p:cNvPr id="48" name="Suorakulmio: Pyöristetyt kulmat 47">
            <a:extLst>
              <a:ext uri="{FF2B5EF4-FFF2-40B4-BE49-F238E27FC236}">
                <a16:creationId xmlns:a16="http://schemas.microsoft.com/office/drawing/2014/main" id="{A37A32EF-402C-8257-56CA-E41261376D22}"/>
              </a:ext>
            </a:extLst>
          </p:cNvPr>
          <p:cNvSpPr/>
          <p:nvPr/>
        </p:nvSpPr>
        <p:spPr>
          <a:xfrm>
            <a:off x="10827777" y="314115"/>
            <a:ext cx="1176704" cy="890236"/>
          </a:xfrm>
          <a:prstGeom prst="roundRect">
            <a:avLst>
              <a:gd name="adj" fmla="val 5729"/>
            </a:avLst>
          </a:prstGeom>
          <a:solidFill>
            <a:srgbClr val="FE5D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i-FI" sz="1400" b="1" err="1"/>
              <a:t>Site</a:t>
            </a:r>
            <a:r>
              <a:rPr lang="fi-FI" sz="1400" b="1"/>
              <a:t> </a:t>
            </a:r>
            <a:r>
              <a:rPr lang="fi-FI" sz="1400" b="1" err="1"/>
              <a:t>interface</a:t>
            </a:r>
            <a:endParaRPr lang="fi-FI" sz="1400" b="1"/>
          </a:p>
        </p:txBody>
      </p:sp>
      <p:cxnSp>
        <p:nvCxnSpPr>
          <p:cNvPr id="50" name="Yhdistin: Kulma 49">
            <a:extLst>
              <a:ext uri="{FF2B5EF4-FFF2-40B4-BE49-F238E27FC236}">
                <a16:creationId xmlns:a16="http://schemas.microsoft.com/office/drawing/2014/main" id="{218033CE-C854-1451-FD7B-9F9CA2D73DA3}"/>
              </a:ext>
            </a:extLst>
          </p:cNvPr>
          <p:cNvCxnSpPr>
            <a:cxnSpLocks/>
            <a:stCxn id="41" idx="0"/>
            <a:endCxn id="32" idx="3"/>
          </p:cNvCxnSpPr>
          <p:nvPr/>
        </p:nvCxnSpPr>
        <p:spPr>
          <a:xfrm rot="16200000" flipV="1">
            <a:off x="8543122" y="539833"/>
            <a:ext cx="413107" cy="232933"/>
          </a:xfrm>
          <a:prstGeom prst="bentConnector2">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Yhdistin: Kulma 53">
            <a:extLst>
              <a:ext uri="{FF2B5EF4-FFF2-40B4-BE49-F238E27FC236}">
                <a16:creationId xmlns:a16="http://schemas.microsoft.com/office/drawing/2014/main" id="{5606CF32-2EB5-A328-6C54-27176483BA9F}"/>
              </a:ext>
            </a:extLst>
          </p:cNvPr>
          <p:cNvCxnSpPr>
            <a:cxnSpLocks/>
            <a:stCxn id="41" idx="0"/>
            <a:endCxn id="48" idx="1"/>
          </p:cNvCxnSpPr>
          <p:nvPr/>
        </p:nvCxnSpPr>
        <p:spPr>
          <a:xfrm rot="5400000" flipH="1" flipV="1">
            <a:off x="9795149" y="-169775"/>
            <a:ext cx="103620" cy="1961636"/>
          </a:xfrm>
          <a:prstGeom prst="bentConnector2">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Yhdistin: Kulma 57">
            <a:extLst>
              <a:ext uri="{FF2B5EF4-FFF2-40B4-BE49-F238E27FC236}">
                <a16:creationId xmlns:a16="http://schemas.microsoft.com/office/drawing/2014/main" id="{6069CC03-A1C0-BC82-508A-DF4C34F0490A}"/>
              </a:ext>
            </a:extLst>
          </p:cNvPr>
          <p:cNvCxnSpPr>
            <a:cxnSpLocks/>
            <a:stCxn id="35" idx="0"/>
            <a:endCxn id="41" idx="2"/>
          </p:cNvCxnSpPr>
          <p:nvPr/>
        </p:nvCxnSpPr>
        <p:spPr>
          <a:xfrm rot="5400000" flipH="1" flipV="1">
            <a:off x="8450015" y="1015545"/>
            <a:ext cx="227319" cy="604934"/>
          </a:xfrm>
          <a:prstGeom prst="bentConnector3">
            <a:avLst>
              <a:gd name="adj1" fmla="val 50000"/>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Yhdistin: Kulma 60">
            <a:extLst>
              <a:ext uri="{FF2B5EF4-FFF2-40B4-BE49-F238E27FC236}">
                <a16:creationId xmlns:a16="http://schemas.microsoft.com/office/drawing/2014/main" id="{74A58DA4-D96D-D6D1-0F93-2CABC59AE7FC}"/>
              </a:ext>
            </a:extLst>
          </p:cNvPr>
          <p:cNvCxnSpPr>
            <a:cxnSpLocks/>
            <a:stCxn id="37" idx="0"/>
            <a:endCxn id="41" idx="2"/>
          </p:cNvCxnSpPr>
          <p:nvPr/>
        </p:nvCxnSpPr>
        <p:spPr>
          <a:xfrm rot="16200000" flipV="1">
            <a:off x="9048463" y="1022030"/>
            <a:ext cx="239516" cy="604160"/>
          </a:xfrm>
          <a:prstGeom prst="bentConnector3">
            <a:avLst>
              <a:gd name="adj1" fmla="val 50000"/>
            </a:avLst>
          </a:prstGeom>
          <a:ln w="25400">
            <a:solidFill>
              <a:srgbClr val="567AAE"/>
            </a:solidFill>
            <a:tailEnd type="triangle"/>
          </a:ln>
        </p:spPr>
        <p:style>
          <a:lnRef idx="1">
            <a:schemeClr val="accent1"/>
          </a:lnRef>
          <a:fillRef idx="0">
            <a:schemeClr val="accent1"/>
          </a:fillRef>
          <a:effectRef idx="0">
            <a:schemeClr val="accent1"/>
          </a:effectRef>
          <a:fontRef idx="minor">
            <a:schemeClr val="tx1"/>
          </a:fontRef>
        </p:style>
      </p:cxnSp>
      <p:cxnSp>
        <p:nvCxnSpPr>
          <p:cNvPr id="70" name="Yhdistin: Kulma 69">
            <a:extLst>
              <a:ext uri="{FF2B5EF4-FFF2-40B4-BE49-F238E27FC236}">
                <a16:creationId xmlns:a16="http://schemas.microsoft.com/office/drawing/2014/main" id="{B96D1961-BD3C-7878-CF70-6A0CCD109238}"/>
              </a:ext>
            </a:extLst>
          </p:cNvPr>
          <p:cNvCxnSpPr>
            <a:cxnSpLocks/>
            <a:stCxn id="38" idx="0"/>
            <a:endCxn id="36" idx="2"/>
          </p:cNvCxnSpPr>
          <p:nvPr/>
        </p:nvCxnSpPr>
        <p:spPr>
          <a:xfrm rot="5400000" flipH="1" flipV="1">
            <a:off x="8990204" y="4932807"/>
            <a:ext cx="323055" cy="637139"/>
          </a:xfrm>
          <a:prstGeom prst="bentConnector3">
            <a:avLst>
              <a:gd name="adj1" fmla="val 50000"/>
            </a:avLst>
          </a:prstGeom>
          <a:ln w="25400">
            <a:solidFill>
              <a:srgbClr val="567AAE"/>
            </a:solidFill>
            <a:tailEnd type="triangle"/>
          </a:ln>
        </p:spPr>
        <p:style>
          <a:lnRef idx="1">
            <a:schemeClr val="accent1"/>
          </a:lnRef>
          <a:fillRef idx="0">
            <a:schemeClr val="accent1"/>
          </a:fillRef>
          <a:effectRef idx="0">
            <a:schemeClr val="accent1"/>
          </a:effectRef>
          <a:fontRef idx="minor">
            <a:schemeClr val="tx1"/>
          </a:fontRef>
        </p:style>
      </p:cxnSp>
      <p:cxnSp>
        <p:nvCxnSpPr>
          <p:cNvPr id="73" name="Yhdistin: Kulma 72">
            <a:extLst>
              <a:ext uri="{FF2B5EF4-FFF2-40B4-BE49-F238E27FC236}">
                <a16:creationId xmlns:a16="http://schemas.microsoft.com/office/drawing/2014/main" id="{B1871BC0-A9CF-21A9-DECD-7C563DA9D92D}"/>
              </a:ext>
            </a:extLst>
          </p:cNvPr>
          <p:cNvCxnSpPr>
            <a:cxnSpLocks/>
            <a:stCxn id="38" idx="0"/>
            <a:endCxn id="34" idx="2"/>
          </p:cNvCxnSpPr>
          <p:nvPr/>
        </p:nvCxnSpPr>
        <p:spPr>
          <a:xfrm rot="16200000" flipV="1">
            <a:off x="8390815" y="4970555"/>
            <a:ext cx="336060" cy="548635"/>
          </a:xfrm>
          <a:prstGeom prst="bentConnector3">
            <a:avLst>
              <a:gd name="adj1" fmla="val 50000"/>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Yhdistin: Kulma 75">
            <a:extLst>
              <a:ext uri="{FF2B5EF4-FFF2-40B4-BE49-F238E27FC236}">
                <a16:creationId xmlns:a16="http://schemas.microsoft.com/office/drawing/2014/main" id="{A8855770-02E0-4A8B-C78B-BA2E5EE8B57E}"/>
              </a:ext>
            </a:extLst>
          </p:cNvPr>
          <p:cNvCxnSpPr>
            <a:cxnSpLocks/>
            <a:stCxn id="33" idx="3"/>
            <a:endCxn id="38" idx="2"/>
          </p:cNvCxnSpPr>
          <p:nvPr/>
        </p:nvCxnSpPr>
        <p:spPr>
          <a:xfrm flipV="1">
            <a:off x="8585100" y="5754402"/>
            <a:ext cx="248062" cy="359296"/>
          </a:xfrm>
          <a:prstGeom prst="bentConnector2">
            <a:avLst/>
          </a:prstGeom>
          <a:ln w="25400">
            <a:solidFill>
              <a:srgbClr val="FEB81C"/>
            </a:solidFill>
            <a:tailEnd type="triangle"/>
          </a:ln>
        </p:spPr>
        <p:style>
          <a:lnRef idx="1">
            <a:schemeClr val="accent1"/>
          </a:lnRef>
          <a:fillRef idx="0">
            <a:schemeClr val="accent1"/>
          </a:fillRef>
          <a:effectRef idx="0">
            <a:schemeClr val="accent1"/>
          </a:effectRef>
          <a:fontRef idx="minor">
            <a:schemeClr val="tx1"/>
          </a:fontRef>
        </p:style>
      </p:cxnSp>
      <p:sp>
        <p:nvSpPr>
          <p:cNvPr id="81" name="Sisällön paikkamerkki 80">
            <a:extLst>
              <a:ext uri="{FF2B5EF4-FFF2-40B4-BE49-F238E27FC236}">
                <a16:creationId xmlns:a16="http://schemas.microsoft.com/office/drawing/2014/main" id="{ED4521C9-3DC8-A570-AD66-2B15BF34E76B}"/>
              </a:ext>
            </a:extLst>
          </p:cNvPr>
          <p:cNvSpPr>
            <a:spLocks noGrp="1"/>
          </p:cNvSpPr>
          <p:nvPr>
            <p:ph idx="1"/>
          </p:nvPr>
        </p:nvSpPr>
        <p:spPr>
          <a:xfrm>
            <a:off x="407988" y="1204351"/>
            <a:ext cx="5703312" cy="4888475"/>
          </a:xfrm>
        </p:spPr>
        <p:txBody>
          <a:bodyPr/>
          <a:lstStyle/>
          <a:p>
            <a:pPr marL="0" indent="0">
              <a:buNone/>
            </a:pPr>
            <a:r>
              <a:rPr lang="fi-FI" sz="2000" b="1"/>
              <a:t>Rajapinta</a:t>
            </a:r>
            <a:r>
              <a:rPr lang="fi-FI" sz="2000"/>
              <a:t>-työryhmän tehtävänä on tuottaa soveltamisohjeita avoimen tiedonsiirron ratkaisujen käyttöönottoon rakennusalan toimijoille. </a:t>
            </a:r>
          </a:p>
          <a:p>
            <a:pPr marL="0" indent="0">
              <a:buNone/>
            </a:pPr>
            <a:r>
              <a:rPr lang="fi-FI" sz="2000">
                <a:latin typeface="+mn-lt"/>
                <a:ea typeface="Times New Roman" panose="02020603050405020304" pitchFamily="18" charset="0"/>
                <a:cs typeface="Times New Roman" panose="02020603050405020304" pitchFamily="18" charset="0"/>
              </a:rPr>
              <a:t>Työryhmän tavoitteena on tuottaa rajapintakuvauksia,</a:t>
            </a:r>
            <a:r>
              <a:rPr lang="fi-FI" sz="2000">
                <a:effectLst/>
                <a:latin typeface="+mn-lt"/>
                <a:ea typeface="Times New Roman" panose="02020603050405020304" pitchFamily="18" charset="0"/>
                <a:cs typeface="Times New Roman" panose="02020603050405020304" pitchFamily="18" charset="0"/>
              </a:rPr>
              <a:t> tietoturva huomioiden, kuvaten esimerkinomainen arkkitehtuuri </a:t>
            </a:r>
            <a:r>
              <a:rPr lang="fi-FI" sz="2000">
                <a:latin typeface="+mn-lt"/>
                <a:ea typeface="Times New Roman" panose="02020603050405020304" pitchFamily="18" charset="0"/>
                <a:cs typeface="Times New Roman" panose="02020603050405020304" pitchFamily="18" charset="0"/>
              </a:rPr>
              <a:t>t</a:t>
            </a:r>
            <a:r>
              <a:rPr lang="fi-FI" sz="2000">
                <a:effectLst/>
                <a:latin typeface="+mn-lt"/>
                <a:ea typeface="Times New Roman" panose="02020603050405020304" pitchFamily="18" charset="0"/>
                <a:cs typeface="Times New Roman" panose="02020603050405020304" pitchFamily="18" charset="0"/>
              </a:rPr>
              <a:t>oimitusketjun eri osapuolia varten</a:t>
            </a:r>
            <a:endParaRPr lang="fi-FI"/>
          </a:p>
        </p:txBody>
      </p:sp>
      <p:grpSp>
        <p:nvGrpSpPr>
          <p:cNvPr id="83" name="Ryhmä 82">
            <a:extLst>
              <a:ext uri="{FF2B5EF4-FFF2-40B4-BE49-F238E27FC236}">
                <a16:creationId xmlns:a16="http://schemas.microsoft.com/office/drawing/2014/main" id="{89081F77-AEC0-DC01-1FD8-C07073BE33CD}"/>
              </a:ext>
            </a:extLst>
          </p:cNvPr>
          <p:cNvGrpSpPr/>
          <p:nvPr/>
        </p:nvGrpSpPr>
        <p:grpSpPr>
          <a:xfrm>
            <a:off x="10683296" y="2331700"/>
            <a:ext cx="1003221" cy="2042848"/>
            <a:chOff x="5344681" y="2279374"/>
            <a:chExt cx="1003221" cy="2042848"/>
          </a:xfrm>
        </p:grpSpPr>
        <p:sp>
          <p:nvSpPr>
            <p:cNvPr id="84" name="Leveä kaari 83">
              <a:extLst>
                <a:ext uri="{FF2B5EF4-FFF2-40B4-BE49-F238E27FC236}">
                  <a16:creationId xmlns:a16="http://schemas.microsoft.com/office/drawing/2014/main" id="{E8906780-1161-5EF3-46E0-E249FF9CA71C}"/>
                </a:ext>
              </a:extLst>
            </p:cNvPr>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grpSp>
          <p:nvGrpSpPr>
            <p:cNvPr id="85" name="Ryhmä 84">
              <a:extLst>
                <a:ext uri="{FF2B5EF4-FFF2-40B4-BE49-F238E27FC236}">
                  <a16:creationId xmlns:a16="http://schemas.microsoft.com/office/drawing/2014/main" id="{1E8580CA-0660-E679-1EC6-AEF9847F30C2}"/>
                </a:ext>
              </a:extLst>
            </p:cNvPr>
            <p:cNvGrpSpPr/>
            <p:nvPr/>
          </p:nvGrpSpPr>
          <p:grpSpPr>
            <a:xfrm>
              <a:off x="5344681" y="2279374"/>
              <a:ext cx="1003221" cy="1731004"/>
              <a:chOff x="5344681" y="2279374"/>
              <a:chExt cx="1003221" cy="1731004"/>
            </a:xfrm>
          </p:grpSpPr>
          <p:grpSp>
            <p:nvGrpSpPr>
              <p:cNvPr id="86" name="Ryhmä 85">
                <a:extLst>
                  <a:ext uri="{FF2B5EF4-FFF2-40B4-BE49-F238E27FC236}">
                    <a16:creationId xmlns:a16="http://schemas.microsoft.com/office/drawing/2014/main" id="{148ABAC9-0D49-F17C-2115-B18C4E66815F}"/>
                  </a:ext>
                </a:extLst>
              </p:cNvPr>
              <p:cNvGrpSpPr/>
              <p:nvPr/>
            </p:nvGrpSpPr>
            <p:grpSpPr>
              <a:xfrm>
                <a:off x="5344681" y="2591219"/>
                <a:ext cx="1003221" cy="1419159"/>
                <a:chOff x="5344681" y="2591219"/>
                <a:chExt cx="1003221" cy="1419159"/>
              </a:xfrm>
              <a:effectLst>
                <a:outerShdw blurRad="50800" dist="38100" dir="2700000" algn="tl" rotWithShape="0">
                  <a:prstClr val="black">
                    <a:alpha val="40000"/>
                  </a:prstClr>
                </a:outerShdw>
              </a:effectLst>
            </p:grpSpPr>
            <p:grpSp>
              <p:nvGrpSpPr>
                <p:cNvPr id="88" name="Ryhmä 87">
                  <a:extLst>
                    <a:ext uri="{FF2B5EF4-FFF2-40B4-BE49-F238E27FC236}">
                      <a16:creationId xmlns:a16="http://schemas.microsoft.com/office/drawing/2014/main" id="{FB68EC75-91DD-9735-8B8C-B81E68667A56}"/>
                    </a:ext>
                  </a:extLst>
                </p:cNvPr>
                <p:cNvGrpSpPr/>
                <p:nvPr/>
              </p:nvGrpSpPr>
              <p:grpSpPr>
                <a:xfrm>
                  <a:off x="5344681" y="2591219"/>
                  <a:ext cx="1003221" cy="1419159"/>
                  <a:chOff x="3893344" y="2578960"/>
                  <a:chExt cx="1003221" cy="1419159"/>
                </a:xfrm>
              </p:grpSpPr>
              <p:sp>
                <p:nvSpPr>
                  <p:cNvPr id="93" name="Suorakulmio: Yläkulmat pyöristetty 92">
                    <a:extLst>
                      <a:ext uri="{FF2B5EF4-FFF2-40B4-BE49-F238E27FC236}">
                        <a16:creationId xmlns:a16="http://schemas.microsoft.com/office/drawing/2014/main" id="{A27F8F4A-1145-EEA4-7D9D-30CB668EF794}"/>
                      </a:ext>
                    </a:extLst>
                  </p:cNvPr>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94" name="Kuva 93" descr="Maapallo tasaisella täytöllä">
                    <a:extLst>
                      <a:ext uri="{FF2B5EF4-FFF2-40B4-BE49-F238E27FC236}">
                        <a16:creationId xmlns:a16="http://schemas.microsoft.com/office/drawing/2014/main" id="{30F4F7D1-F119-C845-6E09-843BFF06E8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8125" y="2934920"/>
                    <a:ext cx="704015" cy="704015"/>
                  </a:xfrm>
                  <a:prstGeom prst="rect">
                    <a:avLst/>
                  </a:prstGeom>
                </p:spPr>
              </p:pic>
              <p:sp>
                <p:nvSpPr>
                  <p:cNvPr id="95" name="Tekstiruutu 94">
                    <a:extLst>
                      <a:ext uri="{FF2B5EF4-FFF2-40B4-BE49-F238E27FC236}">
                        <a16:creationId xmlns:a16="http://schemas.microsoft.com/office/drawing/2014/main" id="{7C3CB5A3-ECB5-57A6-AA4B-135FC4E687E0}"/>
                      </a:ext>
                    </a:extLst>
                  </p:cNvPr>
                  <p:cNvSpPr txBox="1"/>
                  <p:nvPr/>
                </p:nvSpPr>
                <p:spPr>
                  <a:xfrm>
                    <a:off x="4081406" y="2643187"/>
                    <a:ext cx="627095" cy="369332"/>
                  </a:xfrm>
                  <a:prstGeom prst="rect">
                    <a:avLst/>
                  </a:prstGeom>
                  <a:noFill/>
                </p:spPr>
                <p:txBody>
                  <a:bodyPr wrap="none" rtlCol="0">
                    <a:spAutoFit/>
                  </a:bodyPr>
                  <a:lstStyle/>
                  <a:p>
                    <a:r>
                      <a:rPr lang="fi-FI" b="1">
                        <a:solidFill>
                          <a:schemeClr val="bg1"/>
                        </a:solidFill>
                      </a:rPr>
                      <a:t>DPP</a:t>
                    </a:r>
                  </a:p>
                </p:txBody>
              </p:sp>
            </p:grpSp>
            <p:sp>
              <p:nvSpPr>
                <p:cNvPr id="89" name="Suorakulmio 88">
                  <a:extLst>
                    <a:ext uri="{FF2B5EF4-FFF2-40B4-BE49-F238E27FC236}">
                      <a16:creationId xmlns:a16="http://schemas.microsoft.com/office/drawing/2014/main" id="{4D5D0A30-68AA-0306-CF0C-94068D1D7850}"/>
                    </a:ext>
                  </a:extLst>
                </p:cNvPr>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0" name="Ellipsi 89">
                  <a:extLst>
                    <a:ext uri="{FF2B5EF4-FFF2-40B4-BE49-F238E27FC236}">
                      <a16:creationId xmlns:a16="http://schemas.microsoft.com/office/drawing/2014/main" id="{84DB5BCB-1EDD-5E0B-DA59-AA350D56197D}"/>
                    </a:ext>
                  </a:extLst>
                </p:cNvPr>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91" name="Suora yhdysviiva 90">
                  <a:extLst>
                    <a:ext uri="{FF2B5EF4-FFF2-40B4-BE49-F238E27FC236}">
                      <a16:creationId xmlns:a16="http://schemas.microsoft.com/office/drawing/2014/main" id="{61D3AF0A-18CF-7CD2-CFC2-C0F4080E69D4}"/>
                    </a:ext>
                  </a:extLst>
                </p:cNvPr>
                <p:cNvCxnSpPr>
                  <a:cxnSpLocks/>
                  <a:stCxn id="90" idx="6"/>
                  <a:endCxn id="89"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92" name="Suora yhdysviiva 91">
                  <a:extLst>
                    <a:ext uri="{FF2B5EF4-FFF2-40B4-BE49-F238E27FC236}">
                      <a16:creationId xmlns:a16="http://schemas.microsoft.com/office/drawing/2014/main" id="{E8033FE2-F2A7-093B-D710-43B23C0B308E}"/>
                    </a:ext>
                  </a:extLst>
                </p:cNvPr>
                <p:cNvCxnSpPr>
                  <a:cxnSpLocks/>
                  <a:stCxn id="89" idx="1"/>
                  <a:endCxn id="90"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87" name="Leveä kaari 86">
                <a:extLst>
                  <a:ext uri="{FF2B5EF4-FFF2-40B4-BE49-F238E27FC236}">
                    <a16:creationId xmlns:a16="http://schemas.microsoft.com/office/drawing/2014/main" id="{71CB217D-9F71-F731-4CDA-7F2FE2E2F86F}"/>
                  </a:ext>
                </a:extLst>
              </p:cNvPr>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grpSp>
      </p:grpSp>
      <p:sp>
        <p:nvSpPr>
          <p:cNvPr id="96" name="Puhekupla: Suorakulmio, kulmat pyöristettu 95">
            <a:extLst>
              <a:ext uri="{FF2B5EF4-FFF2-40B4-BE49-F238E27FC236}">
                <a16:creationId xmlns:a16="http://schemas.microsoft.com/office/drawing/2014/main" id="{5B9EBBCB-8168-2FB0-4905-9B664F0588E5}"/>
              </a:ext>
            </a:extLst>
          </p:cNvPr>
          <p:cNvSpPr/>
          <p:nvPr/>
        </p:nvSpPr>
        <p:spPr>
          <a:xfrm>
            <a:off x="373040" y="4038285"/>
            <a:ext cx="2743200" cy="660798"/>
          </a:xfrm>
          <a:prstGeom prst="wedgeRoundRectCallout">
            <a:avLst>
              <a:gd name="adj1" fmla="val -35044"/>
              <a:gd name="adj2" fmla="val 8626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050" b="1">
                <a:solidFill>
                  <a:prstClr val="black"/>
                </a:solidFill>
                <a:latin typeface="Avenir Next LT Pro Demi" panose="020B0704020202020204" pitchFamily="34" charset="0"/>
                <a:cs typeface="Arial" panose="020B0604020202020204" pitchFamily="34" charset="0"/>
              </a:rPr>
              <a:t>Avoimiin tiedonsiirron standardeihin perustuvien menetelmien soveltaminen edistää tiedonvirtausta.</a:t>
            </a:r>
            <a:endParaRPr kumimoji="0" lang="fi-FI" sz="1050" b="1" i="0" u="none" strike="noStrike" kern="1200" cap="none" spc="0" normalizeH="0" baseline="0" noProof="0">
              <a:ln>
                <a:noFill/>
              </a:ln>
              <a:solidFill>
                <a:prstClr val="black"/>
              </a:solidFill>
              <a:effectLst/>
              <a:uLnTx/>
              <a:uFillTx/>
              <a:latin typeface="Avenir Next LT Pro Demi" panose="020B0704020202020204" pitchFamily="34" charset="0"/>
              <a:ea typeface="+mn-ea"/>
              <a:cs typeface="Arial" panose="020B0604020202020204" pitchFamily="34" charset="0"/>
            </a:endParaRPr>
          </a:p>
        </p:txBody>
      </p:sp>
      <p:grpSp>
        <p:nvGrpSpPr>
          <p:cNvPr id="97" name="Ryhmä 96">
            <a:extLst>
              <a:ext uri="{FF2B5EF4-FFF2-40B4-BE49-F238E27FC236}">
                <a16:creationId xmlns:a16="http://schemas.microsoft.com/office/drawing/2014/main" id="{E3FEEA14-5E86-6E37-512E-E33C8AB1FE15}"/>
              </a:ext>
            </a:extLst>
          </p:cNvPr>
          <p:cNvGrpSpPr/>
          <p:nvPr/>
        </p:nvGrpSpPr>
        <p:grpSpPr>
          <a:xfrm>
            <a:off x="218269" y="4796364"/>
            <a:ext cx="689387" cy="1487682"/>
            <a:chOff x="8674541" y="4219495"/>
            <a:chExt cx="689387" cy="1487682"/>
          </a:xfrm>
        </p:grpSpPr>
        <p:sp>
          <p:nvSpPr>
            <p:cNvPr id="98" name="Vapaamuotoinen: Muoto 97">
              <a:extLst>
                <a:ext uri="{FF2B5EF4-FFF2-40B4-BE49-F238E27FC236}">
                  <a16:creationId xmlns:a16="http://schemas.microsoft.com/office/drawing/2014/main" id="{36E2C80A-87DA-E08A-B218-B1D5B75C2265}"/>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9" name="Vapaamuotoinen: Muoto 98">
              <a:extLst>
                <a:ext uri="{FF2B5EF4-FFF2-40B4-BE49-F238E27FC236}">
                  <a16:creationId xmlns:a16="http://schemas.microsoft.com/office/drawing/2014/main" id="{C66110D9-3F16-6BEA-8C0B-7E7CAE5D3170}"/>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00" name="Ryhmä 99">
              <a:extLst>
                <a:ext uri="{FF2B5EF4-FFF2-40B4-BE49-F238E27FC236}">
                  <a16:creationId xmlns:a16="http://schemas.microsoft.com/office/drawing/2014/main" id="{BD0F66BE-F073-4E09-4D22-9115A93BFFF4}"/>
                </a:ext>
              </a:extLst>
            </p:cNvPr>
            <p:cNvGrpSpPr/>
            <p:nvPr/>
          </p:nvGrpSpPr>
          <p:grpSpPr>
            <a:xfrm>
              <a:off x="8674541" y="4219495"/>
              <a:ext cx="689387" cy="1487682"/>
              <a:chOff x="4132250" y="4688434"/>
              <a:chExt cx="509733" cy="1177642"/>
            </a:xfrm>
          </p:grpSpPr>
          <p:sp>
            <p:nvSpPr>
              <p:cNvPr id="101" name="Vapaamuotoinen: Muoto 100">
                <a:extLst>
                  <a:ext uri="{FF2B5EF4-FFF2-40B4-BE49-F238E27FC236}">
                    <a16:creationId xmlns:a16="http://schemas.microsoft.com/office/drawing/2014/main" id="{1A9DDAB0-588B-C459-D1AF-F5C4C8E0FF78}"/>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2" name="Vapaamuotoinen: Muoto 101">
                <a:extLst>
                  <a:ext uri="{FF2B5EF4-FFF2-40B4-BE49-F238E27FC236}">
                    <a16:creationId xmlns:a16="http://schemas.microsoft.com/office/drawing/2014/main" id="{FCFBE928-4524-536D-E269-DB988105151E}"/>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3" name="Kuva 45" descr="Palo mies mies tasaisella täytöllä">
                <a:extLst>
                  <a:ext uri="{FF2B5EF4-FFF2-40B4-BE49-F238E27FC236}">
                    <a16:creationId xmlns:a16="http://schemas.microsoft.com/office/drawing/2014/main" id="{B46EF5D0-A2D1-3C80-DD17-8807A811C8EC}"/>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4" name="Vapaamuotoinen: Muoto 103">
                <a:extLst>
                  <a:ext uri="{FF2B5EF4-FFF2-40B4-BE49-F238E27FC236}">
                    <a16:creationId xmlns:a16="http://schemas.microsoft.com/office/drawing/2014/main" id="{F43312C8-0E69-6C99-6C39-C4EC7DF59E6A}"/>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5" name="Vapaamuotoinen: Muoto 104">
                <a:extLst>
                  <a:ext uri="{FF2B5EF4-FFF2-40B4-BE49-F238E27FC236}">
                    <a16:creationId xmlns:a16="http://schemas.microsoft.com/office/drawing/2014/main" id="{82646F32-2667-C8E2-C1AF-25446332297D}"/>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6" name="Vapaamuotoinen: Muoto 105">
                <a:extLst>
                  <a:ext uri="{FF2B5EF4-FFF2-40B4-BE49-F238E27FC236}">
                    <a16:creationId xmlns:a16="http://schemas.microsoft.com/office/drawing/2014/main" id="{76E8F27D-24EF-D687-532A-3756F21B3BD2}"/>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7" name="Vapaamuotoinen: Muoto 106">
                <a:extLst>
                  <a:ext uri="{FF2B5EF4-FFF2-40B4-BE49-F238E27FC236}">
                    <a16:creationId xmlns:a16="http://schemas.microsoft.com/office/drawing/2014/main" id="{90759917-AE5A-09FE-02C1-F95F5AA3DA28}"/>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8" name="Vapaamuotoinen: Muoto 107">
                <a:extLst>
                  <a:ext uri="{FF2B5EF4-FFF2-40B4-BE49-F238E27FC236}">
                    <a16:creationId xmlns:a16="http://schemas.microsoft.com/office/drawing/2014/main" id="{5B4C43E6-AA70-3CD7-E4E2-BCA34B33937E}"/>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09" name="Kuva 108" descr="Saapas tasaisella täytöllä">
                <a:extLst>
                  <a:ext uri="{FF2B5EF4-FFF2-40B4-BE49-F238E27FC236}">
                    <a16:creationId xmlns:a16="http://schemas.microsoft.com/office/drawing/2014/main" id="{6F81352E-A9F7-F091-A985-FD803D551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0102" y="5637529"/>
                <a:ext cx="245455" cy="228547"/>
              </a:xfrm>
              <a:prstGeom prst="rect">
                <a:avLst/>
              </a:prstGeom>
            </p:spPr>
          </p:pic>
          <p:pic>
            <p:nvPicPr>
              <p:cNvPr id="110" name="Kuva 109" descr="Saapas tasaisella täytöllä">
                <a:extLst>
                  <a:ext uri="{FF2B5EF4-FFF2-40B4-BE49-F238E27FC236}">
                    <a16:creationId xmlns:a16="http://schemas.microsoft.com/office/drawing/2014/main" id="{46EA6174-482C-47A6-44E7-7CE9253BDD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140007" y="5637080"/>
                <a:ext cx="245455" cy="228547"/>
              </a:xfrm>
              <a:prstGeom prst="rect">
                <a:avLst/>
              </a:prstGeom>
            </p:spPr>
          </p:pic>
          <p:sp>
            <p:nvSpPr>
              <p:cNvPr id="111" name="Suorakulmio 110">
                <a:extLst>
                  <a:ext uri="{FF2B5EF4-FFF2-40B4-BE49-F238E27FC236}">
                    <a16:creationId xmlns:a16="http://schemas.microsoft.com/office/drawing/2014/main" id="{EEDCF6CB-26A4-1A17-7E5E-60C101F81157}"/>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12" name="Kuva 111" descr="Aurinkolasit tasaisella täytöllä">
                <a:extLst>
                  <a:ext uri="{FF2B5EF4-FFF2-40B4-BE49-F238E27FC236}">
                    <a16:creationId xmlns:a16="http://schemas.microsoft.com/office/drawing/2014/main" id="{379145FD-717C-035E-8129-FCF6081337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1187" y="4740703"/>
                <a:ext cx="208544" cy="194180"/>
              </a:xfrm>
              <a:prstGeom prst="rect">
                <a:avLst/>
              </a:prstGeom>
            </p:spPr>
          </p:pic>
        </p:grpSp>
      </p:grpSp>
    </p:spTree>
    <p:extLst>
      <p:ext uri="{BB962C8B-B14F-4D97-AF65-F5344CB8AC3E}">
        <p14:creationId xmlns:p14="http://schemas.microsoft.com/office/powerpoint/2010/main" val="199311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EA5C2611-E1B9-8E0E-31FD-21B188855492}"/>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A1A81BA8-D795-67E3-1484-0458AE4AA444}"/>
              </a:ext>
            </a:extLst>
          </p:cNvPr>
          <p:cNvSpPr>
            <a:spLocks noGrp="1"/>
          </p:cNvSpPr>
          <p:nvPr>
            <p:ph type="title"/>
          </p:nvPr>
        </p:nvSpPr>
        <p:spPr>
          <a:xfrm>
            <a:off x="429640" y="414504"/>
            <a:ext cx="8661135" cy="1010862"/>
          </a:xfrm>
        </p:spPr>
        <p:txBody>
          <a:bodyPr/>
          <a:lstStyle/>
          <a:p>
            <a:pPr>
              <a:lnSpc>
                <a:spcPct val="80000"/>
              </a:lnSpc>
            </a:pPr>
            <a:r>
              <a:rPr lang="en-US" sz="2800" err="1"/>
              <a:t>Rakennusalan</a:t>
            </a:r>
            <a:r>
              <a:rPr lang="en-US" sz="2800"/>
              <a:t> </a:t>
            </a:r>
            <a:r>
              <a:rPr lang="en-US" sz="2800" err="1"/>
              <a:t>tiedon</a:t>
            </a:r>
            <a:r>
              <a:rPr lang="en-US" sz="2800"/>
              <a:t> </a:t>
            </a:r>
            <a:r>
              <a:rPr lang="en-US" sz="2800" err="1"/>
              <a:t>virtauksen</a:t>
            </a:r>
            <a:r>
              <a:rPr lang="en-US" sz="2800"/>
              <a:t> </a:t>
            </a:r>
            <a:r>
              <a:rPr lang="en-US" sz="2800" err="1"/>
              <a:t>tunnistetut</a:t>
            </a:r>
            <a:r>
              <a:rPr lang="en-US" sz="2800"/>
              <a:t> </a:t>
            </a:r>
            <a:r>
              <a:rPr lang="en-US" sz="2800" err="1"/>
              <a:t>haasteet</a:t>
            </a:r>
            <a:endParaRPr lang="en-US" sz="2800"/>
          </a:p>
        </p:txBody>
      </p:sp>
      <p:sp>
        <p:nvSpPr>
          <p:cNvPr id="6" name="Dian numeron paikkamerkki 5">
            <a:extLst>
              <a:ext uri="{FF2B5EF4-FFF2-40B4-BE49-F238E27FC236}">
                <a16:creationId xmlns:a16="http://schemas.microsoft.com/office/drawing/2014/main" id="{33598878-556D-49C5-A8EC-0E8CE8B3CC3F}"/>
              </a:ext>
            </a:extLst>
          </p:cNvPr>
          <p:cNvSpPr>
            <a:spLocks noGrp="1"/>
          </p:cNvSpPr>
          <p:nvPr>
            <p:ph type="sldNum" sz="quarter" idx="12"/>
          </p:nvPr>
        </p:nvSpPr>
        <p:spPr>
          <a:xfrm>
            <a:off x="407988" y="6381328"/>
            <a:ext cx="339359" cy="4571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grpSp>
        <p:nvGrpSpPr>
          <p:cNvPr id="1203" name="Ryhmä 1202">
            <a:extLst>
              <a:ext uri="{FF2B5EF4-FFF2-40B4-BE49-F238E27FC236}">
                <a16:creationId xmlns:a16="http://schemas.microsoft.com/office/drawing/2014/main" id="{5FBFA074-5AA6-BE52-3F32-925D61DCF617}"/>
              </a:ext>
            </a:extLst>
          </p:cNvPr>
          <p:cNvGrpSpPr/>
          <p:nvPr/>
        </p:nvGrpSpPr>
        <p:grpSpPr>
          <a:xfrm>
            <a:off x="7028968" y="3832145"/>
            <a:ext cx="4789586" cy="2806421"/>
            <a:chOff x="7098976" y="638351"/>
            <a:chExt cx="4789586" cy="2806421"/>
          </a:xfrm>
        </p:grpSpPr>
        <p:sp>
          <p:nvSpPr>
            <p:cNvPr id="1194" name="Suorakulmio: Pyöristetyt kulmat 1193">
              <a:extLst>
                <a:ext uri="{FF2B5EF4-FFF2-40B4-BE49-F238E27FC236}">
                  <a16:creationId xmlns:a16="http://schemas.microsoft.com/office/drawing/2014/main" id="{F763B4D8-2CA2-528D-6FF8-C9BBD44B75D6}"/>
                </a:ext>
              </a:extLst>
            </p:cNvPr>
            <p:cNvSpPr/>
            <p:nvPr/>
          </p:nvSpPr>
          <p:spPr>
            <a:xfrm>
              <a:off x="7098976" y="638351"/>
              <a:ext cx="4789586" cy="2806421"/>
            </a:xfrm>
            <a:prstGeom prst="roundRect">
              <a:avLst>
                <a:gd name="adj" fmla="val 8256"/>
              </a:avLst>
            </a:prstGeom>
            <a:solidFill>
              <a:schemeClr val="bg1"/>
            </a:solidFill>
            <a:ln w="38100">
              <a:solidFill>
                <a:schemeClr val="tx1"/>
              </a:solidFill>
            </a:ln>
            <a:effectLst>
              <a:outerShdw dist="38100" algn="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200" name="Ryhmä 1199">
              <a:extLst>
                <a:ext uri="{FF2B5EF4-FFF2-40B4-BE49-F238E27FC236}">
                  <a16:creationId xmlns:a16="http://schemas.microsoft.com/office/drawing/2014/main" id="{7455BE08-A1F2-DA3C-7F66-85C31D8F85D7}"/>
                </a:ext>
              </a:extLst>
            </p:cNvPr>
            <p:cNvGrpSpPr/>
            <p:nvPr/>
          </p:nvGrpSpPr>
          <p:grpSpPr>
            <a:xfrm>
              <a:off x="7324741" y="1018921"/>
              <a:ext cx="1756533" cy="1926750"/>
              <a:chOff x="7250320" y="807975"/>
              <a:chExt cx="1996582" cy="2394388"/>
            </a:xfrm>
          </p:grpSpPr>
          <p:cxnSp>
            <p:nvCxnSpPr>
              <p:cNvPr id="54" name="Suora nuoliyhdysviiva 53">
                <a:extLst>
                  <a:ext uri="{FF2B5EF4-FFF2-40B4-BE49-F238E27FC236}">
                    <a16:creationId xmlns:a16="http://schemas.microsoft.com/office/drawing/2014/main" id="{E8EF8049-CBF3-84D6-33C6-E2B4A874F081}"/>
                  </a:ext>
                </a:extLst>
              </p:cNvPr>
              <p:cNvCxnSpPr>
                <a:cxnSpLocks/>
              </p:cNvCxnSpPr>
              <p:nvPr/>
            </p:nvCxnSpPr>
            <p:spPr>
              <a:xfrm>
                <a:off x="7458767" y="1769967"/>
                <a:ext cx="0" cy="419114"/>
              </a:xfrm>
              <a:prstGeom prst="straightConnector1">
                <a:avLst/>
              </a:prstGeom>
              <a:ln w="38100">
                <a:solidFill>
                  <a:srgbClr val="8CC5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uora nuoliyhdysviiva 54">
                <a:extLst>
                  <a:ext uri="{FF2B5EF4-FFF2-40B4-BE49-F238E27FC236}">
                    <a16:creationId xmlns:a16="http://schemas.microsoft.com/office/drawing/2014/main" id="{9DBC91B7-1D8A-880B-7F54-1A1D882F7B49}"/>
                  </a:ext>
                </a:extLst>
              </p:cNvPr>
              <p:cNvCxnSpPr>
                <a:cxnSpLocks/>
              </p:cNvCxnSpPr>
              <p:nvPr/>
            </p:nvCxnSpPr>
            <p:spPr>
              <a:xfrm flipV="1">
                <a:off x="7757149" y="1311247"/>
                <a:ext cx="956932" cy="1052785"/>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uora nuoliyhdysviiva 55">
                <a:extLst>
                  <a:ext uri="{FF2B5EF4-FFF2-40B4-BE49-F238E27FC236}">
                    <a16:creationId xmlns:a16="http://schemas.microsoft.com/office/drawing/2014/main" id="{67800716-4057-7949-9B54-F1EF1A20FC06}"/>
                  </a:ext>
                </a:extLst>
              </p:cNvPr>
              <p:cNvCxnSpPr>
                <a:cxnSpLocks/>
              </p:cNvCxnSpPr>
              <p:nvPr/>
            </p:nvCxnSpPr>
            <p:spPr>
              <a:xfrm>
                <a:off x="7812162" y="1003572"/>
                <a:ext cx="883029"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3C20E122-1E6B-6F62-797A-0F529A9E2AD7}"/>
                  </a:ext>
                </a:extLst>
              </p:cNvPr>
              <p:cNvCxnSpPr>
                <a:cxnSpLocks/>
              </p:cNvCxnSpPr>
              <p:nvPr/>
            </p:nvCxnSpPr>
            <p:spPr>
              <a:xfrm>
                <a:off x="7871037" y="2463238"/>
                <a:ext cx="883029" cy="0"/>
              </a:xfrm>
              <a:prstGeom prst="straightConnector1">
                <a:avLst/>
              </a:prstGeom>
              <a:ln w="38100">
                <a:solidFill>
                  <a:srgbClr val="94D2B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uora nuoliyhdysviiva 58">
                <a:extLst>
                  <a:ext uri="{FF2B5EF4-FFF2-40B4-BE49-F238E27FC236}">
                    <a16:creationId xmlns:a16="http://schemas.microsoft.com/office/drawing/2014/main" id="{F99B97A8-A878-EE3B-9E15-5F188F0D2D45}"/>
                  </a:ext>
                </a:extLst>
              </p:cNvPr>
              <p:cNvCxnSpPr>
                <a:cxnSpLocks/>
              </p:cNvCxnSpPr>
              <p:nvPr/>
            </p:nvCxnSpPr>
            <p:spPr>
              <a:xfrm>
                <a:off x="9047596" y="1769967"/>
                <a:ext cx="0" cy="41911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uora nuoliyhdysviiva 59">
                <a:extLst>
                  <a:ext uri="{FF2B5EF4-FFF2-40B4-BE49-F238E27FC236}">
                    <a16:creationId xmlns:a16="http://schemas.microsoft.com/office/drawing/2014/main" id="{DC9A4C4E-DED7-A967-FB6C-CEFC353A3AE3}"/>
                  </a:ext>
                </a:extLst>
              </p:cNvPr>
              <p:cNvCxnSpPr>
                <a:cxnSpLocks/>
              </p:cNvCxnSpPr>
              <p:nvPr/>
            </p:nvCxnSpPr>
            <p:spPr>
              <a:xfrm flipH="1" flipV="1">
                <a:off x="7749993" y="1287611"/>
                <a:ext cx="956932" cy="1052785"/>
              </a:xfrm>
              <a:prstGeom prst="straightConnector1">
                <a:avLst/>
              </a:prstGeom>
              <a:ln w="38100">
                <a:solidFill>
                  <a:srgbClr val="A480B8"/>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1" name="Ryhmä 60">
                <a:extLst>
                  <a:ext uri="{FF2B5EF4-FFF2-40B4-BE49-F238E27FC236}">
                    <a16:creationId xmlns:a16="http://schemas.microsoft.com/office/drawing/2014/main" id="{43640384-78A6-8BD4-6154-37D397F50B30}"/>
                  </a:ext>
                </a:extLst>
              </p:cNvPr>
              <p:cNvGrpSpPr/>
              <p:nvPr/>
            </p:nvGrpSpPr>
            <p:grpSpPr>
              <a:xfrm>
                <a:off x="8830134" y="810580"/>
                <a:ext cx="416768" cy="914012"/>
                <a:chOff x="2947324" y="1823815"/>
                <a:chExt cx="509733" cy="1177642"/>
              </a:xfrm>
            </p:grpSpPr>
            <p:sp>
              <p:nvSpPr>
                <p:cNvPr id="1067" name="Vapaamuotoinen: Muoto 1066">
                  <a:extLst>
                    <a:ext uri="{FF2B5EF4-FFF2-40B4-BE49-F238E27FC236}">
                      <a16:creationId xmlns:a16="http://schemas.microsoft.com/office/drawing/2014/main" id="{96980D7B-80E7-9EDF-B837-3ED72D6F84D0}"/>
                    </a:ext>
                  </a:extLst>
                </p:cNvPr>
                <p:cNvSpPr/>
                <p:nvPr/>
              </p:nvSpPr>
              <p:spPr>
                <a:xfrm>
                  <a:off x="3109513" y="1904305"/>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68" name="Vapaamuotoinen: Muoto 1067">
                  <a:extLst>
                    <a:ext uri="{FF2B5EF4-FFF2-40B4-BE49-F238E27FC236}">
                      <a16:creationId xmlns:a16="http://schemas.microsoft.com/office/drawing/2014/main" id="{450D38F3-A4F3-E073-B91F-864AAC9A82FF}"/>
                    </a:ext>
                  </a:extLst>
                </p:cNvPr>
                <p:cNvSpPr/>
                <p:nvPr/>
              </p:nvSpPr>
              <p:spPr>
                <a:xfrm>
                  <a:off x="2947324" y="2098470"/>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69" name="Kuva 45" descr="Palo mies mies tasaisella täytöllä">
                  <a:extLst>
                    <a:ext uri="{FF2B5EF4-FFF2-40B4-BE49-F238E27FC236}">
                      <a16:creationId xmlns:a16="http://schemas.microsoft.com/office/drawing/2014/main" id="{B48FCFF1-93B2-66D1-E678-0C966C1E7FB2}"/>
                    </a:ext>
                  </a:extLst>
                </p:cNvPr>
                <p:cNvSpPr/>
                <p:nvPr/>
              </p:nvSpPr>
              <p:spPr>
                <a:xfrm>
                  <a:off x="3050257" y="1823815"/>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0" name="Vapaamuotoinen: Muoto 1069">
                  <a:extLst>
                    <a:ext uri="{FF2B5EF4-FFF2-40B4-BE49-F238E27FC236}">
                      <a16:creationId xmlns:a16="http://schemas.microsoft.com/office/drawing/2014/main" id="{51A6A6FE-6636-C5D9-A397-62AA6915DE8E}"/>
                    </a:ext>
                  </a:extLst>
                </p:cNvPr>
                <p:cNvSpPr/>
                <p:nvPr/>
              </p:nvSpPr>
              <p:spPr>
                <a:xfrm>
                  <a:off x="3076158" y="2105361"/>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1" name="Vapaamuotoinen: Muoto 1070">
                  <a:extLst>
                    <a:ext uri="{FF2B5EF4-FFF2-40B4-BE49-F238E27FC236}">
                      <a16:creationId xmlns:a16="http://schemas.microsoft.com/office/drawing/2014/main" id="{B31B99F1-106F-0D46-A780-0F03B7431E35}"/>
                    </a:ext>
                  </a:extLst>
                </p:cNvPr>
                <p:cNvSpPr/>
                <p:nvPr/>
              </p:nvSpPr>
              <p:spPr>
                <a:xfrm>
                  <a:off x="3080455" y="2337916"/>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2" name="Vapaamuotoinen: Muoto 1071">
                  <a:extLst>
                    <a:ext uri="{FF2B5EF4-FFF2-40B4-BE49-F238E27FC236}">
                      <a16:creationId xmlns:a16="http://schemas.microsoft.com/office/drawing/2014/main" id="{7BCBC7FD-4773-CE89-4DE9-D129488F724F}"/>
                    </a:ext>
                  </a:extLst>
                </p:cNvPr>
                <p:cNvSpPr/>
                <p:nvPr/>
              </p:nvSpPr>
              <p:spPr>
                <a:xfrm>
                  <a:off x="3210416" y="2339645"/>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3" name="Vapaamuotoinen: Muoto 1072">
                  <a:extLst>
                    <a:ext uri="{FF2B5EF4-FFF2-40B4-BE49-F238E27FC236}">
                      <a16:creationId xmlns:a16="http://schemas.microsoft.com/office/drawing/2014/main" id="{5469304D-945F-5A35-A5A9-9A9300D90C9C}"/>
                    </a:ext>
                  </a:extLst>
                </p:cNvPr>
                <p:cNvSpPr/>
                <p:nvPr/>
              </p:nvSpPr>
              <p:spPr>
                <a:xfrm>
                  <a:off x="3210416" y="2106226"/>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74" name="Vapaamuotoinen: Muoto 1073">
                  <a:extLst>
                    <a:ext uri="{FF2B5EF4-FFF2-40B4-BE49-F238E27FC236}">
                      <a16:creationId xmlns:a16="http://schemas.microsoft.com/office/drawing/2014/main" id="{9B954A52-2B2D-8699-3D1A-E3E7AEEC375A}"/>
                    </a:ext>
                  </a:extLst>
                </p:cNvPr>
                <p:cNvSpPr/>
                <p:nvPr/>
              </p:nvSpPr>
              <p:spPr>
                <a:xfrm>
                  <a:off x="3074502" y="2295986"/>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C0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75" name="Kuva 1074" descr="Saapas tasaisella täytöllä">
                  <a:extLst>
                    <a:ext uri="{FF2B5EF4-FFF2-40B4-BE49-F238E27FC236}">
                      <a16:creationId xmlns:a16="http://schemas.microsoft.com/office/drawing/2014/main" id="{780B2C1F-6245-ABBB-843D-4DBDD9E9D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5176" y="2772910"/>
                  <a:ext cx="245455" cy="228547"/>
                </a:xfrm>
                <a:prstGeom prst="rect">
                  <a:avLst/>
                </a:prstGeom>
              </p:spPr>
            </p:pic>
            <p:pic>
              <p:nvPicPr>
                <p:cNvPr id="1076" name="Kuva 1075" descr="Saapas tasaisella täytöllä">
                  <a:extLst>
                    <a:ext uri="{FF2B5EF4-FFF2-40B4-BE49-F238E27FC236}">
                      <a16:creationId xmlns:a16="http://schemas.microsoft.com/office/drawing/2014/main" id="{8EA91B53-1221-06AE-5211-25799FA7CB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955081" y="2772461"/>
                  <a:ext cx="245455" cy="228547"/>
                </a:xfrm>
                <a:prstGeom prst="rect">
                  <a:avLst/>
                </a:prstGeom>
              </p:spPr>
            </p:pic>
            <p:sp>
              <p:nvSpPr>
                <p:cNvPr id="1077" name="Suorakulmio 1076">
                  <a:extLst>
                    <a:ext uri="{FF2B5EF4-FFF2-40B4-BE49-F238E27FC236}">
                      <a16:creationId xmlns:a16="http://schemas.microsoft.com/office/drawing/2014/main" id="{20A335F7-BCFF-A379-74F7-4A63CD76B272}"/>
                    </a:ext>
                  </a:extLst>
                </p:cNvPr>
                <p:cNvSpPr/>
                <p:nvPr/>
              </p:nvSpPr>
              <p:spPr>
                <a:xfrm>
                  <a:off x="3135048" y="1944250"/>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78" name="Kuva 1077" descr="Aurinkolasit tasaisella täytöllä">
                  <a:extLst>
                    <a:ext uri="{FF2B5EF4-FFF2-40B4-BE49-F238E27FC236}">
                      <a16:creationId xmlns:a16="http://schemas.microsoft.com/office/drawing/2014/main" id="{5BE249BB-B11C-139C-F727-99713B8668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6261" y="1876084"/>
                  <a:ext cx="208544" cy="194180"/>
                </a:xfrm>
                <a:prstGeom prst="rect">
                  <a:avLst/>
                </a:prstGeom>
              </p:spPr>
            </p:pic>
          </p:grpSp>
          <p:grpSp>
            <p:nvGrpSpPr>
              <p:cNvPr id="62" name="Ryhmä 61">
                <a:extLst>
                  <a:ext uri="{FF2B5EF4-FFF2-40B4-BE49-F238E27FC236}">
                    <a16:creationId xmlns:a16="http://schemas.microsoft.com/office/drawing/2014/main" id="{F34202D6-E1E8-A34A-D415-162F2BD34B8F}"/>
                  </a:ext>
                </a:extLst>
              </p:cNvPr>
              <p:cNvGrpSpPr/>
              <p:nvPr/>
            </p:nvGrpSpPr>
            <p:grpSpPr>
              <a:xfrm>
                <a:off x="8824880" y="2288351"/>
                <a:ext cx="416768" cy="914012"/>
                <a:chOff x="4132250" y="4688434"/>
                <a:chExt cx="509733" cy="1177642"/>
              </a:xfrm>
            </p:grpSpPr>
            <p:sp>
              <p:nvSpPr>
                <p:cNvPr id="1055" name="Vapaamuotoinen: Muoto 1054">
                  <a:extLst>
                    <a:ext uri="{FF2B5EF4-FFF2-40B4-BE49-F238E27FC236}">
                      <a16:creationId xmlns:a16="http://schemas.microsoft.com/office/drawing/2014/main" id="{4A2977FB-FC4F-E8E2-1605-64053EF90398}"/>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56" name="Vapaamuotoinen: Muoto 1055">
                  <a:extLst>
                    <a:ext uri="{FF2B5EF4-FFF2-40B4-BE49-F238E27FC236}">
                      <a16:creationId xmlns:a16="http://schemas.microsoft.com/office/drawing/2014/main" id="{13D741FD-AA44-2E89-7EED-D84396FE5195}"/>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57" name="Kuva 45" descr="Palo mies mies tasaisella täytöllä">
                  <a:extLst>
                    <a:ext uri="{FF2B5EF4-FFF2-40B4-BE49-F238E27FC236}">
                      <a16:creationId xmlns:a16="http://schemas.microsoft.com/office/drawing/2014/main" id="{791C4C1E-14EB-493D-56E3-888D846E2E8A}"/>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02A6E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58" name="Vapaamuotoinen: Muoto 1057">
                  <a:extLst>
                    <a:ext uri="{FF2B5EF4-FFF2-40B4-BE49-F238E27FC236}">
                      <a16:creationId xmlns:a16="http://schemas.microsoft.com/office/drawing/2014/main" id="{8E74932A-CEC5-E27A-6E1B-2DBD0A0E3DAF}"/>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59" name="Vapaamuotoinen: Muoto 1058">
                  <a:extLst>
                    <a:ext uri="{FF2B5EF4-FFF2-40B4-BE49-F238E27FC236}">
                      <a16:creationId xmlns:a16="http://schemas.microsoft.com/office/drawing/2014/main" id="{3AE5B854-9389-E042-FE6A-ACB26C736978}"/>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60" name="Vapaamuotoinen: Muoto 1059">
                  <a:extLst>
                    <a:ext uri="{FF2B5EF4-FFF2-40B4-BE49-F238E27FC236}">
                      <a16:creationId xmlns:a16="http://schemas.microsoft.com/office/drawing/2014/main" id="{4D23629E-15BC-59DF-0C2A-F3B41A73A791}"/>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61" name="Vapaamuotoinen: Muoto 1060">
                  <a:extLst>
                    <a:ext uri="{FF2B5EF4-FFF2-40B4-BE49-F238E27FC236}">
                      <a16:creationId xmlns:a16="http://schemas.microsoft.com/office/drawing/2014/main" id="{AF1BE5ED-85E6-0832-12FF-E2CEF59B5BA0}"/>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62" name="Vapaamuotoinen: Muoto 1061">
                  <a:extLst>
                    <a:ext uri="{FF2B5EF4-FFF2-40B4-BE49-F238E27FC236}">
                      <a16:creationId xmlns:a16="http://schemas.microsoft.com/office/drawing/2014/main" id="{ED2AD6F1-5DAE-5E70-BF2A-088764489B77}"/>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02A6E4"/>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63" name="Kuva 1062" descr="Saapas tasaisella täytöllä">
                  <a:extLst>
                    <a:ext uri="{FF2B5EF4-FFF2-40B4-BE49-F238E27FC236}">
                      <a16:creationId xmlns:a16="http://schemas.microsoft.com/office/drawing/2014/main" id="{5FF1BE9A-EBC4-F69A-AD63-501F2F091C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102" y="5637529"/>
                  <a:ext cx="245455" cy="228547"/>
                </a:xfrm>
                <a:prstGeom prst="rect">
                  <a:avLst/>
                </a:prstGeom>
              </p:spPr>
            </p:pic>
            <p:pic>
              <p:nvPicPr>
                <p:cNvPr id="1064" name="Kuva 1063" descr="Saapas tasaisella täytöllä">
                  <a:extLst>
                    <a:ext uri="{FF2B5EF4-FFF2-40B4-BE49-F238E27FC236}">
                      <a16:creationId xmlns:a16="http://schemas.microsoft.com/office/drawing/2014/main" id="{E8E36DBF-C73A-4AB9-2565-8C638DBF9B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140007" y="5637080"/>
                  <a:ext cx="245455" cy="228547"/>
                </a:xfrm>
                <a:prstGeom prst="rect">
                  <a:avLst/>
                </a:prstGeom>
              </p:spPr>
            </p:pic>
            <p:sp>
              <p:nvSpPr>
                <p:cNvPr id="1065" name="Suorakulmio 1064">
                  <a:extLst>
                    <a:ext uri="{FF2B5EF4-FFF2-40B4-BE49-F238E27FC236}">
                      <a16:creationId xmlns:a16="http://schemas.microsoft.com/office/drawing/2014/main" id="{5233474D-9F25-896D-2DF2-132F397E066F}"/>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66" name="Kuva 1065" descr="Aurinkolasit tasaisella täytöllä">
                  <a:extLst>
                    <a:ext uri="{FF2B5EF4-FFF2-40B4-BE49-F238E27FC236}">
                      <a16:creationId xmlns:a16="http://schemas.microsoft.com/office/drawing/2014/main" id="{662E58FE-D88A-1117-7D4D-C5D10296D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grpSp>
            <p:nvGrpSpPr>
              <p:cNvPr id="63" name="Ryhmä 62">
                <a:extLst>
                  <a:ext uri="{FF2B5EF4-FFF2-40B4-BE49-F238E27FC236}">
                    <a16:creationId xmlns:a16="http://schemas.microsoft.com/office/drawing/2014/main" id="{A714D5A4-FBBB-0589-BE54-3B3419C58AEB}"/>
                  </a:ext>
                </a:extLst>
              </p:cNvPr>
              <p:cNvGrpSpPr/>
              <p:nvPr/>
            </p:nvGrpSpPr>
            <p:grpSpPr>
              <a:xfrm>
                <a:off x="7258732" y="2264074"/>
                <a:ext cx="416768" cy="914012"/>
                <a:chOff x="4132250" y="4688434"/>
                <a:chExt cx="509733" cy="1177642"/>
              </a:xfrm>
            </p:grpSpPr>
            <p:sp>
              <p:nvSpPr>
                <p:cNvPr id="1043" name="Vapaamuotoinen: Muoto 1042">
                  <a:extLst>
                    <a:ext uri="{FF2B5EF4-FFF2-40B4-BE49-F238E27FC236}">
                      <a16:creationId xmlns:a16="http://schemas.microsoft.com/office/drawing/2014/main" id="{7F678C88-BEC7-99AA-B527-2D6D9F3F73A5}"/>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4" name="Vapaamuotoinen: Muoto 1043">
                  <a:extLst>
                    <a:ext uri="{FF2B5EF4-FFF2-40B4-BE49-F238E27FC236}">
                      <a16:creationId xmlns:a16="http://schemas.microsoft.com/office/drawing/2014/main" id="{1408EF63-1A03-C092-636F-0FF2B9050CA2}"/>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5" name="Kuva 45" descr="Palo mies mies tasaisella täytöllä">
                  <a:extLst>
                    <a:ext uri="{FF2B5EF4-FFF2-40B4-BE49-F238E27FC236}">
                      <a16:creationId xmlns:a16="http://schemas.microsoft.com/office/drawing/2014/main" id="{F5484C1F-924A-7443-883A-ED655BC6C260}"/>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92D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6" name="Vapaamuotoinen: Muoto 1045">
                  <a:extLst>
                    <a:ext uri="{FF2B5EF4-FFF2-40B4-BE49-F238E27FC236}">
                      <a16:creationId xmlns:a16="http://schemas.microsoft.com/office/drawing/2014/main" id="{E5D9A543-F7A3-3273-F2F5-F3104FB30CBF}"/>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7" name="Vapaamuotoinen: Muoto 1046">
                  <a:extLst>
                    <a:ext uri="{FF2B5EF4-FFF2-40B4-BE49-F238E27FC236}">
                      <a16:creationId xmlns:a16="http://schemas.microsoft.com/office/drawing/2014/main" id="{B3EE2B1E-1D5A-7D97-2B39-337F934AA114}"/>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8" name="Vapaamuotoinen: Muoto 1047">
                  <a:extLst>
                    <a:ext uri="{FF2B5EF4-FFF2-40B4-BE49-F238E27FC236}">
                      <a16:creationId xmlns:a16="http://schemas.microsoft.com/office/drawing/2014/main" id="{0DE7359A-B456-E8B0-9E8D-20FE3D969BDF}"/>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9" name="Vapaamuotoinen: Muoto 1048">
                  <a:extLst>
                    <a:ext uri="{FF2B5EF4-FFF2-40B4-BE49-F238E27FC236}">
                      <a16:creationId xmlns:a16="http://schemas.microsoft.com/office/drawing/2014/main" id="{F288EEAA-D782-AF33-FBD7-DF51FD4403AA}"/>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50" name="Vapaamuotoinen: Muoto 1049">
                  <a:extLst>
                    <a:ext uri="{FF2B5EF4-FFF2-40B4-BE49-F238E27FC236}">
                      <a16:creationId xmlns:a16="http://schemas.microsoft.com/office/drawing/2014/main" id="{D94C32F2-0E0E-7902-3EC1-360A045912A3}"/>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92D05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51" name="Kuva 1050" descr="Saapas tasaisella täytöllä">
                  <a:extLst>
                    <a:ext uri="{FF2B5EF4-FFF2-40B4-BE49-F238E27FC236}">
                      <a16:creationId xmlns:a16="http://schemas.microsoft.com/office/drawing/2014/main" id="{07372A4E-74C8-57FF-445E-DB7C66B14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90102" y="5637529"/>
                  <a:ext cx="245455" cy="228547"/>
                </a:xfrm>
                <a:prstGeom prst="rect">
                  <a:avLst/>
                </a:prstGeom>
              </p:spPr>
            </p:pic>
            <p:pic>
              <p:nvPicPr>
                <p:cNvPr id="1052" name="Kuva 1051" descr="Saapas tasaisella täytöllä">
                  <a:extLst>
                    <a:ext uri="{FF2B5EF4-FFF2-40B4-BE49-F238E27FC236}">
                      <a16:creationId xmlns:a16="http://schemas.microsoft.com/office/drawing/2014/main" id="{6ED1F4C2-F9B7-0387-D2A5-713F55692E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140007" y="5637080"/>
                  <a:ext cx="245455" cy="228547"/>
                </a:xfrm>
                <a:prstGeom prst="rect">
                  <a:avLst/>
                </a:prstGeom>
              </p:spPr>
            </p:pic>
            <p:sp>
              <p:nvSpPr>
                <p:cNvPr id="1053" name="Suorakulmio 1052">
                  <a:extLst>
                    <a:ext uri="{FF2B5EF4-FFF2-40B4-BE49-F238E27FC236}">
                      <a16:creationId xmlns:a16="http://schemas.microsoft.com/office/drawing/2014/main" id="{AEA5CFCE-8D4E-F47D-2434-B46F499DA306}"/>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54" name="Kuva 1053" descr="Aurinkolasit tasaisella täytöllä">
                  <a:extLst>
                    <a:ext uri="{FF2B5EF4-FFF2-40B4-BE49-F238E27FC236}">
                      <a16:creationId xmlns:a16="http://schemas.microsoft.com/office/drawing/2014/main" id="{70BA7474-ACD2-25AE-0AA0-6BE672FE95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grpSp>
            <p:nvGrpSpPr>
              <p:cNvPr id="1024" name="Ryhmä 1023">
                <a:extLst>
                  <a:ext uri="{FF2B5EF4-FFF2-40B4-BE49-F238E27FC236}">
                    <a16:creationId xmlns:a16="http://schemas.microsoft.com/office/drawing/2014/main" id="{76579B8B-F6C1-0275-C457-A410E21F3746}"/>
                  </a:ext>
                </a:extLst>
              </p:cNvPr>
              <p:cNvGrpSpPr/>
              <p:nvPr/>
            </p:nvGrpSpPr>
            <p:grpSpPr>
              <a:xfrm>
                <a:off x="7250320" y="807975"/>
                <a:ext cx="416768" cy="914012"/>
                <a:chOff x="4132250" y="4688434"/>
                <a:chExt cx="509733" cy="1177642"/>
              </a:xfrm>
            </p:grpSpPr>
            <p:sp>
              <p:nvSpPr>
                <p:cNvPr id="1027" name="Vapaamuotoinen: Muoto 1026">
                  <a:extLst>
                    <a:ext uri="{FF2B5EF4-FFF2-40B4-BE49-F238E27FC236}">
                      <a16:creationId xmlns:a16="http://schemas.microsoft.com/office/drawing/2014/main" id="{3AB98B0E-525B-0E85-AD22-1B8D9C503D89}"/>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29" name="Vapaamuotoinen: Muoto 1028">
                  <a:extLst>
                    <a:ext uri="{FF2B5EF4-FFF2-40B4-BE49-F238E27FC236}">
                      <a16:creationId xmlns:a16="http://schemas.microsoft.com/office/drawing/2014/main" id="{EAF1C87B-88C8-AD47-0878-3C800C0A4AFE}"/>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1" name="Kuva 45" descr="Palo mies mies tasaisella täytöllä">
                  <a:extLst>
                    <a:ext uri="{FF2B5EF4-FFF2-40B4-BE49-F238E27FC236}">
                      <a16:creationId xmlns:a16="http://schemas.microsoft.com/office/drawing/2014/main" id="{584F6855-1032-6924-4E5D-753F87BA8711}"/>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7D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3" name="Vapaamuotoinen: Muoto 1032">
                  <a:extLst>
                    <a:ext uri="{FF2B5EF4-FFF2-40B4-BE49-F238E27FC236}">
                      <a16:creationId xmlns:a16="http://schemas.microsoft.com/office/drawing/2014/main" id="{FF1F701B-0069-6D8B-9CED-6459FD937A00}"/>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5" name="Vapaamuotoinen: Muoto 1034">
                  <a:extLst>
                    <a:ext uri="{FF2B5EF4-FFF2-40B4-BE49-F238E27FC236}">
                      <a16:creationId xmlns:a16="http://schemas.microsoft.com/office/drawing/2014/main" id="{A4F333F7-B7F6-188F-F35E-18D819902DEF}"/>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6" name="Vapaamuotoinen: Muoto 1035">
                  <a:extLst>
                    <a:ext uri="{FF2B5EF4-FFF2-40B4-BE49-F238E27FC236}">
                      <a16:creationId xmlns:a16="http://schemas.microsoft.com/office/drawing/2014/main" id="{2622AC64-2A89-F653-E4F0-A6EE38D3D409}"/>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7" name="Vapaamuotoinen: Muoto 1036">
                  <a:extLst>
                    <a:ext uri="{FF2B5EF4-FFF2-40B4-BE49-F238E27FC236}">
                      <a16:creationId xmlns:a16="http://schemas.microsoft.com/office/drawing/2014/main" id="{B969CA65-80A7-E8EB-5FB4-D4BC57537954}"/>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38" name="Vapaamuotoinen: Muoto 1037">
                  <a:extLst>
                    <a:ext uri="{FF2B5EF4-FFF2-40B4-BE49-F238E27FC236}">
                      <a16:creationId xmlns:a16="http://schemas.microsoft.com/office/drawing/2014/main" id="{D8DA58DC-7A24-B6B0-CF65-C1A9ED661EAF}"/>
                    </a:ext>
                  </a:extLst>
                </p:cNvPr>
                <p:cNvSpPr/>
                <p:nvPr/>
              </p:nvSpPr>
              <p:spPr>
                <a:xfrm>
                  <a:off x="4259428" y="516060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39" name="Kuva 1038" descr="Saapas tasaisella täytöllä">
                  <a:extLst>
                    <a:ext uri="{FF2B5EF4-FFF2-40B4-BE49-F238E27FC236}">
                      <a16:creationId xmlns:a16="http://schemas.microsoft.com/office/drawing/2014/main" id="{34E9CC85-8CC7-B46A-AE98-DA35187459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0102" y="5637529"/>
                  <a:ext cx="245455" cy="228547"/>
                </a:xfrm>
                <a:prstGeom prst="rect">
                  <a:avLst/>
                </a:prstGeom>
              </p:spPr>
            </p:pic>
            <p:pic>
              <p:nvPicPr>
                <p:cNvPr id="1040" name="Kuva 1039" descr="Saapas tasaisella täytöllä">
                  <a:extLst>
                    <a:ext uri="{FF2B5EF4-FFF2-40B4-BE49-F238E27FC236}">
                      <a16:creationId xmlns:a16="http://schemas.microsoft.com/office/drawing/2014/main" id="{D4CBBEC0-9BE2-07C8-03A4-C8A5EE42BC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4140007" y="5637080"/>
                  <a:ext cx="245455" cy="228547"/>
                </a:xfrm>
                <a:prstGeom prst="rect">
                  <a:avLst/>
                </a:prstGeom>
              </p:spPr>
            </p:pic>
            <p:sp>
              <p:nvSpPr>
                <p:cNvPr id="1041" name="Suorakulmio 1040">
                  <a:extLst>
                    <a:ext uri="{FF2B5EF4-FFF2-40B4-BE49-F238E27FC236}">
                      <a16:creationId xmlns:a16="http://schemas.microsoft.com/office/drawing/2014/main" id="{ED2ABA7C-DDC6-64E5-317F-DCCF7D8A07F5}"/>
                    </a:ext>
                  </a:extLst>
                </p:cNvPr>
                <p:cNvSpPr/>
                <p:nvPr/>
              </p:nvSpPr>
              <p:spPr>
                <a:xfrm>
                  <a:off x="4319974" y="4808869"/>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42" name="Kuva 1041" descr="Aurinkolasit tasaisella täytöllä">
                  <a:extLst>
                    <a:ext uri="{FF2B5EF4-FFF2-40B4-BE49-F238E27FC236}">
                      <a16:creationId xmlns:a16="http://schemas.microsoft.com/office/drawing/2014/main" id="{D6827B6E-CC37-0E2C-966B-4BCEB91E7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187" y="4740703"/>
                  <a:ext cx="208544" cy="194180"/>
                </a:xfrm>
                <a:prstGeom prst="rect">
                  <a:avLst/>
                </a:prstGeom>
              </p:spPr>
            </p:pic>
          </p:grpSp>
        </p:grpSp>
        <p:sp>
          <p:nvSpPr>
            <p:cNvPr id="1025" name="Tekstiruutu 1024">
              <a:extLst>
                <a:ext uri="{FF2B5EF4-FFF2-40B4-BE49-F238E27FC236}">
                  <a16:creationId xmlns:a16="http://schemas.microsoft.com/office/drawing/2014/main" id="{6F0D63D8-5C16-8C0B-C945-DF6EE5E274C5}"/>
                </a:ext>
              </a:extLst>
            </p:cNvPr>
            <p:cNvSpPr txBox="1"/>
            <p:nvPr/>
          </p:nvSpPr>
          <p:spPr>
            <a:xfrm>
              <a:off x="9160784" y="813414"/>
              <a:ext cx="2727778" cy="255454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Demi"/>
                  <a:ea typeface="+mn-ea"/>
                  <a:cs typeface="+mn-cs"/>
                </a:rPr>
                <a:t>Toimijoiden väliset suljetun toimintaympäristön tiedonvaihdon ratkaisut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Suljetussa toimintaympäristössä toimivat </a:t>
              </a:r>
              <a:r>
                <a:rPr kumimoji="0" lang="fi-FI" sz="1600" b="0" i="0" u="none" strike="noStrike" kern="1200" cap="none" spc="0" normalizeH="0" baseline="0" noProof="0" err="1">
                  <a:ln>
                    <a:noFill/>
                  </a:ln>
                  <a:solidFill>
                    <a:prstClr val="black"/>
                  </a:solidFill>
                  <a:effectLst/>
                  <a:uLnTx/>
                  <a:uFillTx/>
                  <a:latin typeface="Avenir Next LT Pro"/>
                  <a:ea typeface="+mn-ea"/>
                  <a:cs typeface="+mn-cs"/>
                </a:rPr>
                <a:t>point</a:t>
              </a:r>
              <a:r>
                <a:rPr kumimoji="0" lang="fi-FI" sz="1600" b="0" i="0" u="none" strike="noStrike" kern="1200" cap="none" spc="0" normalizeH="0" baseline="0" noProof="0">
                  <a:ln>
                    <a:noFill/>
                  </a:ln>
                  <a:solidFill>
                    <a:prstClr val="black"/>
                  </a:solidFill>
                  <a:effectLst/>
                  <a:uLnTx/>
                  <a:uFillTx/>
                  <a:latin typeface="Avenir Next LT Pro"/>
                  <a:ea typeface="+mn-ea"/>
                  <a:cs typeface="+mn-cs"/>
                </a:rPr>
                <a:t>-to-</a:t>
              </a:r>
              <a:r>
                <a:rPr kumimoji="0" lang="fi-FI" sz="1600" b="0" i="0" u="none" strike="noStrike" kern="1200" cap="none" spc="0" normalizeH="0" baseline="0" noProof="0" err="1">
                  <a:ln>
                    <a:noFill/>
                  </a:ln>
                  <a:solidFill>
                    <a:prstClr val="black"/>
                  </a:solidFill>
                  <a:effectLst/>
                  <a:uLnTx/>
                  <a:uFillTx/>
                  <a:latin typeface="Avenir Next LT Pro"/>
                  <a:ea typeface="+mn-ea"/>
                  <a:cs typeface="+mn-cs"/>
                </a:rPr>
                <a:t>point</a:t>
              </a:r>
              <a:r>
                <a:rPr kumimoji="0" lang="fi-FI" sz="1600" b="0" i="0" u="none" strike="noStrike" kern="1200" cap="none" spc="0" normalizeH="0" baseline="0" noProof="0">
                  <a:ln>
                    <a:noFill/>
                  </a:ln>
                  <a:solidFill>
                    <a:prstClr val="black"/>
                  </a:solidFill>
                  <a:effectLst/>
                  <a:uLnTx/>
                  <a:uFillTx/>
                  <a:latin typeface="Avenir Next LT Pro"/>
                  <a:ea typeface="+mn-ea"/>
                  <a:cs typeface="+mn-cs"/>
                </a:rPr>
                <a:t>-ratkaisut ovat tehottomia ja kalliita, koska jokainen järjestelmäpari tarvitsee oman ratkaisun.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0" name="Suorakulmio: Pyöristetyt kulmat 19">
            <a:extLst>
              <a:ext uri="{FF2B5EF4-FFF2-40B4-BE49-F238E27FC236}">
                <a16:creationId xmlns:a16="http://schemas.microsoft.com/office/drawing/2014/main" id="{D6E29D02-FAE9-17A8-004F-6C3F100526F1}"/>
              </a:ext>
            </a:extLst>
          </p:cNvPr>
          <p:cNvSpPr/>
          <p:nvPr/>
        </p:nvSpPr>
        <p:spPr>
          <a:xfrm>
            <a:off x="3820038" y="1015295"/>
            <a:ext cx="4242700" cy="2598389"/>
          </a:xfrm>
          <a:prstGeom prst="roundRect">
            <a:avLst>
              <a:gd name="adj" fmla="val 8256"/>
            </a:avLst>
          </a:prstGeom>
          <a:solidFill>
            <a:schemeClr val="bg1"/>
          </a:solidFill>
          <a:ln w="38100">
            <a:solidFill>
              <a:schemeClr val="tx1"/>
            </a:solidFill>
          </a:ln>
          <a:effectLst>
            <a:outerShdw dist="38100" algn="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8" name="Ryhmä 17">
            <a:extLst>
              <a:ext uri="{FF2B5EF4-FFF2-40B4-BE49-F238E27FC236}">
                <a16:creationId xmlns:a16="http://schemas.microsoft.com/office/drawing/2014/main" id="{78E9F7F2-9F15-5111-F44E-017AD8D3FFC7}"/>
              </a:ext>
            </a:extLst>
          </p:cNvPr>
          <p:cNvGrpSpPr/>
          <p:nvPr/>
        </p:nvGrpSpPr>
        <p:grpSpPr>
          <a:xfrm>
            <a:off x="3894234" y="1130056"/>
            <a:ext cx="4094307" cy="2401915"/>
            <a:chOff x="-255138" y="1952735"/>
            <a:chExt cx="4220225" cy="2401915"/>
          </a:xfrm>
        </p:grpSpPr>
        <p:grpSp>
          <p:nvGrpSpPr>
            <p:cNvPr id="1130" name="Ryhmä 1129">
              <a:extLst>
                <a:ext uri="{FF2B5EF4-FFF2-40B4-BE49-F238E27FC236}">
                  <a16:creationId xmlns:a16="http://schemas.microsoft.com/office/drawing/2014/main" id="{17B13BB8-8773-2BCD-5C8A-35222C1C5C37}"/>
                </a:ext>
              </a:extLst>
            </p:cNvPr>
            <p:cNvGrpSpPr/>
            <p:nvPr/>
          </p:nvGrpSpPr>
          <p:grpSpPr>
            <a:xfrm>
              <a:off x="2177065" y="2044701"/>
              <a:ext cx="938787" cy="832888"/>
              <a:chOff x="6238290" y="3637512"/>
              <a:chExt cx="464165" cy="446808"/>
            </a:xfrm>
          </p:grpSpPr>
          <p:grpSp>
            <p:nvGrpSpPr>
              <p:cNvPr id="1131" name="Ryhmä 1130">
                <a:extLst>
                  <a:ext uri="{FF2B5EF4-FFF2-40B4-BE49-F238E27FC236}">
                    <a16:creationId xmlns:a16="http://schemas.microsoft.com/office/drawing/2014/main" id="{42481FCA-38EA-DAA7-8036-C64DD2283448}"/>
                  </a:ext>
                </a:extLst>
              </p:cNvPr>
              <p:cNvGrpSpPr/>
              <p:nvPr/>
            </p:nvGrpSpPr>
            <p:grpSpPr>
              <a:xfrm>
                <a:off x="6238290" y="3950702"/>
                <a:ext cx="338578" cy="133618"/>
                <a:chOff x="7932978" y="3988804"/>
                <a:chExt cx="338578" cy="133618"/>
              </a:xfrm>
            </p:grpSpPr>
            <p:sp>
              <p:nvSpPr>
                <p:cNvPr id="1135" name="Ellipsi 1134">
                  <a:extLst>
                    <a:ext uri="{FF2B5EF4-FFF2-40B4-BE49-F238E27FC236}">
                      <a16:creationId xmlns:a16="http://schemas.microsoft.com/office/drawing/2014/main" id="{0D0F7D40-FB50-A15C-D3C6-058603AEE3B9}"/>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36" name="Ellipsi 1135">
                  <a:extLst>
                    <a:ext uri="{FF2B5EF4-FFF2-40B4-BE49-F238E27FC236}">
                      <a16:creationId xmlns:a16="http://schemas.microsoft.com/office/drawing/2014/main" id="{37614482-F86C-E6EC-C5AE-FA999955CAD5}"/>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37" name="Ellipsi 1136">
                  <a:extLst>
                    <a:ext uri="{FF2B5EF4-FFF2-40B4-BE49-F238E27FC236}">
                      <a16:creationId xmlns:a16="http://schemas.microsoft.com/office/drawing/2014/main" id="{A8DEDA9F-2FCE-26BA-6B6F-5F8463265529}"/>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32" name="Suora yhdysviiva 1131">
                <a:extLst>
                  <a:ext uri="{FF2B5EF4-FFF2-40B4-BE49-F238E27FC236}">
                    <a16:creationId xmlns:a16="http://schemas.microsoft.com/office/drawing/2014/main" id="{0DDB457B-245E-2A80-4A72-2AF415DE7909}"/>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3" name="Vapaamuotoinen: Muoto 1132">
                <a:extLst>
                  <a:ext uri="{FF2B5EF4-FFF2-40B4-BE49-F238E27FC236}">
                    <a16:creationId xmlns:a16="http://schemas.microsoft.com/office/drawing/2014/main" id="{2FAEBB01-7454-FE75-3129-C6FD7483CB05}"/>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34" name="Aalto 1133">
                <a:extLst>
                  <a:ext uri="{FF2B5EF4-FFF2-40B4-BE49-F238E27FC236}">
                    <a16:creationId xmlns:a16="http://schemas.microsoft.com/office/drawing/2014/main" id="{9DD21B0A-6FD1-E887-05E6-01BE1AA7A62E}"/>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venir Next LT Pro"/>
                    <a:ea typeface="+mn-ea"/>
                    <a:cs typeface="+mn-cs"/>
                  </a:rPr>
                  <a:t>FM</a:t>
                </a:r>
              </a:p>
            </p:txBody>
          </p:sp>
        </p:grpSp>
        <p:grpSp>
          <p:nvGrpSpPr>
            <p:cNvPr id="1089" name="Ryhmä 1088">
              <a:extLst>
                <a:ext uri="{FF2B5EF4-FFF2-40B4-BE49-F238E27FC236}">
                  <a16:creationId xmlns:a16="http://schemas.microsoft.com/office/drawing/2014/main" id="{73A036A7-4D10-9C60-C2E1-C9DC3C217CD6}"/>
                </a:ext>
              </a:extLst>
            </p:cNvPr>
            <p:cNvGrpSpPr/>
            <p:nvPr/>
          </p:nvGrpSpPr>
          <p:grpSpPr>
            <a:xfrm>
              <a:off x="1405821" y="1952735"/>
              <a:ext cx="938787" cy="832888"/>
              <a:chOff x="6238290" y="3637512"/>
              <a:chExt cx="464165" cy="446808"/>
            </a:xfrm>
          </p:grpSpPr>
          <p:grpSp>
            <p:nvGrpSpPr>
              <p:cNvPr id="1090" name="Ryhmä 1089">
                <a:extLst>
                  <a:ext uri="{FF2B5EF4-FFF2-40B4-BE49-F238E27FC236}">
                    <a16:creationId xmlns:a16="http://schemas.microsoft.com/office/drawing/2014/main" id="{DA04309F-DE2F-CD40-8A1D-456F8DF6B818}"/>
                  </a:ext>
                </a:extLst>
              </p:cNvPr>
              <p:cNvGrpSpPr/>
              <p:nvPr/>
            </p:nvGrpSpPr>
            <p:grpSpPr>
              <a:xfrm>
                <a:off x="6238290" y="3950702"/>
                <a:ext cx="338578" cy="133618"/>
                <a:chOff x="7932978" y="3988804"/>
                <a:chExt cx="338578" cy="133618"/>
              </a:xfrm>
            </p:grpSpPr>
            <p:sp>
              <p:nvSpPr>
                <p:cNvPr id="1094" name="Ellipsi 1093">
                  <a:extLst>
                    <a:ext uri="{FF2B5EF4-FFF2-40B4-BE49-F238E27FC236}">
                      <a16:creationId xmlns:a16="http://schemas.microsoft.com/office/drawing/2014/main" id="{C2D6FAA7-FD96-5B97-CC86-C85E8FA8F74D}"/>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95" name="Ellipsi 1094">
                  <a:extLst>
                    <a:ext uri="{FF2B5EF4-FFF2-40B4-BE49-F238E27FC236}">
                      <a16:creationId xmlns:a16="http://schemas.microsoft.com/office/drawing/2014/main" id="{02C2737F-7D46-C09E-A86F-A567AB8DEB59}"/>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96" name="Ellipsi 1095">
                  <a:extLst>
                    <a:ext uri="{FF2B5EF4-FFF2-40B4-BE49-F238E27FC236}">
                      <a16:creationId xmlns:a16="http://schemas.microsoft.com/office/drawing/2014/main" id="{7D7DAA0F-D7A6-86F7-7039-8C74CB0473AD}"/>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091" name="Suora yhdysviiva 1090">
                <a:extLst>
                  <a:ext uri="{FF2B5EF4-FFF2-40B4-BE49-F238E27FC236}">
                    <a16:creationId xmlns:a16="http://schemas.microsoft.com/office/drawing/2014/main" id="{1426C2AF-4C8F-0206-4F9C-5445B1A2DFA8}"/>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2" name="Vapaamuotoinen: Muoto 1091">
                <a:extLst>
                  <a:ext uri="{FF2B5EF4-FFF2-40B4-BE49-F238E27FC236}">
                    <a16:creationId xmlns:a16="http://schemas.microsoft.com/office/drawing/2014/main" id="{EB928D8D-7E02-4F8B-4D83-0265D205F785}"/>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93" name="Aalto 1092">
                <a:extLst>
                  <a:ext uri="{FF2B5EF4-FFF2-40B4-BE49-F238E27FC236}">
                    <a16:creationId xmlns:a16="http://schemas.microsoft.com/office/drawing/2014/main" id="{9214AB37-C179-595F-0BAB-D02897E710B8}"/>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err="1">
                    <a:ln>
                      <a:noFill/>
                    </a:ln>
                    <a:solidFill>
                      <a:prstClr val="white"/>
                    </a:solidFill>
                    <a:effectLst/>
                    <a:uLnTx/>
                    <a:uFillTx/>
                    <a:latin typeface="Avenir Next LT Pro"/>
                    <a:ea typeface="+mn-ea"/>
                    <a:cs typeface="+mn-cs"/>
                  </a:rPr>
                  <a:t>Contractor</a:t>
                </a:r>
                <a:endParaRPr kumimoji="0" lang="fi-FI" sz="800" b="1"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097" name="Ryhmä 1096">
              <a:extLst>
                <a:ext uri="{FF2B5EF4-FFF2-40B4-BE49-F238E27FC236}">
                  <a16:creationId xmlns:a16="http://schemas.microsoft.com/office/drawing/2014/main" id="{0E906FD6-6E0F-E585-28E4-BF441794EB6D}"/>
                </a:ext>
              </a:extLst>
            </p:cNvPr>
            <p:cNvGrpSpPr/>
            <p:nvPr/>
          </p:nvGrpSpPr>
          <p:grpSpPr>
            <a:xfrm>
              <a:off x="1787065" y="2319451"/>
              <a:ext cx="938787" cy="832888"/>
              <a:chOff x="6238290" y="3637512"/>
              <a:chExt cx="464165" cy="446808"/>
            </a:xfrm>
          </p:grpSpPr>
          <p:grpSp>
            <p:nvGrpSpPr>
              <p:cNvPr id="1098" name="Ryhmä 1097">
                <a:extLst>
                  <a:ext uri="{FF2B5EF4-FFF2-40B4-BE49-F238E27FC236}">
                    <a16:creationId xmlns:a16="http://schemas.microsoft.com/office/drawing/2014/main" id="{D6BEDC2B-4B4D-92AD-AD93-9AC962F41249}"/>
                  </a:ext>
                </a:extLst>
              </p:cNvPr>
              <p:cNvGrpSpPr/>
              <p:nvPr/>
            </p:nvGrpSpPr>
            <p:grpSpPr>
              <a:xfrm>
                <a:off x="6238290" y="3950702"/>
                <a:ext cx="338578" cy="133618"/>
                <a:chOff x="7932978" y="3988804"/>
                <a:chExt cx="338578" cy="133618"/>
              </a:xfrm>
            </p:grpSpPr>
            <p:sp>
              <p:nvSpPr>
                <p:cNvPr id="1102" name="Ellipsi 1101">
                  <a:extLst>
                    <a:ext uri="{FF2B5EF4-FFF2-40B4-BE49-F238E27FC236}">
                      <a16:creationId xmlns:a16="http://schemas.microsoft.com/office/drawing/2014/main" id="{A01267C4-4316-7ECD-4FEF-FA0B9C2DE752}"/>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03" name="Ellipsi 1102">
                  <a:extLst>
                    <a:ext uri="{FF2B5EF4-FFF2-40B4-BE49-F238E27FC236}">
                      <a16:creationId xmlns:a16="http://schemas.microsoft.com/office/drawing/2014/main" id="{ACB89184-ABC3-1394-1391-A3CEDC68CF3B}"/>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04" name="Ellipsi 1103">
                  <a:extLst>
                    <a:ext uri="{FF2B5EF4-FFF2-40B4-BE49-F238E27FC236}">
                      <a16:creationId xmlns:a16="http://schemas.microsoft.com/office/drawing/2014/main" id="{50908AD1-E858-E9A7-88D0-A7B0A65C34AD}"/>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099" name="Suora yhdysviiva 1098">
                <a:extLst>
                  <a:ext uri="{FF2B5EF4-FFF2-40B4-BE49-F238E27FC236}">
                    <a16:creationId xmlns:a16="http://schemas.microsoft.com/office/drawing/2014/main" id="{63F4DED5-FB3F-42CF-B90B-3AA872D4CFD3}"/>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00" name="Vapaamuotoinen: Muoto 1099">
                <a:extLst>
                  <a:ext uri="{FF2B5EF4-FFF2-40B4-BE49-F238E27FC236}">
                    <a16:creationId xmlns:a16="http://schemas.microsoft.com/office/drawing/2014/main" id="{4EB73ADA-F91F-0C24-FD6E-59E3665E2B21}"/>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01" name="Aalto 1100">
                <a:extLst>
                  <a:ext uri="{FF2B5EF4-FFF2-40B4-BE49-F238E27FC236}">
                    <a16:creationId xmlns:a16="http://schemas.microsoft.com/office/drawing/2014/main" id="{FCFD39F0-00D2-6294-567D-2E34F14741A6}"/>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venir Next LT Pro"/>
                    <a:ea typeface="+mn-ea"/>
                    <a:cs typeface="+mn-cs"/>
                  </a:rPr>
                  <a:t>Supplier</a:t>
                </a:r>
              </a:p>
            </p:txBody>
          </p:sp>
        </p:grpSp>
        <p:grpSp>
          <p:nvGrpSpPr>
            <p:cNvPr id="1105" name="Ryhmä 1104">
              <a:extLst>
                <a:ext uri="{FF2B5EF4-FFF2-40B4-BE49-F238E27FC236}">
                  <a16:creationId xmlns:a16="http://schemas.microsoft.com/office/drawing/2014/main" id="{DD839491-81FA-2F8A-8114-ADF7AC82069E}"/>
                </a:ext>
              </a:extLst>
            </p:cNvPr>
            <p:cNvGrpSpPr/>
            <p:nvPr/>
          </p:nvGrpSpPr>
          <p:grpSpPr>
            <a:xfrm>
              <a:off x="702427" y="2067073"/>
              <a:ext cx="938787" cy="832888"/>
              <a:chOff x="6238290" y="3637512"/>
              <a:chExt cx="464165" cy="446808"/>
            </a:xfrm>
          </p:grpSpPr>
          <p:grpSp>
            <p:nvGrpSpPr>
              <p:cNvPr id="1106" name="Ryhmä 1105">
                <a:extLst>
                  <a:ext uri="{FF2B5EF4-FFF2-40B4-BE49-F238E27FC236}">
                    <a16:creationId xmlns:a16="http://schemas.microsoft.com/office/drawing/2014/main" id="{B9627633-358C-B7B0-81C4-CB636F457395}"/>
                  </a:ext>
                </a:extLst>
              </p:cNvPr>
              <p:cNvGrpSpPr/>
              <p:nvPr/>
            </p:nvGrpSpPr>
            <p:grpSpPr>
              <a:xfrm>
                <a:off x="6238290" y="3950702"/>
                <a:ext cx="338578" cy="133618"/>
                <a:chOff x="7932978" y="3988804"/>
                <a:chExt cx="338578" cy="133618"/>
              </a:xfrm>
            </p:grpSpPr>
            <p:sp>
              <p:nvSpPr>
                <p:cNvPr id="1110" name="Ellipsi 1109">
                  <a:extLst>
                    <a:ext uri="{FF2B5EF4-FFF2-40B4-BE49-F238E27FC236}">
                      <a16:creationId xmlns:a16="http://schemas.microsoft.com/office/drawing/2014/main" id="{271041A1-8EEE-6174-69F3-64BC8A91E48E}"/>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11" name="Ellipsi 1110">
                  <a:extLst>
                    <a:ext uri="{FF2B5EF4-FFF2-40B4-BE49-F238E27FC236}">
                      <a16:creationId xmlns:a16="http://schemas.microsoft.com/office/drawing/2014/main" id="{5AF58A8D-2063-C3DC-751D-9C888C7FBD5E}"/>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12" name="Ellipsi 1111">
                  <a:extLst>
                    <a:ext uri="{FF2B5EF4-FFF2-40B4-BE49-F238E27FC236}">
                      <a16:creationId xmlns:a16="http://schemas.microsoft.com/office/drawing/2014/main" id="{2C935E71-DED2-6134-7C02-DA722F8FCFCA}"/>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07" name="Suora yhdysviiva 1106">
                <a:extLst>
                  <a:ext uri="{FF2B5EF4-FFF2-40B4-BE49-F238E27FC236}">
                    <a16:creationId xmlns:a16="http://schemas.microsoft.com/office/drawing/2014/main" id="{6338C9BE-C02B-AE0F-BC35-C77E55040226}"/>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08" name="Vapaamuotoinen: Muoto 1107">
                <a:extLst>
                  <a:ext uri="{FF2B5EF4-FFF2-40B4-BE49-F238E27FC236}">
                    <a16:creationId xmlns:a16="http://schemas.microsoft.com/office/drawing/2014/main" id="{59A909B7-D5D2-91A7-F32D-E01F4FA7EA65}"/>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09" name="Aalto 1108">
                <a:extLst>
                  <a:ext uri="{FF2B5EF4-FFF2-40B4-BE49-F238E27FC236}">
                    <a16:creationId xmlns:a16="http://schemas.microsoft.com/office/drawing/2014/main" id="{209074E0-F154-6B67-E2F5-BB579F0367FD}"/>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white"/>
                    </a:solidFill>
                    <a:effectLst/>
                    <a:uLnTx/>
                    <a:uFillTx/>
                    <a:latin typeface="Avenir Next LT Pro"/>
                    <a:ea typeface="+mn-ea"/>
                    <a:cs typeface="+mn-cs"/>
                  </a:rPr>
                  <a:t>Design</a:t>
                </a:r>
              </a:p>
            </p:txBody>
          </p:sp>
        </p:grpSp>
        <p:grpSp>
          <p:nvGrpSpPr>
            <p:cNvPr id="1113" name="Ryhmä 1112">
              <a:extLst>
                <a:ext uri="{FF2B5EF4-FFF2-40B4-BE49-F238E27FC236}">
                  <a16:creationId xmlns:a16="http://schemas.microsoft.com/office/drawing/2014/main" id="{35EE6D00-CDC2-33EA-A3BE-E2DF5BE13D64}"/>
                </a:ext>
              </a:extLst>
            </p:cNvPr>
            <p:cNvGrpSpPr/>
            <p:nvPr/>
          </p:nvGrpSpPr>
          <p:grpSpPr>
            <a:xfrm>
              <a:off x="1076791" y="2471894"/>
              <a:ext cx="938787" cy="832888"/>
              <a:chOff x="6238290" y="3637512"/>
              <a:chExt cx="464165" cy="446808"/>
            </a:xfrm>
          </p:grpSpPr>
          <p:grpSp>
            <p:nvGrpSpPr>
              <p:cNvPr id="1114" name="Ryhmä 1113">
                <a:extLst>
                  <a:ext uri="{FF2B5EF4-FFF2-40B4-BE49-F238E27FC236}">
                    <a16:creationId xmlns:a16="http://schemas.microsoft.com/office/drawing/2014/main" id="{8A51D560-4508-0946-5391-FE43FB40FD5E}"/>
                  </a:ext>
                </a:extLst>
              </p:cNvPr>
              <p:cNvGrpSpPr/>
              <p:nvPr/>
            </p:nvGrpSpPr>
            <p:grpSpPr>
              <a:xfrm>
                <a:off x="6238290" y="3950702"/>
                <a:ext cx="338578" cy="133618"/>
                <a:chOff x="7932978" y="3988804"/>
                <a:chExt cx="338578" cy="133618"/>
              </a:xfrm>
            </p:grpSpPr>
            <p:sp>
              <p:nvSpPr>
                <p:cNvPr id="1118" name="Ellipsi 1117">
                  <a:extLst>
                    <a:ext uri="{FF2B5EF4-FFF2-40B4-BE49-F238E27FC236}">
                      <a16:creationId xmlns:a16="http://schemas.microsoft.com/office/drawing/2014/main" id="{8DF4AE09-608E-4857-3695-0D4FD9EE551A}"/>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19" name="Ellipsi 1118">
                  <a:extLst>
                    <a:ext uri="{FF2B5EF4-FFF2-40B4-BE49-F238E27FC236}">
                      <a16:creationId xmlns:a16="http://schemas.microsoft.com/office/drawing/2014/main" id="{344858D8-1614-CC20-AB8C-8506A5EC1148}"/>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20" name="Ellipsi 1119">
                  <a:extLst>
                    <a:ext uri="{FF2B5EF4-FFF2-40B4-BE49-F238E27FC236}">
                      <a16:creationId xmlns:a16="http://schemas.microsoft.com/office/drawing/2014/main" id="{96870FA3-9EA7-AD0F-51E4-BDB52E4137F6}"/>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15" name="Suora yhdysviiva 1114">
                <a:extLst>
                  <a:ext uri="{FF2B5EF4-FFF2-40B4-BE49-F238E27FC236}">
                    <a16:creationId xmlns:a16="http://schemas.microsoft.com/office/drawing/2014/main" id="{8F09CD3E-9B2D-7301-C75F-07DDC736B718}"/>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16" name="Vapaamuotoinen: Muoto 1115">
                <a:extLst>
                  <a:ext uri="{FF2B5EF4-FFF2-40B4-BE49-F238E27FC236}">
                    <a16:creationId xmlns:a16="http://schemas.microsoft.com/office/drawing/2014/main" id="{C22040BF-3207-946C-B431-06D12ABE4884}"/>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17" name="Aalto 1116">
                <a:extLst>
                  <a:ext uri="{FF2B5EF4-FFF2-40B4-BE49-F238E27FC236}">
                    <a16:creationId xmlns:a16="http://schemas.microsoft.com/office/drawing/2014/main" id="{8E951B18-3ACE-69AD-9C47-5C6CFACBD916}"/>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err="1">
                    <a:ln>
                      <a:noFill/>
                    </a:ln>
                    <a:solidFill>
                      <a:prstClr val="white"/>
                    </a:solidFill>
                    <a:effectLst/>
                    <a:uLnTx/>
                    <a:uFillTx/>
                    <a:latin typeface="Avenir Next LT Pro"/>
                    <a:ea typeface="+mn-ea"/>
                    <a:cs typeface="+mn-cs"/>
                  </a:rPr>
                  <a:t>Engineer</a:t>
                </a:r>
                <a:endParaRPr kumimoji="0" lang="fi-FI" sz="800" b="1"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122" name="Tekstiruutu 1121">
              <a:extLst>
                <a:ext uri="{FF2B5EF4-FFF2-40B4-BE49-F238E27FC236}">
                  <a16:creationId xmlns:a16="http://schemas.microsoft.com/office/drawing/2014/main" id="{58F41D6A-8B9D-F226-162A-2CC49B2969DA}"/>
                </a:ext>
              </a:extLst>
            </p:cNvPr>
            <p:cNvSpPr txBox="1"/>
            <p:nvPr/>
          </p:nvSpPr>
          <p:spPr>
            <a:xfrm>
              <a:off x="-255138" y="3375921"/>
              <a:ext cx="4220225" cy="978729"/>
            </a:xfrm>
            <a:prstGeom prst="rect">
              <a:avLst/>
            </a:prstGeom>
            <a:noFill/>
          </p:spPr>
          <p:txBody>
            <a:bodyPr wrap="square" lIns="36000" rIns="3600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Siiloajattelu</a:t>
              </a:r>
              <a:r>
                <a:rPr kumimoji="0" lang="fi-FI" sz="1600" b="0" i="0" u="none" strike="noStrike" kern="1200" cap="none" spc="0" normalizeH="0" baseline="0" noProof="0">
                  <a:ln>
                    <a:noFill/>
                  </a:ln>
                  <a:solidFill>
                    <a:prstClr val="black"/>
                  </a:solidFill>
                  <a:effectLst/>
                  <a:uLnTx/>
                  <a:uFillTx/>
                  <a:latin typeface="Avenir Next LT Pro"/>
                  <a:ea typeface="+mn-ea"/>
                  <a:cs typeface="+mn-cs"/>
                </a:rPr>
                <a:t> hajauttaa työnkulut, heikentää tiedonkulkua ja vähentää tehokkuutta, kun osapuolet määrittelevät asioita erillään ilman yhteistyötä.</a:t>
              </a:r>
            </a:p>
          </p:txBody>
        </p:sp>
        <p:grpSp>
          <p:nvGrpSpPr>
            <p:cNvPr id="1146" name="Ryhmä 1145">
              <a:extLst>
                <a:ext uri="{FF2B5EF4-FFF2-40B4-BE49-F238E27FC236}">
                  <a16:creationId xmlns:a16="http://schemas.microsoft.com/office/drawing/2014/main" id="{42DD8DDB-E1F9-D6F2-1402-A3F85AA86F75}"/>
                </a:ext>
              </a:extLst>
            </p:cNvPr>
            <p:cNvGrpSpPr/>
            <p:nvPr/>
          </p:nvGrpSpPr>
          <p:grpSpPr>
            <a:xfrm>
              <a:off x="273153" y="2328019"/>
              <a:ext cx="938787" cy="832888"/>
              <a:chOff x="6238290" y="3637512"/>
              <a:chExt cx="464165" cy="446808"/>
            </a:xfrm>
          </p:grpSpPr>
          <p:grpSp>
            <p:nvGrpSpPr>
              <p:cNvPr id="1147" name="Ryhmä 1146">
                <a:extLst>
                  <a:ext uri="{FF2B5EF4-FFF2-40B4-BE49-F238E27FC236}">
                    <a16:creationId xmlns:a16="http://schemas.microsoft.com/office/drawing/2014/main" id="{2A0DB741-A286-4D95-A0ED-04D8EB233D95}"/>
                  </a:ext>
                </a:extLst>
              </p:cNvPr>
              <p:cNvGrpSpPr/>
              <p:nvPr/>
            </p:nvGrpSpPr>
            <p:grpSpPr>
              <a:xfrm>
                <a:off x="6238290" y="3950702"/>
                <a:ext cx="338578" cy="133618"/>
                <a:chOff x="7932978" y="3988804"/>
                <a:chExt cx="338578" cy="133618"/>
              </a:xfrm>
            </p:grpSpPr>
            <p:sp>
              <p:nvSpPr>
                <p:cNvPr id="1151" name="Ellipsi 1150">
                  <a:extLst>
                    <a:ext uri="{FF2B5EF4-FFF2-40B4-BE49-F238E27FC236}">
                      <a16:creationId xmlns:a16="http://schemas.microsoft.com/office/drawing/2014/main" id="{3620EE45-3112-3E26-E3ED-57C54C5173C6}"/>
                    </a:ext>
                  </a:extLst>
                </p:cNvPr>
                <p:cNvSpPr/>
                <p:nvPr/>
              </p:nvSpPr>
              <p:spPr>
                <a:xfrm>
                  <a:off x="7932978" y="4023362"/>
                  <a:ext cx="33857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2" name="Ellipsi 1151">
                  <a:extLst>
                    <a:ext uri="{FF2B5EF4-FFF2-40B4-BE49-F238E27FC236}">
                      <a16:creationId xmlns:a16="http://schemas.microsoft.com/office/drawing/2014/main" id="{DB2FB2D1-C433-AA3C-2E07-6C5C68AEB844}"/>
                    </a:ext>
                  </a:extLst>
                </p:cNvPr>
                <p:cNvSpPr/>
                <p:nvPr/>
              </p:nvSpPr>
              <p:spPr>
                <a:xfrm>
                  <a:off x="7969248" y="3998068"/>
                  <a:ext cx="281428" cy="99060"/>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3" name="Ellipsi 1152">
                  <a:extLst>
                    <a:ext uri="{FF2B5EF4-FFF2-40B4-BE49-F238E27FC236}">
                      <a16:creationId xmlns:a16="http://schemas.microsoft.com/office/drawing/2014/main" id="{CE03657C-B267-96B9-347B-BEC8C0FADAD8}"/>
                    </a:ext>
                  </a:extLst>
                </p:cNvPr>
                <p:cNvSpPr/>
                <p:nvPr/>
              </p:nvSpPr>
              <p:spPr>
                <a:xfrm>
                  <a:off x="7996833" y="3988804"/>
                  <a:ext cx="226258" cy="69111"/>
                </a:xfrm>
                <a:prstGeom prst="ellipse">
                  <a:avLst/>
                </a:prstGeom>
                <a:solidFill>
                  <a:schemeClr val="accent4">
                    <a:lumMod val="40000"/>
                    <a:lumOff val="6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48" name="Suora yhdysviiva 1147">
                <a:extLst>
                  <a:ext uri="{FF2B5EF4-FFF2-40B4-BE49-F238E27FC236}">
                    <a16:creationId xmlns:a16="http://schemas.microsoft.com/office/drawing/2014/main" id="{52B96EC6-AB02-8F32-E983-AAA1B1796C1B}"/>
                  </a:ext>
                </a:extLst>
              </p:cNvPr>
              <p:cNvCxnSpPr/>
              <p:nvPr/>
            </p:nvCxnSpPr>
            <p:spPr>
              <a:xfrm flipV="1">
                <a:off x="6415199" y="3650984"/>
                <a:ext cx="0" cy="334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9" name="Vapaamuotoinen: Muoto 1148">
                <a:extLst>
                  <a:ext uri="{FF2B5EF4-FFF2-40B4-BE49-F238E27FC236}">
                    <a16:creationId xmlns:a16="http://schemas.microsoft.com/office/drawing/2014/main" id="{75C2C593-1643-BF17-AE25-DE046EB752C4}"/>
                  </a:ext>
                </a:extLst>
              </p:cNvPr>
              <p:cNvSpPr/>
              <p:nvPr/>
            </p:nvSpPr>
            <p:spPr>
              <a:xfrm rot="17007921" flipH="1">
                <a:off x="6395472" y="3918629"/>
                <a:ext cx="45719" cy="123898"/>
              </a:xfrm>
              <a:custGeom>
                <a:avLst/>
                <a:gdLst>
                  <a:gd name="connsiteX0" fmla="*/ 18367 w 45719"/>
                  <a:gd name="connsiteY0" fmla="*/ 123898 h 123898"/>
                  <a:gd name="connsiteX1" fmla="*/ 34407 w 45719"/>
                  <a:gd name="connsiteY1" fmla="*/ 69287 h 123898"/>
                  <a:gd name="connsiteX2" fmla="*/ 45719 w 45719"/>
                  <a:gd name="connsiteY2" fmla="*/ 0 h 123898"/>
                </a:gdLst>
                <a:ahLst/>
                <a:cxnLst>
                  <a:cxn ang="0">
                    <a:pos x="connsiteX0" y="connsiteY0"/>
                  </a:cxn>
                  <a:cxn ang="0">
                    <a:pos x="connsiteX1" y="connsiteY1"/>
                  </a:cxn>
                  <a:cxn ang="0">
                    <a:pos x="connsiteX2" y="connsiteY2"/>
                  </a:cxn>
                </a:cxnLst>
                <a:rect l="l" t="t" r="r" b="b"/>
                <a:pathLst>
                  <a:path w="45719" h="123898" extrusionOk="0">
                    <a:moveTo>
                      <a:pt x="18367" y="123898"/>
                    </a:moveTo>
                    <a:cubicBezTo>
                      <a:pt x="-21360" y="96824"/>
                      <a:pt x="3645" y="97799"/>
                      <a:pt x="34407" y="69287"/>
                    </a:cubicBezTo>
                    <a:cubicBezTo>
                      <a:pt x="62053" y="43811"/>
                      <a:pt x="-18624" y="29246"/>
                      <a:pt x="45719" y="0"/>
                    </a:cubicBezTo>
                  </a:path>
                </a:pathLst>
              </a:custGeom>
              <a:noFill/>
              <a:ln w="0">
                <a:solidFill>
                  <a:schemeClr val="accent4"/>
                </a:solidFill>
                <a:extLst>
                  <a:ext uri="{C807C97D-BFC1-408E-A445-0C87EB9F89A2}">
                    <ask:lineSketchStyleProps xmlns:ask="http://schemas.microsoft.com/office/drawing/2018/sketchyshapes" sd="1219033472">
                      <a:custGeom>
                        <a:avLst/>
                        <a:gdLst>
                          <a:gd name="connsiteX0" fmla="*/ 30830 w 86710"/>
                          <a:gd name="connsiteY0" fmla="*/ 330200 h 330200"/>
                          <a:gd name="connsiteX1" fmla="*/ 63601 w 86710"/>
                          <a:gd name="connsiteY1" fmla="*/ 184657 h 330200"/>
                          <a:gd name="connsiteX2" fmla="*/ 86710 w 86710"/>
                          <a:gd name="connsiteY2" fmla="*/ 0 h 330200"/>
                          <a:gd name="connsiteX0" fmla="*/ 37524 w 93404"/>
                          <a:gd name="connsiteY0" fmla="*/ 330200 h 330200"/>
                          <a:gd name="connsiteX1" fmla="*/ 70295 w 93404"/>
                          <a:gd name="connsiteY1" fmla="*/ 184657 h 330200"/>
                          <a:gd name="connsiteX2" fmla="*/ 93404 w 93404"/>
                          <a:gd name="connsiteY2" fmla="*/ 0 h 330200"/>
                        </a:gdLst>
                        <a:ahLst/>
                        <a:cxnLst>
                          <a:cxn ang="0">
                            <a:pos x="connsiteX0" y="connsiteY0"/>
                          </a:cxn>
                          <a:cxn ang="0">
                            <a:pos x="connsiteX1" y="connsiteY1"/>
                          </a:cxn>
                          <a:cxn ang="0">
                            <a:pos x="connsiteX2" y="connsiteY2"/>
                          </a:cxn>
                        </a:cxnLst>
                        <a:rect l="l" t="t" r="r" b="b"/>
                        <a:pathLst>
                          <a:path w="93404" h="330200" extrusionOk="0">
                            <a:moveTo>
                              <a:pt x="37524" y="330200"/>
                            </a:moveTo>
                            <a:cubicBezTo>
                              <a:pt x="-38066" y="262530"/>
                              <a:pt x="14974" y="256958"/>
                              <a:pt x="70295" y="184657"/>
                            </a:cubicBezTo>
                            <a:cubicBezTo>
                              <a:pt x="100968" y="109675"/>
                              <a:pt x="-20232" y="77206"/>
                              <a:pt x="93404"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0" name="Aalto 1149">
                <a:extLst>
                  <a:ext uri="{FF2B5EF4-FFF2-40B4-BE49-F238E27FC236}">
                    <a16:creationId xmlns:a16="http://schemas.microsoft.com/office/drawing/2014/main" id="{C53DF454-CAD4-44AD-BC29-FBD7EEB51523}"/>
                  </a:ext>
                </a:extLst>
              </p:cNvPr>
              <p:cNvSpPr/>
              <p:nvPr/>
            </p:nvSpPr>
            <p:spPr>
              <a:xfrm>
                <a:off x="6423387" y="3637512"/>
                <a:ext cx="279068" cy="180653"/>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err="1">
                    <a:ln>
                      <a:noFill/>
                    </a:ln>
                    <a:solidFill>
                      <a:prstClr val="white"/>
                    </a:solidFill>
                    <a:effectLst/>
                    <a:uLnTx/>
                    <a:uFillTx/>
                    <a:latin typeface="Avenir Next LT Pro"/>
                    <a:ea typeface="+mn-ea"/>
                    <a:cs typeface="+mn-cs"/>
                  </a:rPr>
                  <a:t>Developer</a:t>
                </a:r>
                <a:endParaRPr kumimoji="0" lang="fi-FI" sz="800" b="1" i="0" u="none" strike="noStrike" kern="1200" cap="none" spc="0" normalizeH="0" baseline="0" noProof="0">
                  <a:ln>
                    <a:noFill/>
                  </a:ln>
                  <a:solidFill>
                    <a:prstClr val="white"/>
                  </a:solidFill>
                  <a:effectLst/>
                  <a:uLnTx/>
                  <a:uFillTx/>
                  <a:latin typeface="Avenir Next LT Pro"/>
                  <a:ea typeface="+mn-ea"/>
                  <a:cs typeface="+mn-cs"/>
                </a:endParaRPr>
              </a:p>
            </p:txBody>
          </p:sp>
        </p:grpSp>
      </p:grpSp>
      <p:grpSp>
        <p:nvGrpSpPr>
          <p:cNvPr id="1202" name="Ryhmä 1201">
            <a:extLst>
              <a:ext uri="{FF2B5EF4-FFF2-40B4-BE49-F238E27FC236}">
                <a16:creationId xmlns:a16="http://schemas.microsoft.com/office/drawing/2014/main" id="{E5CEFBAD-F326-E16E-B28F-A580CE063B7C}"/>
              </a:ext>
            </a:extLst>
          </p:cNvPr>
          <p:cNvGrpSpPr/>
          <p:nvPr/>
        </p:nvGrpSpPr>
        <p:grpSpPr>
          <a:xfrm>
            <a:off x="3517366" y="3820795"/>
            <a:ext cx="3200755" cy="2812774"/>
            <a:chOff x="7916564" y="3646164"/>
            <a:chExt cx="3200755" cy="2812774"/>
          </a:xfrm>
        </p:grpSpPr>
        <p:sp>
          <p:nvSpPr>
            <p:cNvPr id="16" name="Suorakulmio: Pyöristetyt kulmat 15">
              <a:extLst>
                <a:ext uri="{FF2B5EF4-FFF2-40B4-BE49-F238E27FC236}">
                  <a16:creationId xmlns:a16="http://schemas.microsoft.com/office/drawing/2014/main" id="{09E5F1C6-39AE-DC60-5F50-84346648C32A}"/>
                </a:ext>
              </a:extLst>
            </p:cNvPr>
            <p:cNvSpPr/>
            <p:nvPr/>
          </p:nvSpPr>
          <p:spPr>
            <a:xfrm>
              <a:off x="7927665" y="3646164"/>
              <a:ext cx="3189654" cy="2812774"/>
            </a:xfrm>
            <a:prstGeom prst="roundRect">
              <a:avLst>
                <a:gd name="adj" fmla="val 8256"/>
              </a:avLst>
            </a:prstGeom>
            <a:solidFill>
              <a:schemeClr val="bg1"/>
            </a:solidFill>
            <a:ln w="38100">
              <a:solidFill>
                <a:schemeClr val="tx1"/>
              </a:solidFill>
            </a:ln>
            <a:effectLst>
              <a:outerShdw dist="38100" algn="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37" name="Ryhmä 36">
              <a:extLst>
                <a:ext uri="{FF2B5EF4-FFF2-40B4-BE49-F238E27FC236}">
                  <a16:creationId xmlns:a16="http://schemas.microsoft.com/office/drawing/2014/main" id="{B810B1BF-918A-47A8-8B7D-566F9991DD13}"/>
                </a:ext>
              </a:extLst>
            </p:cNvPr>
            <p:cNvGrpSpPr/>
            <p:nvPr/>
          </p:nvGrpSpPr>
          <p:grpSpPr>
            <a:xfrm>
              <a:off x="7916564" y="3725107"/>
              <a:ext cx="3072439" cy="2565971"/>
              <a:chOff x="6259260" y="2903292"/>
              <a:chExt cx="3133830" cy="2565971"/>
            </a:xfrm>
          </p:grpSpPr>
          <p:grpSp>
            <p:nvGrpSpPr>
              <p:cNvPr id="46" name="Ryhmä 45">
                <a:extLst>
                  <a:ext uri="{FF2B5EF4-FFF2-40B4-BE49-F238E27FC236}">
                    <a16:creationId xmlns:a16="http://schemas.microsoft.com/office/drawing/2014/main" id="{A9FAFAEB-AA50-107C-E12B-5863769A799E}"/>
                  </a:ext>
                </a:extLst>
              </p:cNvPr>
              <p:cNvGrpSpPr/>
              <p:nvPr/>
            </p:nvGrpSpPr>
            <p:grpSpPr>
              <a:xfrm>
                <a:off x="6898934" y="3385628"/>
                <a:ext cx="634837" cy="1063319"/>
                <a:chOff x="7081672" y="1422794"/>
                <a:chExt cx="634837" cy="1063319"/>
              </a:xfrm>
            </p:grpSpPr>
            <p:sp>
              <p:nvSpPr>
                <p:cNvPr id="17" name="Vapaamuotoinen: Muoto 16">
                  <a:extLst>
                    <a:ext uri="{FF2B5EF4-FFF2-40B4-BE49-F238E27FC236}">
                      <a16:creationId xmlns:a16="http://schemas.microsoft.com/office/drawing/2014/main" id="{F0019300-7656-D30A-C28B-80FFBF0DDF8B}"/>
                    </a:ext>
                  </a:extLst>
                </p:cNvPr>
                <p:cNvSpPr/>
                <p:nvPr/>
              </p:nvSpPr>
              <p:spPr>
                <a:xfrm>
                  <a:off x="7086510" y="2289238"/>
                  <a:ext cx="629999" cy="196875"/>
                </a:xfrm>
                <a:custGeom>
                  <a:avLst/>
                  <a:gdLst>
                    <a:gd name="connsiteX0" fmla="*/ 531563 w 629999"/>
                    <a:gd name="connsiteY0" fmla="*/ 0 h 196875"/>
                    <a:gd name="connsiteX1" fmla="*/ 98438 w 629999"/>
                    <a:gd name="connsiteY1" fmla="*/ 0 h 196875"/>
                    <a:gd name="connsiteX2" fmla="*/ 0 w 629999"/>
                    <a:gd name="connsiteY2" fmla="*/ 98438 h 196875"/>
                    <a:gd name="connsiteX3" fmla="*/ 98438 w 629999"/>
                    <a:gd name="connsiteY3" fmla="*/ 196875 h 196875"/>
                    <a:gd name="connsiteX4" fmla="*/ 531563 w 629999"/>
                    <a:gd name="connsiteY4" fmla="*/ 196875 h 196875"/>
                    <a:gd name="connsiteX5" fmla="*/ 630000 w 629999"/>
                    <a:gd name="connsiteY5" fmla="*/ 98438 h 196875"/>
                    <a:gd name="connsiteX6" fmla="*/ 531563 w 629999"/>
                    <a:gd name="connsiteY6" fmla="*/ 0 h 196875"/>
                    <a:gd name="connsiteX7" fmla="*/ 124687 w 629999"/>
                    <a:gd name="connsiteY7" fmla="*/ 137813 h 196875"/>
                    <a:gd name="connsiteX8" fmla="*/ 85313 w 629999"/>
                    <a:gd name="connsiteY8" fmla="*/ 98438 h 196875"/>
                    <a:gd name="connsiteX9" fmla="*/ 124687 w 629999"/>
                    <a:gd name="connsiteY9" fmla="*/ 59063 h 196875"/>
                    <a:gd name="connsiteX10" fmla="*/ 164062 w 629999"/>
                    <a:gd name="connsiteY10" fmla="*/ 98438 h 196875"/>
                    <a:gd name="connsiteX11" fmla="*/ 124687 w 629999"/>
                    <a:gd name="connsiteY11" fmla="*/ 137813 h 196875"/>
                    <a:gd name="connsiteX12" fmla="*/ 315000 w 629999"/>
                    <a:gd name="connsiteY12" fmla="*/ 137813 h 196875"/>
                    <a:gd name="connsiteX13" fmla="*/ 275625 w 629999"/>
                    <a:gd name="connsiteY13" fmla="*/ 98438 h 196875"/>
                    <a:gd name="connsiteX14" fmla="*/ 315000 w 629999"/>
                    <a:gd name="connsiteY14" fmla="*/ 59063 h 196875"/>
                    <a:gd name="connsiteX15" fmla="*/ 354375 w 629999"/>
                    <a:gd name="connsiteY15" fmla="*/ 98438 h 196875"/>
                    <a:gd name="connsiteX16" fmla="*/ 315000 w 629999"/>
                    <a:gd name="connsiteY16" fmla="*/ 137813 h 196875"/>
                    <a:gd name="connsiteX17" fmla="*/ 505312 w 629999"/>
                    <a:gd name="connsiteY17" fmla="*/ 137813 h 196875"/>
                    <a:gd name="connsiteX18" fmla="*/ 465937 w 629999"/>
                    <a:gd name="connsiteY18" fmla="*/ 98438 h 196875"/>
                    <a:gd name="connsiteX19" fmla="*/ 505312 w 629999"/>
                    <a:gd name="connsiteY19" fmla="*/ 59063 h 196875"/>
                    <a:gd name="connsiteX20" fmla="*/ 544688 w 629999"/>
                    <a:gd name="connsiteY20" fmla="*/ 98438 h 196875"/>
                    <a:gd name="connsiteX21" fmla="*/ 505312 w 629999"/>
                    <a:gd name="connsiteY21" fmla="*/ 137813 h 1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9999" h="196875">
                      <a:moveTo>
                        <a:pt x="531563" y="0"/>
                      </a:moveTo>
                      <a:lnTo>
                        <a:pt x="98438" y="0"/>
                      </a:lnTo>
                      <a:cubicBezTo>
                        <a:pt x="44072" y="0"/>
                        <a:pt x="0" y="44072"/>
                        <a:pt x="0" y="98438"/>
                      </a:cubicBezTo>
                      <a:cubicBezTo>
                        <a:pt x="0" y="152803"/>
                        <a:pt x="44072" y="196875"/>
                        <a:pt x="98438" y="196875"/>
                      </a:cubicBezTo>
                      <a:lnTo>
                        <a:pt x="531563" y="196875"/>
                      </a:lnTo>
                      <a:cubicBezTo>
                        <a:pt x="585928" y="196875"/>
                        <a:pt x="630000" y="152803"/>
                        <a:pt x="630000" y="98438"/>
                      </a:cubicBezTo>
                      <a:cubicBezTo>
                        <a:pt x="630000" y="44072"/>
                        <a:pt x="585928" y="0"/>
                        <a:pt x="531563" y="0"/>
                      </a:cubicBezTo>
                      <a:close/>
                      <a:moveTo>
                        <a:pt x="124687" y="137813"/>
                      </a:moveTo>
                      <a:cubicBezTo>
                        <a:pt x="102941" y="137813"/>
                        <a:pt x="85313" y="120184"/>
                        <a:pt x="85313" y="98438"/>
                      </a:cubicBezTo>
                      <a:cubicBezTo>
                        <a:pt x="85313" y="76691"/>
                        <a:pt x="102941" y="59063"/>
                        <a:pt x="124687" y="59063"/>
                      </a:cubicBezTo>
                      <a:cubicBezTo>
                        <a:pt x="146434" y="59063"/>
                        <a:pt x="164062" y="76691"/>
                        <a:pt x="164062" y="98438"/>
                      </a:cubicBezTo>
                      <a:cubicBezTo>
                        <a:pt x="164062" y="120184"/>
                        <a:pt x="146434" y="137813"/>
                        <a:pt x="124687" y="137813"/>
                      </a:cubicBezTo>
                      <a:close/>
                      <a:moveTo>
                        <a:pt x="315000" y="137813"/>
                      </a:moveTo>
                      <a:cubicBezTo>
                        <a:pt x="293253" y="137813"/>
                        <a:pt x="275625" y="120184"/>
                        <a:pt x="275625" y="98438"/>
                      </a:cubicBezTo>
                      <a:cubicBezTo>
                        <a:pt x="275625" y="76691"/>
                        <a:pt x="293253" y="59063"/>
                        <a:pt x="315000" y="59063"/>
                      </a:cubicBezTo>
                      <a:cubicBezTo>
                        <a:pt x="336747" y="59063"/>
                        <a:pt x="354375" y="76691"/>
                        <a:pt x="354375" y="98438"/>
                      </a:cubicBezTo>
                      <a:cubicBezTo>
                        <a:pt x="354375" y="120184"/>
                        <a:pt x="336747" y="137813"/>
                        <a:pt x="315000" y="137813"/>
                      </a:cubicBezTo>
                      <a:close/>
                      <a:moveTo>
                        <a:pt x="505312" y="137813"/>
                      </a:moveTo>
                      <a:cubicBezTo>
                        <a:pt x="483566" y="137813"/>
                        <a:pt x="465937" y="120184"/>
                        <a:pt x="465937" y="98438"/>
                      </a:cubicBezTo>
                      <a:cubicBezTo>
                        <a:pt x="465937" y="76691"/>
                        <a:pt x="483566" y="59063"/>
                        <a:pt x="505312" y="59063"/>
                      </a:cubicBezTo>
                      <a:cubicBezTo>
                        <a:pt x="527059" y="59063"/>
                        <a:pt x="544688" y="76691"/>
                        <a:pt x="544688" y="98438"/>
                      </a:cubicBezTo>
                      <a:cubicBezTo>
                        <a:pt x="544688" y="120184"/>
                        <a:pt x="527059" y="137813"/>
                        <a:pt x="505312" y="137813"/>
                      </a:cubicBezTo>
                      <a:close/>
                    </a:path>
                  </a:pathLst>
                </a:custGeom>
                <a:solidFill>
                  <a:srgbClr val="000000"/>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6" name="Vapaamuotoinen: Muoto 25">
                  <a:extLst>
                    <a:ext uri="{FF2B5EF4-FFF2-40B4-BE49-F238E27FC236}">
                      <a16:creationId xmlns:a16="http://schemas.microsoft.com/office/drawing/2014/main" id="{39859BEB-AC1A-261B-4138-CB01F615F3F9}"/>
                    </a:ext>
                  </a:extLst>
                </p:cNvPr>
                <p:cNvSpPr/>
                <p:nvPr/>
              </p:nvSpPr>
              <p:spPr>
                <a:xfrm>
                  <a:off x="7452828" y="1692050"/>
                  <a:ext cx="39375" cy="39375"/>
                </a:xfrm>
                <a:custGeom>
                  <a:avLst/>
                  <a:gdLst>
                    <a:gd name="connsiteX0" fmla="*/ 39375 w 39375"/>
                    <a:gd name="connsiteY0" fmla="*/ 19688 h 39375"/>
                    <a:gd name="connsiteX1" fmla="*/ 19688 w 39375"/>
                    <a:gd name="connsiteY1" fmla="*/ 39375 h 39375"/>
                    <a:gd name="connsiteX2" fmla="*/ 0 w 39375"/>
                    <a:gd name="connsiteY2" fmla="*/ 19688 h 39375"/>
                    <a:gd name="connsiteX3" fmla="*/ 19688 w 39375"/>
                    <a:gd name="connsiteY3" fmla="*/ 0 h 39375"/>
                    <a:gd name="connsiteX4" fmla="*/ 39375 w 39375"/>
                    <a:gd name="connsiteY4" fmla="*/ 19688 h 3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5" h="39375">
                      <a:moveTo>
                        <a:pt x="39375" y="19688"/>
                      </a:moveTo>
                      <a:cubicBezTo>
                        <a:pt x="39375" y="30561"/>
                        <a:pt x="30561" y="39375"/>
                        <a:pt x="19688" y="39375"/>
                      </a:cubicBezTo>
                      <a:cubicBezTo>
                        <a:pt x="8814" y="39375"/>
                        <a:pt x="0" y="30561"/>
                        <a:pt x="0" y="19688"/>
                      </a:cubicBezTo>
                      <a:cubicBezTo>
                        <a:pt x="0" y="8814"/>
                        <a:pt x="8814" y="0"/>
                        <a:pt x="19688" y="0"/>
                      </a:cubicBezTo>
                      <a:cubicBezTo>
                        <a:pt x="30561" y="0"/>
                        <a:pt x="39375" y="8814"/>
                        <a:pt x="39375" y="19688"/>
                      </a:cubicBezTo>
                      <a:close/>
                    </a:path>
                  </a:pathLst>
                </a:custGeom>
                <a:solidFill>
                  <a:srgbClr val="000000"/>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 name="Vapaamuotoinen: Muoto 30">
                  <a:extLst>
                    <a:ext uri="{FF2B5EF4-FFF2-40B4-BE49-F238E27FC236}">
                      <a16:creationId xmlns:a16="http://schemas.microsoft.com/office/drawing/2014/main" id="{860F2CB9-6C50-3A31-108A-1EBDF6717D5E}"/>
                    </a:ext>
                  </a:extLst>
                </p:cNvPr>
                <p:cNvSpPr/>
                <p:nvPr/>
              </p:nvSpPr>
              <p:spPr>
                <a:xfrm>
                  <a:off x="7231935" y="1422794"/>
                  <a:ext cx="341250" cy="420193"/>
                </a:xfrm>
                <a:custGeom>
                  <a:avLst/>
                  <a:gdLst>
                    <a:gd name="connsiteX0" fmla="*/ 283631 w 341250"/>
                    <a:gd name="connsiteY0" fmla="*/ 157694 h 420193"/>
                    <a:gd name="connsiteX1" fmla="*/ 196875 w 341250"/>
                    <a:gd name="connsiteY1" fmla="*/ 157694 h 420193"/>
                    <a:gd name="connsiteX2" fmla="*/ 196875 w 341250"/>
                    <a:gd name="connsiteY2" fmla="*/ 97975 h 420193"/>
                    <a:gd name="connsiteX3" fmla="*/ 216091 w 341250"/>
                    <a:gd name="connsiteY3" fmla="*/ 26259 h 420193"/>
                    <a:gd name="connsiteX4" fmla="*/ 144375 w 341250"/>
                    <a:gd name="connsiteY4" fmla="*/ 7042 h 420193"/>
                    <a:gd name="connsiteX5" fmla="*/ 125159 w 341250"/>
                    <a:gd name="connsiteY5" fmla="*/ 78759 h 420193"/>
                    <a:gd name="connsiteX6" fmla="*/ 144375 w 341250"/>
                    <a:gd name="connsiteY6" fmla="*/ 97975 h 420193"/>
                    <a:gd name="connsiteX7" fmla="*/ 144375 w 341250"/>
                    <a:gd name="connsiteY7" fmla="*/ 157694 h 420193"/>
                    <a:gd name="connsiteX8" fmla="*/ 57619 w 341250"/>
                    <a:gd name="connsiteY8" fmla="*/ 157694 h 420193"/>
                    <a:gd name="connsiteX9" fmla="*/ 0 w 341250"/>
                    <a:gd name="connsiteY9" fmla="*/ 215313 h 420193"/>
                    <a:gd name="connsiteX10" fmla="*/ 0 w 341250"/>
                    <a:gd name="connsiteY10" fmla="*/ 362575 h 420193"/>
                    <a:gd name="connsiteX11" fmla="*/ 57619 w 341250"/>
                    <a:gd name="connsiteY11" fmla="*/ 420194 h 420193"/>
                    <a:gd name="connsiteX12" fmla="*/ 283631 w 341250"/>
                    <a:gd name="connsiteY12" fmla="*/ 420194 h 420193"/>
                    <a:gd name="connsiteX13" fmla="*/ 341250 w 341250"/>
                    <a:gd name="connsiteY13" fmla="*/ 362575 h 420193"/>
                    <a:gd name="connsiteX14" fmla="*/ 341250 w 341250"/>
                    <a:gd name="connsiteY14" fmla="*/ 215313 h 420193"/>
                    <a:gd name="connsiteX15" fmla="*/ 283631 w 341250"/>
                    <a:gd name="connsiteY15" fmla="*/ 157694 h 420193"/>
                    <a:gd name="connsiteX16" fmla="*/ 105000 w 341250"/>
                    <a:gd name="connsiteY16" fmla="*/ 328319 h 420193"/>
                    <a:gd name="connsiteX17" fmla="*/ 65625 w 341250"/>
                    <a:gd name="connsiteY17" fmla="*/ 288944 h 420193"/>
                    <a:gd name="connsiteX18" fmla="*/ 105000 w 341250"/>
                    <a:gd name="connsiteY18" fmla="*/ 249569 h 420193"/>
                    <a:gd name="connsiteX19" fmla="*/ 144375 w 341250"/>
                    <a:gd name="connsiteY19" fmla="*/ 288944 h 420193"/>
                    <a:gd name="connsiteX20" fmla="*/ 105000 w 341250"/>
                    <a:gd name="connsiteY20" fmla="*/ 328319 h 420193"/>
                    <a:gd name="connsiteX21" fmla="*/ 236250 w 341250"/>
                    <a:gd name="connsiteY21" fmla="*/ 328319 h 420193"/>
                    <a:gd name="connsiteX22" fmla="*/ 196875 w 341250"/>
                    <a:gd name="connsiteY22" fmla="*/ 288944 h 420193"/>
                    <a:gd name="connsiteX23" fmla="*/ 236250 w 341250"/>
                    <a:gd name="connsiteY23" fmla="*/ 249569 h 420193"/>
                    <a:gd name="connsiteX24" fmla="*/ 275625 w 341250"/>
                    <a:gd name="connsiteY24" fmla="*/ 288944 h 420193"/>
                    <a:gd name="connsiteX25" fmla="*/ 236250 w 341250"/>
                    <a:gd name="connsiteY25" fmla="*/ 328319 h 42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1250" h="420193">
                      <a:moveTo>
                        <a:pt x="283631" y="157694"/>
                      </a:moveTo>
                      <a:lnTo>
                        <a:pt x="196875" y="157694"/>
                      </a:lnTo>
                      <a:lnTo>
                        <a:pt x="196875" y="97975"/>
                      </a:lnTo>
                      <a:cubicBezTo>
                        <a:pt x="221986" y="83477"/>
                        <a:pt x="230589" y="51369"/>
                        <a:pt x="216091" y="26259"/>
                      </a:cubicBezTo>
                      <a:cubicBezTo>
                        <a:pt x="201593" y="1148"/>
                        <a:pt x="169486" y="-7455"/>
                        <a:pt x="144375" y="7042"/>
                      </a:cubicBezTo>
                      <a:cubicBezTo>
                        <a:pt x="119264" y="21540"/>
                        <a:pt x="110661" y="53648"/>
                        <a:pt x="125159" y="78759"/>
                      </a:cubicBezTo>
                      <a:cubicBezTo>
                        <a:pt x="129767" y="86740"/>
                        <a:pt x="136394" y="93367"/>
                        <a:pt x="144375" y="97975"/>
                      </a:cubicBezTo>
                      <a:lnTo>
                        <a:pt x="144375" y="157694"/>
                      </a:lnTo>
                      <a:lnTo>
                        <a:pt x="57619" y="157694"/>
                      </a:lnTo>
                      <a:cubicBezTo>
                        <a:pt x="25827" y="157766"/>
                        <a:pt x="72" y="183521"/>
                        <a:pt x="0" y="215313"/>
                      </a:cubicBezTo>
                      <a:lnTo>
                        <a:pt x="0" y="362575"/>
                      </a:lnTo>
                      <a:cubicBezTo>
                        <a:pt x="72" y="394366"/>
                        <a:pt x="25827" y="420122"/>
                        <a:pt x="57619" y="420194"/>
                      </a:cubicBezTo>
                      <a:lnTo>
                        <a:pt x="283631" y="420194"/>
                      </a:lnTo>
                      <a:cubicBezTo>
                        <a:pt x="315423" y="420122"/>
                        <a:pt x="341178" y="394366"/>
                        <a:pt x="341250" y="362575"/>
                      </a:cubicBezTo>
                      <a:lnTo>
                        <a:pt x="341250" y="215313"/>
                      </a:lnTo>
                      <a:cubicBezTo>
                        <a:pt x="341178" y="183521"/>
                        <a:pt x="315423" y="157766"/>
                        <a:pt x="283631" y="157694"/>
                      </a:cubicBezTo>
                      <a:close/>
                      <a:moveTo>
                        <a:pt x="105000" y="328319"/>
                      </a:moveTo>
                      <a:cubicBezTo>
                        <a:pt x="83253" y="328319"/>
                        <a:pt x="65625" y="310691"/>
                        <a:pt x="65625" y="288944"/>
                      </a:cubicBezTo>
                      <a:cubicBezTo>
                        <a:pt x="65625" y="267197"/>
                        <a:pt x="83253" y="249569"/>
                        <a:pt x="105000" y="249569"/>
                      </a:cubicBezTo>
                      <a:cubicBezTo>
                        <a:pt x="126747" y="249569"/>
                        <a:pt x="144375" y="267197"/>
                        <a:pt x="144375" y="288944"/>
                      </a:cubicBezTo>
                      <a:cubicBezTo>
                        <a:pt x="144375" y="310691"/>
                        <a:pt x="126747" y="328319"/>
                        <a:pt x="105000" y="328319"/>
                      </a:cubicBezTo>
                      <a:close/>
                      <a:moveTo>
                        <a:pt x="236250" y="328319"/>
                      </a:moveTo>
                      <a:cubicBezTo>
                        <a:pt x="214503" y="328319"/>
                        <a:pt x="196875" y="310691"/>
                        <a:pt x="196875" y="288944"/>
                      </a:cubicBezTo>
                      <a:cubicBezTo>
                        <a:pt x="196875" y="267197"/>
                        <a:pt x="214503" y="249569"/>
                        <a:pt x="236250" y="249569"/>
                      </a:cubicBezTo>
                      <a:cubicBezTo>
                        <a:pt x="257997" y="249569"/>
                        <a:pt x="275625" y="267197"/>
                        <a:pt x="275625" y="288944"/>
                      </a:cubicBezTo>
                      <a:cubicBezTo>
                        <a:pt x="275625" y="310691"/>
                        <a:pt x="257997" y="328319"/>
                        <a:pt x="236250" y="328319"/>
                      </a:cubicBezTo>
                      <a:close/>
                    </a:path>
                  </a:pathLst>
                </a:custGeom>
                <a:solidFill>
                  <a:srgbClr val="000000"/>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4" name="Vapaamuotoinen: Muoto 33">
                  <a:extLst>
                    <a:ext uri="{FF2B5EF4-FFF2-40B4-BE49-F238E27FC236}">
                      <a16:creationId xmlns:a16="http://schemas.microsoft.com/office/drawing/2014/main" id="{8B97F7A4-CE47-794B-CE6D-BD9F2C455147}"/>
                    </a:ext>
                  </a:extLst>
                </p:cNvPr>
                <p:cNvSpPr/>
                <p:nvPr/>
              </p:nvSpPr>
              <p:spPr>
                <a:xfrm>
                  <a:off x="7321578" y="1692050"/>
                  <a:ext cx="39375" cy="39375"/>
                </a:xfrm>
                <a:custGeom>
                  <a:avLst/>
                  <a:gdLst>
                    <a:gd name="connsiteX0" fmla="*/ 39375 w 39375"/>
                    <a:gd name="connsiteY0" fmla="*/ 19688 h 39375"/>
                    <a:gd name="connsiteX1" fmla="*/ 19688 w 39375"/>
                    <a:gd name="connsiteY1" fmla="*/ 39375 h 39375"/>
                    <a:gd name="connsiteX2" fmla="*/ 0 w 39375"/>
                    <a:gd name="connsiteY2" fmla="*/ 19688 h 39375"/>
                    <a:gd name="connsiteX3" fmla="*/ 19688 w 39375"/>
                    <a:gd name="connsiteY3" fmla="*/ 0 h 39375"/>
                    <a:gd name="connsiteX4" fmla="*/ 39375 w 39375"/>
                    <a:gd name="connsiteY4" fmla="*/ 19688 h 3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5" h="39375">
                      <a:moveTo>
                        <a:pt x="39375" y="19688"/>
                      </a:moveTo>
                      <a:cubicBezTo>
                        <a:pt x="39375" y="30561"/>
                        <a:pt x="30561" y="39375"/>
                        <a:pt x="19688" y="39375"/>
                      </a:cubicBezTo>
                      <a:cubicBezTo>
                        <a:pt x="8814" y="39375"/>
                        <a:pt x="0" y="30561"/>
                        <a:pt x="0" y="19688"/>
                      </a:cubicBezTo>
                      <a:cubicBezTo>
                        <a:pt x="0" y="8814"/>
                        <a:pt x="8814" y="0"/>
                        <a:pt x="19688" y="0"/>
                      </a:cubicBezTo>
                      <a:cubicBezTo>
                        <a:pt x="30561" y="0"/>
                        <a:pt x="39375" y="8814"/>
                        <a:pt x="39375" y="19688"/>
                      </a:cubicBezTo>
                      <a:close/>
                    </a:path>
                  </a:pathLst>
                </a:custGeom>
                <a:solidFill>
                  <a:srgbClr val="000000"/>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3" name="Vapaamuotoinen: Muoto 42">
                  <a:extLst>
                    <a:ext uri="{FF2B5EF4-FFF2-40B4-BE49-F238E27FC236}">
                      <a16:creationId xmlns:a16="http://schemas.microsoft.com/office/drawing/2014/main" id="{D26759AE-5093-97C6-ED71-BECC4772BE6A}"/>
                    </a:ext>
                  </a:extLst>
                </p:cNvPr>
                <p:cNvSpPr/>
                <p:nvPr/>
              </p:nvSpPr>
              <p:spPr>
                <a:xfrm>
                  <a:off x="7081672" y="1882362"/>
                  <a:ext cx="634645" cy="367500"/>
                </a:xfrm>
                <a:custGeom>
                  <a:avLst/>
                  <a:gdLst>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09163 w 824411"/>
                    <a:gd name="connsiteY8" fmla="*/ 247275 h 546656"/>
                    <a:gd name="connsiteX9" fmla="*/ 109163 w 824411"/>
                    <a:gd name="connsiteY9" fmla="*/ 138469 h 546656"/>
                    <a:gd name="connsiteX10" fmla="*/ 166731 w 824411"/>
                    <a:gd name="connsiteY10" fmla="*/ 32650 h 546656"/>
                    <a:gd name="connsiteX11" fmla="*/ 148538 w 824411"/>
                    <a:gd name="connsiteY11" fmla="*/ 0 h 546656"/>
                    <a:gd name="connsiteX12" fmla="*/ 109163 w 824411"/>
                    <a:gd name="connsiteY12" fmla="*/ 34912 h 546656"/>
                    <a:gd name="connsiteX13" fmla="*/ 117957 w 824411"/>
                    <a:gd name="connsiteY13" fmla="*/ 56831 h 546656"/>
                    <a:gd name="connsiteX14" fmla="*/ 84966 w 824411"/>
                    <a:gd name="connsiteY14" fmla="*/ 89465 h 546656"/>
                    <a:gd name="connsiteX15" fmla="*/ 52333 w 824411"/>
                    <a:gd name="connsiteY15" fmla="*/ 56474 h 546656"/>
                    <a:gd name="connsiteX16" fmla="*/ 60338 w 824411"/>
                    <a:gd name="connsiteY16" fmla="*/ 35175 h 546656"/>
                    <a:gd name="connsiteX17" fmla="*/ 20963 w 824411"/>
                    <a:gd name="connsiteY17" fmla="*/ 656 h 546656"/>
                    <a:gd name="connsiteX18" fmla="*/ 29303 w 824411"/>
                    <a:gd name="connsiteY18" fmla="*/ 121018 h 546656"/>
                    <a:gd name="connsiteX19" fmla="*/ 56663 w 824411"/>
                    <a:gd name="connsiteY19" fmla="*/ 137025 h 546656"/>
                    <a:gd name="connsiteX20" fmla="*/ 56663 w 824411"/>
                    <a:gd name="connsiteY20" fmla="*/ 247275 h 546656"/>
                    <a:gd name="connsiteX21" fmla="*/ 115595 w 824411"/>
                    <a:gd name="connsiteY21" fmla="*/ 306206 h 546656"/>
                    <a:gd name="connsiteX22" fmla="*/ 214163 w 824411"/>
                    <a:gd name="connsiteY22" fmla="*/ 306206 h 546656"/>
                    <a:gd name="connsiteX23" fmla="*/ 214163 w 824411"/>
                    <a:gd name="connsiteY23" fmla="*/ 542456 h 546656"/>
                    <a:gd name="connsiteX24" fmla="*/ 634163 w 824411"/>
                    <a:gd name="connsiteY24" fmla="*/ 542456 h 546656"/>
                    <a:gd name="connsiteX25" fmla="*/ 634163 w 824411"/>
                    <a:gd name="connsiteY25" fmla="*/ 293081 h 546656"/>
                    <a:gd name="connsiteX26" fmla="*/ 706482 w 824411"/>
                    <a:gd name="connsiteY26" fmla="*/ 293081 h 546656"/>
                    <a:gd name="connsiteX27" fmla="*/ 712913 w 824411"/>
                    <a:gd name="connsiteY27" fmla="*/ 299513 h 546656"/>
                    <a:gd name="connsiteX28" fmla="*/ 712913 w 824411"/>
                    <a:gd name="connsiteY28" fmla="*/ 408844 h 546656"/>
                    <a:gd name="connsiteX29" fmla="*/ 658001 w 824411"/>
                    <a:gd name="connsiteY29" fmla="*/ 516273 h 546656"/>
                    <a:gd name="connsiteX30" fmla="*/ 675376 w 824411"/>
                    <a:gd name="connsiteY30" fmla="*/ 546656 h 546656"/>
                    <a:gd name="connsiteX31" fmla="*/ 714751 w 824411"/>
                    <a:gd name="connsiteY31" fmla="*/ 511744 h 546656"/>
                    <a:gd name="connsiteX32" fmla="*/ 706351 w 824411"/>
                    <a:gd name="connsiteY32" fmla="*/ 489956 h 546656"/>
                    <a:gd name="connsiteX33" fmla="*/ 739191 w 824411"/>
                    <a:gd name="connsiteY33" fmla="*/ 457171 h 546656"/>
                    <a:gd name="connsiteX34" fmla="*/ 771976 w 824411"/>
                    <a:gd name="connsiteY34" fmla="*/ 490011 h 546656"/>
                    <a:gd name="connsiteX35" fmla="*/ 763838 w 824411"/>
                    <a:gd name="connsiteY35" fmla="*/ 511613 h 546656"/>
                    <a:gd name="connsiteX36" fmla="*/ 803213 w 824411"/>
                    <a:gd name="connsiteY36" fmla="*/ 546131 h 546656"/>
                    <a:gd name="connsiteX37" fmla="*/ 795459 w 824411"/>
                    <a:gd name="connsiteY37" fmla="*/ 425917 h 546656"/>
                    <a:gd name="connsiteX38" fmla="*/ 765413 w 824411"/>
                    <a:gd name="connsiteY38" fmla="*/ 408844 h 546656"/>
                    <a:gd name="connsiteX39" fmla="*/ 581663 w 824411"/>
                    <a:gd name="connsiteY39" fmla="*/ 358706 h 546656"/>
                    <a:gd name="connsiteX40" fmla="*/ 545176 w 824411"/>
                    <a:gd name="connsiteY40" fmla="*/ 358706 h 546656"/>
                    <a:gd name="connsiteX41" fmla="*/ 541632 w 824411"/>
                    <a:gd name="connsiteY41" fmla="*/ 360150 h 546656"/>
                    <a:gd name="connsiteX42" fmla="*/ 501470 w 824411"/>
                    <a:gd name="connsiteY42" fmla="*/ 401231 h 546656"/>
                    <a:gd name="connsiteX43" fmla="*/ 470888 w 824411"/>
                    <a:gd name="connsiteY43" fmla="*/ 328781 h 546656"/>
                    <a:gd name="connsiteX44" fmla="*/ 413795 w 824411"/>
                    <a:gd name="connsiteY44" fmla="*/ 446906 h 546656"/>
                    <a:gd name="connsiteX45" fmla="*/ 373763 w 824411"/>
                    <a:gd name="connsiteY45" fmla="*/ 293081 h 546656"/>
                    <a:gd name="connsiteX46" fmla="*/ 342920 w 824411"/>
                    <a:gd name="connsiteY46" fmla="*/ 358706 h 546656"/>
                    <a:gd name="connsiteX47" fmla="*/ 279788 w 824411"/>
                    <a:gd name="connsiteY47" fmla="*/ 358706 h 546656"/>
                    <a:gd name="connsiteX48" fmla="*/ 279788 w 824411"/>
                    <a:gd name="connsiteY48" fmla="*/ 332456 h 546656"/>
                    <a:gd name="connsiteX49" fmla="*/ 326251 w 824411"/>
                    <a:gd name="connsiteY49" fmla="*/ 332456 h 546656"/>
                    <a:gd name="connsiteX50" fmla="*/ 380851 w 824411"/>
                    <a:gd name="connsiteY50" fmla="*/ 216300 h 546656"/>
                    <a:gd name="connsiteX51" fmla="*/ 421276 w 824411"/>
                    <a:gd name="connsiteY51" fmla="*/ 370913 h 546656"/>
                    <a:gd name="connsiteX52" fmla="*/ 472595 w 824411"/>
                    <a:gd name="connsiteY52" fmla="*/ 265913 h 546656"/>
                    <a:gd name="connsiteX53" fmla="*/ 510395 w 824411"/>
                    <a:gd name="connsiteY53" fmla="*/ 355425 h 546656"/>
                    <a:gd name="connsiteX54" fmla="*/ 523520 w 824411"/>
                    <a:gd name="connsiteY54" fmla="*/ 342300 h 546656"/>
                    <a:gd name="connsiteX55" fmla="*/ 545176 w 824411"/>
                    <a:gd name="connsiteY55" fmla="*/ 332456 h 546656"/>
                    <a:gd name="connsiteX56" fmla="*/ 581663 w 824411"/>
                    <a:gd name="connsiteY56" fmla="*/ 33245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09163 w 824411"/>
                    <a:gd name="connsiteY8" fmla="*/ 247275 h 546656"/>
                    <a:gd name="connsiteX9" fmla="*/ 166731 w 824411"/>
                    <a:gd name="connsiteY9" fmla="*/ 32650 h 546656"/>
                    <a:gd name="connsiteX10" fmla="*/ 148538 w 824411"/>
                    <a:gd name="connsiteY10" fmla="*/ 0 h 546656"/>
                    <a:gd name="connsiteX11" fmla="*/ 109163 w 824411"/>
                    <a:gd name="connsiteY11" fmla="*/ 34912 h 546656"/>
                    <a:gd name="connsiteX12" fmla="*/ 117957 w 824411"/>
                    <a:gd name="connsiteY12" fmla="*/ 56831 h 546656"/>
                    <a:gd name="connsiteX13" fmla="*/ 84966 w 824411"/>
                    <a:gd name="connsiteY13" fmla="*/ 89465 h 546656"/>
                    <a:gd name="connsiteX14" fmla="*/ 52333 w 824411"/>
                    <a:gd name="connsiteY14" fmla="*/ 56474 h 546656"/>
                    <a:gd name="connsiteX15" fmla="*/ 60338 w 824411"/>
                    <a:gd name="connsiteY15" fmla="*/ 35175 h 546656"/>
                    <a:gd name="connsiteX16" fmla="*/ 20963 w 824411"/>
                    <a:gd name="connsiteY16" fmla="*/ 656 h 546656"/>
                    <a:gd name="connsiteX17" fmla="*/ 29303 w 824411"/>
                    <a:gd name="connsiteY17" fmla="*/ 121018 h 546656"/>
                    <a:gd name="connsiteX18" fmla="*/ 56663 w 824411"/>
                    <a:gd name="connsiteY18" fmla="*/ 137025 h 546656"/>
                    <a:gd name="connsiteX19" fmla="*/ 56663 w 824411"/>
                    <a:gd name="connsiteY19" fmla="*/ 247275 h 546656"/>
                    <a:gd name="connsiteX20" fmla="*/ 115595 w 824411"/>
                    <a:gd name="connsiteY20" fmla="*/ 306206 h 546656"/>
                    <a:gd name="connsiteX21" fmla="*/ 214163 w 824411"/>
                    <a:gd name="connsiteY21" fmla="*/ 306206 h 546656"/>
                    <a:gd name="connsiteX22" fmla="*/ 214163 w 824411"/>
                    <a:gd name="connsiteY22" fmla="*/ 542456 h 546656"/>
                    <a:gd name="connsiteX23" fmla="*/ 634163 w 824411"/>
                    <a:gd name="connsiteY23" fmla="*/ 542456 h 546656"/>
                    <a:gd name="connsiteX24" fmla="*/ 634163 w 824411"/>
                    <a:gd name="connsiteY24" fmla="*/ 293081 h 546656"/>
                    <a:gd name="connsiteX25" fmla="*/ 706482 w 824411"/>
                    <a:gd name="connsiteY25" fmla="*/ 293081 h 546656"/>
                    <a:gd name="connsiteX26" fmla="*/ 712913 w 824411"/>
                    <a:gd name="connsiteY26" fmla="*/ 299513 h 546656"/>
                    <a:gd name="connsiteX27" fmla="*/ 712913 w 824411"/>
                    <a:gd name="connsiteY27" fmla="*/ 408844 h 546656"/>
                    <a:gd name="connsiteX28" fmla="*/ 658001 w 824411"/>
                    <a:gd name="connsiteY28" fmla="*/ 516273 h 546656"/>
                    <a:gd name="connsiteX29" fmla="*/ 675376 w 824411"/>
                    <a:gd name="connsiteY29" fmla="*/ 546656 h 546656"/>
                    <a:gd name="connsiteX30" fmla="*/ 714751 w 824411"/>
                    <a:gd name="connsiteY30" fmla="*/ 511744 h 546656"/>
                    <a:gd name="connsiteX31" fmla="*/ 706351 w 824411"/>
                    <a:gd name="connsiteY31" fmla="*/ 489956 h 546656"/>
                    <a:gd name="connsiteX32" fmla="*/ 739191 w 824411"/>
                    <a:gd name="connsiteY32" fmla="*/ 457171 h 546656"/>
                    <a:gd name="connsiteX33" fmla="*/ 771976 w 824411"/>
                    <a:gd name="connsiteY33" fmla="*/ 490011 h 546656"/>
                    <a:gd name="connsiteX34" fmla="*/ 763838 w 824411"/>
                    <a:gd name="connsiteY34" fmla="*/ 511613 h 546656"/>
                    <a:gd name="connsiteX35" fmla="*/ 803213 w 824411"/>
                    <a:gd name="connsiteY35" fmla="*/ 546131 h 546656"/>
                    <a:gd name="connsiteX36" fmla="*/ 795459 w 824411"/>
                    <a:gd name="connsiteY36" fmla="*/ 425917 h 546656"/>
                    <a:gd name="connsiteX37" fmla="*/ 765413 w 824411"/>
                    <a:gd name="connsiteY37" fmla="*/ 408844 h 546656"/>
                    <a:gd name="connsiteX38" fmla="*/ 581663 w 824411"/>
                    <a:gd name="connsiteY38" fmla="*/ 358706 h 546656"/>
                    <a:gd name="connsiteX39" fmla="*/ 545176 w 824411"/>
                    <a:gd name="connsiteY39" fmla="*/ 358706 h 546656"/>
                    <a:gd name="connsiteX40" fmla="*/ 541632 w 824411"/>
                    <a:gd name="connsiteY40" fmla="*/ 360150 h 546656"/>
                    <a:gd name="connsiteX41" fmla="*/ 501470 w 824411"/>
                    <a:gd name="connsiteY41" fmla="*/ 401231 h 546656"/>
                    <a:gd name="connsiteX42" fmla="*/ 470888 w 824411"/>
                    <a:gd name="connsiteY42" fmla="*/ 328781 h 546656"/>
                    <a:gd name="connsiteX43" fmla="*/ 413795 w 824411"/>
                    <a:gd name="connsiteY43" fmla="*/ 446906 h 546656"/>
                    <a:gd name="connsiteX44" fmla="*/ 373763 w 824411"/>
                    <a:gd name="connsiteY44" fmla="*/ 293081 h 546656"/>
                    <a:gd name="connsiteX45" fmla="*/ 342920 w 824411"/>
                    <a:gd name="connsiteY45" fmla="*/ 358706 h 546656"/>
                    <a:gd name="connsiteX46" fmla="*/ 279788 w 824411"/>
                    <a:gd name="connsiteY46" fmla="*/ 358706 h 546656"/>
                    <a:gd name="connsiteX47" fmla="*/ 279788 w 824411"/>
                    <a:gd name="connsiteY47" fmla="*/ 332456 h 546656"/>
                    <a:gd name="connsiteX48" fmla="*/ 326251 w 824411"/>
                    <a:gd name="connsiteY48" fmla="*/ 332456 h 546656"/>
                    <a:gd name="connsiteX49" fmla="*/ 380851 w 824411"/>
                    <a:gd name="connsiteY49" fmla="*/ 216300 h 546656"/>
                    <a:gd name="connsiteX50" fmla="*/ 421276 w 824411"/>
                    <a:gd name="connsiteY50" fmla="*/ 370913 h 546656"/>
                    <a:gd name="connsiteX51" fmla="*/ 472595 w 824411"/>
                    <a:gd name="connsiteY51" fmla="*/ 265913 h 546656"/>
                    <a:gd name="connsiteX52" fmla="*/ 510395 w 824411"/>
                    <a:gd name="connsiteY52" fmla="*/ 355425 h 546656"/>
                    <a:gd name="connsiteX53" fmla="*/ 523520 w 824411"/>
                    <a:gd name="connsiteY53" fmla="*/ 342300 h 546656"/>
                    <a:gd name="connsiteX54" fmla="*/ 545176 w 824411"/>
                    <a:gd name="connsiteY54" fmla="*/ 332456 h 546656"/>
                    <a:gd name="connsiteX55" fmla="*/ 581663 w 824411"/>
                    <a:gd name="connsiteY55" fmla="*/ 332456 h 546656"/>
                    <a:gd name="connsiteX56" fmla="*/ 581663 w 824411"/>
                    <a:gd name="connsiteY56" fmla="*/ 35870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66731 w 824411"/>
                    <a:gd name="connsiteY8" fmla="*/ 32650 h 546656"/>
                    <a:gd name="connsiteX9" fmla="*/ 148538 w 824411"/>
                    <a:gd name="connsiteY9" fmla="*/ 0 h 546656"/>
                    <a:gd name="connsiteX10" fmla="*/ 109163 w 824411"/>
                    <a:gd name="connsiteY10" fmla="*/ 34912 h 546656"/>
                    <a:gd name="connsiteX11" fmla="*/ 117957 w 824411"/>
                    <a:gd name="connsiteY11" fmla="*/ 56831 h 546656"/>
                    <a:gd name="connsiteX12" fmla="*/ 84966 w 824411"/>
                    <a:gd name="connsiteY12" fmla="*/ 89465 h 546656"/>
                    <a:gd name="connsiteX13" fmla="*/ 52333 w 824411"/>
                    <a:gd name="connsiteY13" fmla="*/ 56474 h 546656"/>
                    <a:gd name="connsiteX14" fmla="*/ 60338 w 824411"/>
                    <a:gd name="connsiteY14" fmla="*/ 35175 h 546656"/>
                    <a:gd name="connsiteX15" fmla="*/ 20963 w 824411"/>
                    <a:gd name="connsiteY15" fmla="*/ 656 h 546656"/>
                    <a:gd name="connsiteX16" fmla="*/ 29303 w 824411"/>
                    <a:gd name="connsiteY16" fmla="*/ 121018 h 546656"/>
                    <a:gd name="connsiteX17" fmla="*/ 56663 w 824411"/>
                    <a:gd name="connsiteY17" fmla="*/ 137025 h 546656"/>
                    <a:gd name="connsiteX18" fmla="*/ 56663 w 824411"/>
                    <a:gd name="connsiteY18" fmla="*/ 247275 h 546656"/>
                    <a:gd name="connsiteX19" fmla="*/ 115595 w 824411"/>
                    <a:gd name="connsiteY19" fmla="*/ 306206 h 546656"/>
                    <a:gd name="connsiteX20" fmla="*/ 214163 w 824411"/>
                    <a:gd name="connsiteY20" fmla="*/ 306206 h 546656"/>
                    <a:gd name="connsiteX21" fmla="*/ 214163 w 824411"/>
                    <a:gd name="connsiteY21" fmla="*/ 542456 h 546656"/>
                    <a:gd name="connsiteX22" fmla="*/ 634163 w 824411"/>
                    <a:gd name="connsiteY22" fmla="*/ 542456 h 546656"/>
                    <a:gd name="connsiteX23" fmla="*/ 634163 w 824411"/>
                    <a:gd name="connsiteY23" fmla="*/ 293081 h 546656"/>
                    <a:gd name="connsiteX24" fmla="*/ 706482 w 824411"/>
                    <a:gd name="connsiteY24" fmla="*/ 293081 h 546656"/>
                    <a:gd name="connsiteX25" fmla="*/ 712913 w 824411"/>
                    <a:gd name="connsiteY25" fmla="*/ 299513 h 546656"/>
                    <a:gd name="connsiteX26" fmla="*/ 712913 w 824411"/>
                    <a:gd name="connsiteY26" fmla="*/ 408844 h 546656"/>
                    <a:gd name="connsiteX27" fmla="*/ 658001 w 824411"/>
                    <a:gd name="connsiteY27" fmla="*/ 516273 h 546656"/>
                    <a:gd name="connsiteX28" fmla="*/ 675376 w 824411"/>
                    <a:gd name="connsiteY28" fmla="*/ 546656 h 546656"/>
                    <a:gd name="connsiteX29" fmla="*/ 714751 w 824411"/>
                    <a:gd name="connsiteY29" fmla="*/ 511744 h 546656"/>
                    <a:gd name="connsiteX30" fmla="*/ 706351 w 824411"/>
                    <a:gd name="connsiteY30" fmla="*/ 489956 h 546656"/>
                    <a:gd name="connsiteX31" fmla="*/ 739191 w 824411"/>
                    <a:gd name="connsiteY31" fmla="*/ 457171 h 546656"/>
                    <a:gd name="connsiteX32" fmla="*/ 771976 w 824411"/>
                    <a:gd name="connsiteY32" fmla="*/ 490011 h 546656"/>
                    <a:gd name="connsiteX33" fmla="*/ 763838 w 824411"/>
                    <a:gd name="connsiteY33" fmla="*/ 511613 h 546656"/>
                    <a:gd name="connsiteX34" fmla="*/ 803213 w 824411"/>
                    <a:gd name="connsiteY34" fmla="*/ 546131 h 546656"/>
                    <a:gd name="connsiteX35" fmla="*/ 795459 w 824411"/>
                    <a:gd name="connsiteY35" fmla="*/ 425917 h 546656"/>
                    <a:gd name="connsiteX36" fmla="*/ 765413 w 824411"/>
                    <a:gd name="connsiteY36" fmla="*/ 408844 h 546656"/>
                    <a:gd name="connsiteX37" fmla="*/ 581663 w 824411"/>
                    <a:gd name="connsiteY37" fmla="*/ 358706 h 546656"/>
                    <a:gd name="connsiteX38" fmla="*/ 545176 w 824411"/>
                    <a:gd name="connsiteY38" fmla="*/ 358706 h 546656"/>
                    <a:gd name="connsiteX39" fmla="*/ 541632 w 824411"/>
                    <a:gd name="connsiteY39" fmla="*/ 360150 h 546656"/>
                    <a:gd name="connsiteX40" fmla="*/ 501470 w 824411"/>
                    <a:gd name="connsiteY40" fmla="*/ 401231 h 546656"/>
                    <a:gd name="connsiteX41" fmla="*/ 470888 w 824411"/>
                    <a:gd name="connsiteY41" fmla="*/ 328781 h 546656"/>
                    <a:gd name="connsiteX42" fmla="*/ 413795 w 824411"/>
                    <a:gd name="connsiteY42" fmla="*/ 446906 h 546656"/>
                    <a:gd name="connsiteX43" fmla="*/ 373763 w 824411"/>
                    <a:gd name="connsiteY43" fmla="*/ 293081 h 546656"/>
                    <a:gd name="connsiteX44" fmla="*/ 342920 w 824411"/>
                    <a:gd name="connsiteY44" fmla="*/ 358706 h 546656"/>
                    <a:gd name="connsiteX45" fmla="*/ 279788 w 824411"/>
                    <a:gd name="connsiteY45" fmla="*/ 358706 h 546656"/>
                    <a:gd name="connsiteX46" fmla="*/ 279788 w 824411"/>
                    <a:gd name="connsiteY46" fmla="*/ 332456 h 546656"/>
                    <a:gd name="connsiteX47" fmla="*/ 326251 w 824411"/>
                    <a:gd name="connsiteY47" fmla="*/ 332456 h 546656"/>
                    <a:gd name="connsiteX48" fmla="*/ 380851 w 824411"/>
                    <a:gd name="connsiteY48" fmla="*/ 216300 h 546656"/>
                    <a:gd name="connsiteX49" fmla="*/ 421276 w 824411"/>
                    <a:gd name="connsiteY49" fmla="*/ 370913 h 546656"/>
                    <a:gd name="connsiteX50" fmla="*/ 472595 w 824411"/>
                    <a:gd name="connsiteY50" fmla="*/ 265913 h 546656"/>
                    <a:gd name="connsiteX51" fmla="*/ 510395 w 824411"/>
                    <a:gd name="connsiteY51" fmla="*/ 355425 h 546656"/>
                    <a:gd name="connsiteX52" fmla="*/ 523520 w 824411"/>
                    <a:gd name="connsiteY52" fmla="*/ 342300 h 546656"/>
                    <a:gd name="connsiteX53" fmla="*/ 545176 w 824411"/>
                    <a:gd name="connsiteY53" fmla="*/ 332456 h 546656"/>
                    <a:gd name="connsiteX54" fmla="*/ 581663 w 824411"/>
                    <a:gd name="connsiteY54" fmla="*/ 332456 h 546656"/>
                    <a:gd name="connsiteX55" fmla="*/ 581663 w 824411"/>
                    <a:gd name="connsiteY55" fmla="*/ 35870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48538 w 824411"/>
                    <a:gd name="connsiteY8" fmla="*/ 0 h 546656"/>
                    <a:gd name="connsiteX9" fmla="*/ 109163 w 824411"/>
                    <a:gd name="connsiteY9" fmla="*/ 34912 h 546656"/>
                    <a:gd name="connsiteX10" fmla="*/ 117957 w 824411"/>
                    <a:gd name="connsiteY10" fmla="*/ 56831 h 546656"/>
                    <a:gd name="connsiteX11" fmla="*/ 84966 w 824411"/>
                    <a:gd name="connsiteY11" fmla="*/ 89465 h 546656"/>
                    <a:gd name="connsiteX12" fmla="*/ 52333 w 824411"/>
                    <a:gd name="connsiteY12" fmla="*/ 56474 h 546656"/>
                    <a:gd name="connsiteX13" fmla="*/ 60338 w 824411"/>
                    <a:gd name="connsiteY13" fmla="*/ 35175 h 546656"/>
                    <a:gd name="connsiteX14" fmla="*/ 20963 w 824411"/>
                    <a:gd name="connsiteY14" fmla="*/ 656 h 546656"/>
                    <a:gd name="connsiteX15" fmla="*/ 29303 w 824411"/>
                    <a:gd name="connsiteY15" fmla="*/ 121018 h 546656"/>
                    <a:gd name="connsiteX16" fmla="*/ 56663 w 824411"/>
                    <a:gd name="connsiteY16" fmla="*/ 137025 h 546656"/>
                    <a:gd name="connsiteX17" fmla="*/ 56663 w 824411"/>
                    <a:gd name="connsiteY17" fmla="*/ 247275 h 546656"/>
                    <a:gd name="connsiteX18" fmla="*/ 115595 w 824411"/>
                    <a:gd name="connsiteY18" fmla="*/ 306206 h 546656"/>
                    <a:gd name="connsiteX19" fmla="*/ 214163 w 824411"/>
                    <a:gd name="connsiteY19" fmla="*/ 306206 h 546656"/>
                    <a:gd name="connsiteX20" fmla="*/ 214163 w 824411"/>
                    <a:gd name="connsiteY20" fmla="*/ 542456 h 546656"/>
                    <a:gd name="connsiteX21" fmla="*/ 634163 w 824411"/>
                    <a:gd name="connsiteY21" fmla="*/ 542456 h 546656"/>
                    <a:gd name="connsiteX22" fmla="*/ 634163 w 824411"/>
                    <a:gd name="connsiteY22" fmla="*/ 293081 h 546656"/>
                    <a:gd name="connsiteX23" fmla="*/ 706482 w 824411"/>
                    <a:gd name="connsiteY23" fmla="*/ 293081 h 546656"/>
                    <a:gd name="connsiteX24" fmla="*/ 712913 w 824411"/>
                    <a:gd name="connsiteY24" fmla="*/ 299513 h 546656"/>
                    <a:gd name="connsiteX25" fmla="*/ 712913 w 824411"/>
                    <a:gd name="connsiteY25" fmla="*/ 408844 h 546656"/>
                    <a:gd name="connsiteX26" fmla="*/ 658001 w 824411"/>
                    <a:gd name="connsiteY26" fmla="*/ 516273 h 546656"/>
                    <a:gd name="connsiteX27" fmla="*/ 675376 w 824411"/>
                    <a:gd name="connsiteY27" fmla="*/ 546656 h 546656"/>
                    <a:gd name="connsiteX28" fmla="*/ 714751 w 824411"/>
                    <a:gd name="connsiteY28" fmla="*/ 511744 h 546656"/>
                    <a:gd name="connsiteX29" fmla="*/ 706351 w 824411"/>
                    <a:gd name="connsiteY29" fmla="*/ 489956 h 546656"/>
                    <a:gd name="connsiteX30" fmla="*/ 739191 w 824411"/>
                    <a:gd name="connsiteY30" fmla="*/ 457171 h 546656"/>
                    <a:gd name="connsiteX31" fmla="*/ 771976 w 824411"/>
                    <a:gd name="connsiteY31" fmla="*/ 490011 h 546656"/>
                    <a:gd name="connsiteX32" fmla="*/ 763838 w 824411"/>
                    <a:gd name="connsiteY32" fmla="*/ 511613 h 546656"/>
                    <a:gd name="connsiteX33" fmla="*/ 803213 w 824411"/>
                    <a:gd name="connsiteY33" fmla="*/ 546131 h 546656"/>
                    <a:gd name="connsiteX34" fmla="*/ 795459 w 824411"/>
                    <a:gd name="connsiteY34" fmla="*/ 425917 h 546656"/>
                    <a:gd name="connsiteX35" fmla="*/ 765413 w 824411"/>
                    <a:gd name="connsiteY35" fmla="*/ 408844 h 546656"/>
                    <a:gd name="connsiteX36" fmla="*/ 581663 w 824411"/>
                    <a:gd name="connsiteY36" fmla="*/ 358706 h 546656"/>
                    <a:gd name="connsiteX37" fmla="*/ 545176 w 824411"/>
                    <a:gd name="connsiteY37" fmla="*/ 358706 h 546656"/>
                    <a:gd name="connsiteX38" fmla="*/ 541632 w 824411"/>
                    <a:gd name="connsiteY38" fmla="*/ 360150 h 546656"/>
                    <a:gd name="connsiteX39" fmla="*/ 501470 w 824411"/>
                    <a:gd name="connsiteY39" fmla="*/ 401231 h 546656"/>
                    <a:gd name="connsiteX40" fmla="*/ 470888 w 824411"/>
                    <a:gd name="connsiteY40" fmla="*/ 328781 h 546656"/>
                    <a:gd name="connsiteX41" fmla="*/ 413795 w 824411"/>
                    <a:gd name="connsiteY41" fmla="*/ 446906 h 546656"/>
                    <a:gd name="connsiteX42" fmla="*/ 373763 w 824411"/>
                    <a:gd name="connsiteY42" fmla="*/ 293081 h 546656"/>
                    <a:gd name="connsiteX43" fmla="*/ 342920 w 824411"/>
                    <a:gd name="connsiteY43" fmla="*/ 358706 h 546656"/>
                    <a:gd name="connsiteX44" fmla="*/ 279788 w 824411"/>
                    <a:gd name="connsiteY44" fmla="*/ 358706 h 546656"/>
                    <a:gd name="connsiteX45" fmla="*/ 279788 w 824411"/>
                    <a:gd name="connsiteY45" fmla="*/ 332456 h 546656"/>
                    <a:gd name="connsiteX46" fmla="*/ 326251 w 824411"/>
                    <a:gd name="connsiteY46" fmla="*/ 332456 h 546656"/>
                    <a:gd name="connsiteX47" fmla="*/ 380851 w 824411"/>
                    <a:gd name="connsiteY47" fmla="*/ 216300 h 546656"/>
                    <a:gd name="connsiteX48" fmla="*/ 421276 w 824411"/>
                    <a:gd name="connsiteY48" fmla="*/ 370913 h 546656"/>
                    <a:gd name="connsiteX49" fmla="*/ 472595 w 824411"/>
                    <a:gd name="connsiteY49" fmla="*/ 265913 h 546656"/>
                    <a:gd name="connsiteX50" fmla="*/ 510395 w 824411"/>
                    <a:gd name="connsiteY50" fmla="*/ 355425 h 546656"/>
                    <a:gd name="connsiteX51" fmla="*/ 523520 w 824411"/>
                    <a:gd name="connsiteY51" fmla="*/ 342300 h 546656"/>
                    <a:gd name="connsiteX52" fmla="*/ 545176 w 824411"/>
                    <a:gd name="connsiteY52" fmla="*/ 332456 h 546656"/>
                    <a:gd name="connsiteX53" fmla="*/ 581663 w 824411"/>
                    <a:gd name="connsiteY53" fmla="*/ 332456 h 546656"/>
                    <a:gd name="connsiteX54" fmla="*/ 581663 w 824411"/>
                    <a:gd name="connsiteY54" fmla="*/ 35870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48538 w 824411"/>
                    <a:gd name="connsiteY8" fmla="*/ 0 h 546656"/>
                    <a:gd name="connsiteX9" fmla="*/ 109163 w 824411"/>
                    <a:gd name="connsiteY9" fmla="*/ 34912 h 546656"/>
                    <a:gd name="connsiteX10" fmla="*/ 84966 w 824411"/>
                    <a:gd name="connsiteY10" fmla="*/ 89465 h 546656"/>
                    <a:gd name="connsiteX11" fmla="*/ 52333 w 824411"/>
                    <a:gd name="connsiteY11" fmla="*/ 56474 h 546656"/>
                    <a:gd name="connsiteX12" fmla="*/ 60338 w 824411"/>
                    <a:gd name="connsiteY12" fmla="*/ 35175 h 546656"/>
                    <a:gd name="connsiteX13" fmla="*/ 20963 w 824411"/>
                    <a:gd name="connsiteY13" fmla="*/ 656 h 546656"/>
                    <a:gd name="connsiteX14" fmla="*/ 29303 w 824411"/>
                    <a:gd name="connsiteY14" fmla="*/ 121018 h 546656"/>
                    <a:gd name="connsiteX15" fmla="*/ 56663 w 824411"/>
                    <a:gd name="connsiteY15" fmla="*/ 137025 h 546656"/>
                    <a:gd name="connsiteX16" fmla="*/ 56663 w 824411"/>
                    <a:gd name="connsiteY16" fmla="*/ 247275 h 546656"/>
                    <a:gd name="connsiteX17" fmla="*/ 115595 w 824411"/>
                    <a:gd name="connsiteY17" fmla="*/ 306206 h 546656"/>
                    <a:gd name="connsiteX18" fmla="*/ 214163 w 824411"/>
                    <a:gd name="connsiteY18" fmla="*/ 306206 h 546656"/>
                    <a:gd name="connsiteX19" fmla="*/ 214163 w 824411"/>
                    <a:gd name="connsiteY19" fmla="*/ 542456 h 546656"/>
                    <a:gd name="connsiteX20" fmla="*/ 634163 w 824411"/>
                    <a:gd name="connsiteY20" fmla="*/ 542456 h 546656"/>
                    <a:gd name="connsiteX21" fmla="*/ 634163 w 824411"/>
                    <a:gd name="connsiteY21" fmla="*/ 293081 h 546656"/>
                    <a:gd name="connsiteX22" fmla="*/ 706482 w 824411"/>
                    <a:gd name="connsiteY22" fmla="*/ 293081 h 546656"/>
                    <a:gd name="connsiteX23" fmla="*/ 712913 w 824411"/>
                    <a:gd name="connsiteY23" fmla="*/ 299513 h 546656"/>
                    <a:gd name="connsiteX24" fmla="*/ 712913 w 824411"/>
                    <a:gd name="connsiteY24" fmla="*/ 408844 h 546656"/>
                    <a:gd name="connsiteX25" fmla="*/ 658001 w 824411"/>
                    <a:gd name="connsiteY25" fmla="*/ 516273 h 546656"/>
                    <a:gd name="connsiteX26" fmla="*/ 675376 w 824411"/>
                    <a:gd name="connsiteY26" fmla="*/ 546656 h 546656"/>
                    <a:gd name="connsiteX27" fmla="*/ 714751 w 824411"/>
                    <a:gd name="connsiteY27" fmla="*/ 511744 h 546656"/>
                    <a:gd name="connsiteX28" fmla="*/ 706351 w 824411"/>
                    <a:gd name="connsiteY28" fmla="*/ 489956 h 546656"/>
                    <a:gd name="connsiteX29" fmla="*/ 739191 w 824411"/>
                    <a:gd name="connsiteY29" fmla="*/ 457171 h 546656"/>
                    <a:gd name="connsiteX30" fmla="*/ 771976 w 824411"/>
                    <a:gd name="connsiteY30" fmla="*/ 490011 h 546656"/>
                    <a:gd name="connsiteX31" fmla="*/ 763838 w 824411"/>
                    <a:gd name="connsiteY31" fmla="*/ 511613 h 546656"/>
                    <a:gd name="connsiteX32" fmla="*/ 803213 w 824411"/>
                    <a:gd name="connsiteY32" fmla="*/ 546131 h 546656"/>
                    <a:gd name="connsiteX33" fmla="*/ 795459 w 824411"/>
                    <a:gd name="connsiteY33" fmla="*/ 425917 h 546656"/>
                    <a:gd name="connsiteX34" fmla="*/ 765413 w 824411"/>
                    <a:gd name="connsiteY34" fmla="*/ 408844 h 546656"/>
                    <a:gd name="connsiteX35" fmla="*/ 581663 w 824411"/>
                    <a:gd name="connsiteY35" fmla="*/ 358706 h 546656"/>
                    <a:gd name="connsiteX36" fmla="*/ 545176 w 824411"/>
                    <a:gd name="connsiteY36" fmla="*/ 358706 h 546656"/>
                    <a:gd name="connsiteX37" fmla="*/ 541632 w 824411"/>
                    <a:gd name="connsiteY37" fmla="*/ 360150 h 546656"/>
                    <a:gd name="connsiteX38" fmla="*/ 501470 w 824411"/>
                    <a:gd name="connsiteY38" fmla="*/ 401231 h 546656"/>
                    <a:gd name="connsiteX39" fmla="*/ 470888 w 824411"/>
                    <a:gd name="connsiteY39" fmla="*/ 328781 h 546656"/>
                    <a:gd name="connsiteX40" fmla="*/ 413795 w 824411"/>
                    <a:gd name="connsiteY40" fmla="*/ 446906 h 546656"/>
                    <a:gd name="connsiteX41" fmla="*/ 373763 w 824411"/>
                    <a:gd name="connsiteY41" fmla="*/ 293081 h 546656"/>
                    <a:gd name="connsiteX42" fmla="*/ 342920 w 824411"/>
                    <a:gd name="connsiteY42" fmla="*/ 358706 h 546656"/>
                    <a:gd name="connsiteX43" fmla="*/ 279788 w 824411"/>
                    <a:gd name="connsiteY43" fmla="*/ 358706 h 546656"/>
                    <a:gd name="connsiteX44" fmla="*/ 279788 w 824411"/>
                    <a:gd name="connsiteY44" fmla="*/ 332456 h 546656"/>
                    <a:gd name="connsiteX45" fmla="*/ 326251 w 824411"/>
                    <a:gd name="connsiteY45" fmla="*/ 332456 h 546656"/>
                    <a:gd name="connsiteX46" fmla="*/ 380851 w 824411"/>
                    <a:gd name="connsiteY46" fmla="*/ 216300 h 546656"/>
                    <a:gd name="connsiteX47" fmla="*/ 421276 w 824411"/>
                    <a:gd name="connsiteY47" fmla="*/ 370913 h 546656"/>
                    <a:gd name="connsiteX48" fmla="*/ 472595 w 824411"/>
                    <a:gd name="connsiteY48" fmla="*/ 265913 h 546656"/>
                    <a:gd name="connsiteX49" fmla="*/ 510395 w 824411"/>
                    <a:gd name="connsiteY49" fmla="*/ 355425 h 546656"/>
                    <a:gd name="connsiteX50" fmla="*/ 523520 w 824411"/>
                    <a:gd name="connsiteY50" fmla="*/ 342300 h 546656"/>
                    <a:gd name="connsiteX51" fmla="*/ 545176 w 824411"/>
                    <a:gd name="connsiteY51" fmla="*/ 332456 h 546656"/>
                    <a:gd name="connsiteX52" fmla="*/ 581663 w 824411"/>
                    <a:gd name="connsiteY52" fmla="*/ 332456 h 546656"/>
                    <a:gd name="connsiteX53" fmla="*/ 581663 w 824411"/>
                    <a:gd name="connsiteY53" fmla="*/ 35870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48538 w 824411"/>
                    <a:gd name="connsiteY8" fmla="*/ 0 h 546656"/>
                    <a:gd name="connsiteX9" fmla="*/ 84966 w 824411"/>
                    <a:gd name="connsiteY9" fmla="*/ 89465 h 546656"/>
                    <a:gd name="connsiteX10" fmla="*/ 52333 w 824411"/>
                    <a:gd name="connsiteY10" fmla="*/ 56474 h 546656"/>
                    <a:gd name="connsiteX11" fmla="*/ 60338 w 824411"/>
                    <a:gd name="connsiteY11" fmla="*/ 35175 h 546656"/>
                    <a:gd name="connsiteX12" fmla="*/ 20963 w 824411"/>
                    <a:gd name="connsiteY12" fmla="*/ 656 h 546656"/>
                    <a:gd name="connsiteX13" fmla="*/ 29303 w 824411"/>
                    <a:gd name="connsiteY13" fmla="*/ 121018 h 546656"/>
                    <a:gd name="connsiteX14" fmla="*/ 56663 w 824411"/>
                    <a:gd name="connsiteY14" fmla="*/ 137025 h 546656"/>
                    <a:gd name="connsiteX15" fmla="*/ 56663 w 824411"/>
                    <a:gd name="connsiteY15" fmla="*/ 247275 h 546656"/>
                    <a:gd name="connsiteX16" fmla="*/ 115595 w 824411"/>
                    <a:gd name="connsiteY16" fmla="*/ 306206 h 546656"/>
                    <a:gd name="connsiteX17" fmla="*/ 214163 w 824411"/>
                    <a:gd name="connsiteY17" fmla="*/ 306206 h 546656"/>
                    <a:gd name="connsiteX18" fmla="*/ 214163 w 824411"/>
                    <a:gd name="connsiteY18" fmla="*/ 542456 h 546656"/>
                    <a:gd name="connsiteX19" fmla="*/ 634163 w 824411"/>
                    <a:gd name="connsiteY19" fmla="*/ 542456 h 546656"/>
                    <a:gd name="connsiteX20" fmla="*/ 634163 w 824411"/>
                    <a:gd name="connsiteY20" fmla="*/ 293081 h 546656"/>
                    <a:gd name="connsiteX21" fmla="*/ 706482 w 824411"/>
                    <a:gd name="connsiteY21" fmla="*/ 293081 h 546656"/>
                    <a:gd name="connsiteX22" fmla="*/ 712913 w 824411"/>
                    <a:gd name="connsiteY22" fmla="*/ 299513 h 546656"/>
                    <a:gd name="connsiteX23" fmla="*/ 712913 w 824411"/>
                    <a:gd name="connsiteY23" fmla="*/ 408844 h 546656"/>
                    <a:gd name="connsiteX24" fmla="*/ 658001 w 824411"/>
                    <a:gd name="connsiteY24" fmla="*/ 516273 h 546656"/>
                    <a:gd name="connsiteX25" fmla="*/ 675376 w 824411"/>
                    <a:gd name="connsiteY25" fmla="*/ 546656 h 546656"/>
                    <a:gd name="connsiteX26" fmla="*/ 714751 w 824411"/>
                    <a:gd name="connsiteY26" fmla="*/ 511744 h 546656"/>
                    <a:gd name="connsiteX27" fmla="*/ 706351 w 824411"/>
                    <a:gd name="connsiteY27" fmla="*/ 489956 h 546656"/>
                    <a:gd name="connsiteX28" fmla="*/ 739191 w 824411"/>
                    <a:gd name="connsiteY28" fmla="*/ 457171 h 546656"/>
                    <a:gd name="connsiteX29" fmla="*/ 771976 w 824411"/>
                    <a:gd name="connsiteY29" fmla="*/ 490011 h 546656"/>
                    <a:gd name="connsiteX30" fmla="*/ 763838 w 824411"/>
                    <a:gd name="connsiteY30" fmla="*/ 511613 h 546656"/>
                    <a:gd name="connsiteX31" fmla="*/ 803213 w 824411"/>
                    <a:gd name="connsiteY31" fmla="*/ 546131 h 546656"/>
                    <a:gd name="connsiteX32" fmla="*/ 795459 w 824411"/>
                    <a:gd name="connsiteY32" fmla="*/ 425917 h 546656"/>
                    <a:gd name="connsiteX33" fmla="*/ 765413 w 824411"/>
                    <a:gd name="connsiteY33" fmla="*/ 408844 h 546656"/>
                    <a:gd name="connsiteX34" fmla="*/ 581663 w 824411"/>
                    <a:gd name="connsiteY34" fmla="*/ 358706 h 546656"/>
                    <a:gd name="connsiteX35" fmla="*/ 545176 w 824411"/>
                    <a:gd name="connsiteY35" fmla="*/ 358706 h 546656"/>
                    <a:gd name="connsiteX36" fmla="*/ 541632 w 824411"/>
                    <a:gd name="connsiteY36" fmla="*/ 360150 h 546656"/>
                    <a:gd name="connsiteX37" fmla="*/ 501470 w 824411"/>
                    <a:gd name="connsiteY37" fmla="*/ 401231 h 546656"/>
                    <a:gd name="connsiteX38" fmla="*/ 470888 w 824411"/>
                    <a:gd name="connsiteY38" fmla="*/ 328781 h 546656"/>
                    <a:gd name="connsiteX39" fmla="*/ 413795 w 824411"/>
                    <a:gd name="connsiteY39" fmla="*/ 446906 h 546656"/>
                    <a:gd name="connsiteX40" fmla="*/ 373763 w 824411"/>
                    <a:gd name="connsiteY40" fmla="*/ 293081 h 546656"/>
                    <a:gd name="connsiteX41" fmla="*/ 342920 w 824411"/>
                    <a:gd name="connsiteY41" fmla="*/ 358706 h 546656"/>
                    <a:gd name="connsiteX42" fmla="*/ 279788 w 824411"/>
                    <a:gd name="connsiteY42" fmla="*/ 358706 h 546656"/>
                    <a:gd name="connsiteX43" fmla="*/ 279788 w 824411"/>
                    <a:gd name="connsiteY43" fmla="*/ 332456 h 546656"/>
                    <a:gd name="connsiteX44" fmla="*/ 326251 w 824411"/>
                    <a:gd name="connsiteY44" fmla="*/ 332456 h 546656"/>
                    <a:gd name="connsiteX45" fmla="*/ 380851 w 824411"/>
                    <a:gd name="connsiteY45" fmla="*/ 216300 h 546656"/>
                    <a:gd name="connsiteX46" fmla="*/ 421276 w 824411"/>
                    <a:gd name="connsiteY46" fmla="*/ 370913 h 546656"/>
                    <a:gd name="connsiteX47" fmla="*/ 472595 w 824411"/>
                    <a:gd name="connsiteY47" fmla="*/ 265913 h 546656"/>
                    <a:gd name="connsiteX48" fmla="*/ 510395 w 824411"/>
                    <a:gd name="connsiteY48" fmla="*/ 355425 h 546656"/>
                    <a:gd name="connsiteX49" fmla="*/ 523520 w 824411"/>
                    <a:gd name="connsiteY49" fmla="*/ 342300 h 546656"/>
                    <a:gd name="connsiteX50" fmla="*/ 545176 w 824411"/>
                    <a:gd name="connsiteY50" fmla="*/ 332456 h 546656"/>
                    <a:gd name="connsiteX51" fmla="*/ 581663 w 824411"/>
                    <a:gd name="connsiteY51" fmla="*/ 332456 h 546656"/>
                    <a:gd name="connsiteX52" fmla="*/ 581663 w 824411"/>
                    <a:gd name="connsiteY52" fmla="*/ 358706 h 546656"/>
                    <a:gd name="connsiteX0" fmla="*/ 765413 w 824411"/>
                    <a:gd name="connsiteY0" fmla="*/ 408844 h 546656"/>
                    <a:gd name="connsiteX1" fmla="*/ 765413 w 824411"/>
                    <a:gd name="connsiteY1" fmla="*/ 299513 h 546656"/>
                    <a:gd name="connsiteX2" fmla="*/ 706482 w 824411"/>
                    <a:gd name="connsiteY2" fmla="*/ 240581 h 546656"/>
                    <a:gd name="connsiteX3" fmla="*/ 634163 w 824411"/>
                    <a:gd name="connsiteY3" fmla="*/ 240581 h 546656"/>
                    <a:gd name="connsiteX4" fmla="*/ 634163 w 824411"/>
                    <a:gd name="connsiteY4" fmla="*/ 174956 h 546656"/>
                    <a:gd name="connsiteX5" fmla="*/ 214163 w 824411"/>
                    <a:gd name="connsiteY5" fmla="*/ 174956 h 546656"/>
                    <a:gd name="connsiteX6" fmla="*/ 214163 w 824411"/>
                    <a:gd name="connsiteY6" fmla="*/ 253706 h 546656"/>
                    <a:gd name="connsiteX7" fmla="*/ 115595 w 824411"/>
                    <a:gd name="connsiteY7" fmla="*/ 253706 h 546656"/>
                    <a:gd name="connsiteX8" fmla="*/ 148538 w 824411"/>
                    <a:gd name="connsiteY8" fmla="*/ 0 h 546656"/>
                    <a:gd name="connsiteX9" fmla="*/ 52333 w 824411"/>
                    <a:gd name="connsiteY9" fmla="*/ 56474 h 546656"/>
                    <a:gd name="connsiteX10" fmla="*/ 60338 w 824411"/>
                    <a:gd name="connsiteY10" fmla="*/ 35175 h 546656"/>
                    <a:gd name="connsiteX11" fmla="*/ 20963 w 824411"/>
                    <a:gd name="connsiteY11" fmla="*/ 656 h 546656"/>
                    <a:gd name="connsiteX12" fmla="*/ 29303 w 824411"/>
                    <a:gd name="connsiteY12" fmla="*/ 121018 h 546656"/>
                    <a:gd name="connsiteX13" fmla="*/ 56663 w 824411"/>
                    <a:gd name="connsiteY13" fmla="*/ 137025 h 546656"/>
                    <a:gd name="connsiteX14" fmla="*/ 56663 w 824411"/>
                    <a:gd name="connsiteY14" fmla="*/ 247275 h 546656"/>
                    <a:gd name="connsiteX15" fmla="*/ 115595 w 824411"/>
                    <a:gd name="connsiteY15" fmla="*/ 306206 h 546656"/>
                    <a:gd name="connsiteX16" fmla="*/ 214163 w 824411"/>
                    <a:gd name="connsiteY16" fmla="*/ 306206 h 546656"/>
                    <a:gd name="connsiteX17" fmla="*/ 214163 w 824411"/>
                    <a:gd name="connsiteY17" fmla="*/ 542456 h 546656"/>
                    <a:gd name="connsiteX18" fmla="*/ 634163 w 824411"/>
                    <a:gd name="connsiteY18" fmla="*/ 542456 h 546656"/>
                    <a:gd name="connsiteX19" fmla="*/ 634163 w 824411"/>
                    <a:gd name="connsiteY19" fmla="*/ 293081 h 546656"/>
                    <a:gd name="connsiteX20" fmla="*/ 706482 w 824411"/>
                    <a:gd name="connsiteY20" fmla="*/ 293081 h 546656"/>
                    <a:gd name="connsiteX21" fmla="*/ 712913 w 824411"/>
                    <a:gd name="connsiteY21" fmla="*/ 299513 h 546656"/>
                    <a:gd name="connsiteX22" fmla="*/ 712913 w 824411"/>
                    <a:gd name="connsiteY22" fmla="*/ 408844 h 546656"/>
                    <a:gd name="connsiteX23" fmla="*/ 658001 w 824411"/>
                    <a:gd name="connsiteY23" fmla="*/ 516273 h 546656"/>
                    <a:gd name="connsiteX24" fmla="*/ 675376 w 824411"/>
                    <a:gd name="connsiteY24" fmla="*/ 546656 h 546656"/>
                    <a:gd name="connsiteX25" fmla="*/ 714751 w 824411"/>
                    <a:gd name="connsiteY25" fmla="*/ 511744 h 546656"/>
                    <a:gd name="connsiteX26" fmla="*/ 706351 w 824411"/>
                    <a:gd name="connsiteY26" fmla="*/ 489956 h 546656"/>
                    <a:gd name="connsiteX27" fmla="*/ 739191 w 824411"/>
                    <a:gd name="connsiteY27" fmla="*/ 457171 h 546656"/>
                    <a:gd name="connsiteX28" fmla="*/ 771976 w 824411"/>
                    <a:gd name="connsiteY28" fmla="*/ 490011 h 546656"/>
                    <a:gd name="connsiteX29" fmla="*/ 763838 w 824411"/>
                    <a:gd name="connsiteY29" fmla="*/ 511613 h 546656"/>
                    <a:gd name="connsiteX30" fmla="*/ 803213 w 824411"/>
                    <a:gd name="connsiteY30" fmla="*/ 546131 h 546656"/>
                    <a:gd name="connsiteX31" fmla="*/ 795459 w 824411"/>
                    <a:gd name="connsiteY31" fmla="*/ 425917 h 546656"/>
                    <a:gd name="connsiteX32" fmla="*/ 765413 w 824411"/>
                    <a:gd name="connsiteY32" fmla="*/ 408844 h 546656"/>
                    <a:gd name="connsiteX33" fmla="*/ 581663 w 824411"/>
                    <a:gd name="connsiteY33" fmla="*/ 358706 h 546656"/>
                    <a:gd name="connsiteX34" fmla="*/ 545176 w 824411"/>
                    <a:gd name="connsiteY34" fmla="*/ 358706 h 546656"/>
                    <a:gd name="connsiteX35" fmla="*/ 541632 w 824411"/>
                    <a:gd name="connsiteY35" fmla="*/ 360150 h 546656"/>
                    <a:gd name="connsiteX36" fmla="*/ 501470 w 824411"/>
                    <a:gd name="connsiteY36" fmla="*/ 401231 h 546656"/>
                    <a:gd name="connsiteX37" fmla="*/ 470888 w 824411"/>
                    <a:gd name="connsiteY37" fmla="*/ 328781 h 546656"/>
                    <a:gd name="connsiteX38" fmla="*/ 413795 w 824411"/>
                    <a:gd name="connsiteY38" fmla="*/ 446906 h 546656"/>
                    <a:gd name="connsiteX39" fmla="*/ 373763 w 824411"/>
                    <a:gd name="connsiteY39" fmla="*/ 293081 h 546656"/>
                    <a:gd name="connsiteX40" fmla="*/ 342920 w 824411"/>
                    <a:gd name="connsiteY40" fmla="*/ 358706 h 546656"/>
                    <a:gd name="connsiteX41" fmla="*/ 279788 w 824411"/>
                    <a:gd name="connsiteY41" fmla="*/ 358706 h 546656"/>
                    <a:gd name="connsiteX42" fmla="*/ 279788 w 824411"/>
                    <a:gd name="connsiteY42" fmla="*/ 332456 h 546656"/>
                    <a:gd name="connsiteX43" fmla="*/ 326251 w 824411"/>
                    <a:gd name="connsiteY43" fmla="*/ 332456 h 546656"/>
                    <a:gd name="connsiteX44" fmla="*/ 380851 w 824411"/>
                    <a:gd name="connsiteY44" fmla="*/ 216300 h 546656"/>
                    <a:gd name="connsiteX45" fmla="*/ 421276 w 824411"/>
                    <a:gd name="connsiteY45" fmla="*/ 370913 h 546656"/>
                    <a:gd name="connsiteX46" fmla="*/ 472595 w 824411"/>
                    <a:gd name="connsiteY46" fmla="*/ 265913 h 546656"/>
                    <a:gd name="connsiteX47" fmla="*/ 510395 w 824411"/>
                    <a:gd name="connsiteY47" fmla="*/ 355425 h 546656"/>
                    <a:gd name="connsiteX48" fmla="*/ 523520 w 824411"/>
                    <a:gd name="connsiteY48" fmla="*/ 342300 h 546656"/>
                    <a:gd name="connsiteX49" fmla="*/ 545176 w 824411"/>
                    <a:gd name="connsiteY49" fmla="*/ 332456 h 546656"/>
                    <a:gd name="connsiteX50" fmla="*/ 581663 w 824411"/>
                    <a:gd name="connsiteY50" fmla="*/ 332456 h 546656"/>
                    <a:gd name="connsiteX51" fmla="*/ 581663 w 824411"/>
                    <a:gd name="connsiteY51" fmla="*/ 358706 h 546656"/>
                    <a:gd name="connsiteX0" fmla="*/ 765413 w 824411"/>
                    <a:gd name="connsiteY0" fmla="*/ 408188 h 546000"/>
                    <a:gd name="connsiteX1" fmla="*/ 765413 w 824411"/>
                    <a:gd name="connsiteY1" fmla="*/ 298857 h 546000"/>
                    <a:gd name="connsiteX2" fmla="*/ 706482 w 824411"/>
                    <a:gd name="connsiteY2" fmla="*/ 239925 h 546000"/>
                    <a:gd name="connsiteX3" fmla="*/ 634163 w 824411"/>
                    <a:gd name="connsiteY3" fmla="*/ 239925 h 546000"/>
                    <a:gd name="connsiteX4" fmla="*/ 634163 w 824411"/>
                    <a:gd name="connsiteY4" fmla="*/ 174300 h 546000"/>
                    <a:gd name="connsiteX5" fmla="*/ 214163 w 824411"/>
                    <a:gd name="connsiteY5" fmla="*/ 174300 h 546000"/>
                    <a:gd name="connsiteX6" fmla="*/ 214163 w 824411"/>
                    <a:gd name="connsiteY6" fmla="*/ 253050 h 546000"/>
                    <a:gd name="connsiteX7" fmla="*/ 115595 w 824411"/>
                    <a:gd name="connsiteY7" fmla="*/ 253050 h 546000"/>
                    <a:gd name="connsiteX8" fmla="*/ 52333 w 824411"/>
                    <a:gd name="connsiteY8" fmla="*/ 55818 h 546000"/>
                    <a:gd name="connsiteX9" fmla="*/ 60338 w 824411"/>
                    <a:gd name="connsiteY9" fmla="*/ 34519 h 546000"/>
                    <a:gd name="connsiteX10" fmla="*/ 20963 w 824411"/>
                    <a:gd name="connsiteY10" fmla="*/ 0 h 546000"/>
                    <a:gd name="connsiteX11" fmla="*/ 29303 w 824411"/>
                    <a:gd name="connsiteY11" fmla="*/ 120362 h 546000"/>
                    <a:gd name="connsiteX12" fmla="*/ 56663 w 824411"/>
                    <a:gd name="connsiteY12" fmla="*/ 136369 h 546000"/>
                    <a:gd name="connsiteX13" fmla="*/ 56663 w 824411"/>
                    <a:gd name="connsiteY13" fmla="*/ 246619 h 546000"/>
                    <a:gd name="connsiteX14" fmla="*/ 115595 w 824411"/>
                    <a:gd name="connsiteY14" fmla="*/ 305550 h 546000"/>
                    <a:gd name="connsiteX15" fmla="*/ 214163 w 824411"/>
                    <a:gd name="connsiteY15" fmla="*/ 305550 h 546000"/>
                    <a:gd name="connsiteX16" fmla="*/ 214163 w 824411"/>
                    <a:gd name="connsiteY16" fmla="*/ 541800 h 546000"/>
                    <a:gd name="connsiteX17" fmla="*/ 634163 w 824411"/>
                    <a:gd name="connsiteY17" fmla="*/ 541800 h 546000"/>
                    <a:gd name="connsiteX18" fmla="*/ 634163 w 824411"/>
                    <a:gd name="connsiteY18" fmla="*/ 292425 h 546000"/>
                    <a:gd name="connsiteX19" fmla="*/ 706482 w 824411"/>
                    <a:gd name="connsiteY19" fmla="*/ 292425 h 546000"/>
                    <a:gd name="connsiteX20" fmla="*/ 712913 w 824411"/>
                    <a:gd name="connsiteY20" fmla="*/ 298857 h 546000"/>
                    <a:gd name="connsiteX21" fmla="*/ 712913 w 824411"/>
                    <a:gd name="connsiteY21" fmla="*/ 408188 h 546000"/>
                    <a:gd name="connsiteX22" fmla="*/ 658001 w 824411"/>
                    <a:gd name="connsiteY22" fmla="*/ 515617 h 546000"/>
                    <a:gd name="connsiteX23" fmla="*/ 675376 w 824411"/>
                    <a:gd name="connsiteY23" fmla="*/ 546000 h 546000"/>
                    <a:gd name="connsiteX24" fmla="*/ 714751 w 824411"/>
                    <a:gd name="connsiteY24" fmla="*/ 511088 h 546000"/>
                    <a:gd name="connsiteX25" fmla="*/ 706351 w 824411"/>
                    <a:gd name="connsiteY25" fmla="*/ 489300 h 546000"/>
                    <a:gd name="connsiteX26" fmla="*/ 739191 w 824411"/>
                    <a:gd name="connsiteY26" fmla="*/ 456515 h 546000"/>
                    <a:gd name="connsiteX27" fmla="*/ 771976 w 824411"/>
                    <a:gd name="connsiteY27" fmla="*/ 489355 h 546000"/>
                    <a:gd name="connsiteX28" fmla="*/ 763838 w 824411"/>
                    <a:gd name="connsiteY28" fmla="*/ 510957 h 546000"/>
                    <a:gd name="connsiteX29" fmla="*/ 803213 w 824411"/>
                    <a:gd name="connsiteY29" fmla="*/ 545475 h 546000"/>
                    <a:gd name="connsiteX30" fmla="*/ 795459 w 824411"/>
                    <a:gd name="connsiteY30" fmla="*/ 425261 h 546000"/>
                    <a:gd name="connsiteX31" fmla="*/ 765413 w 824411"/>
                    <a:gd name="connsiteY31" fmla="*/ 408188 h 546000"/>
                    <a:gd name="connsiteX32" fmla="*/ 581663 w 824411"/>
                    <a:gd name="connsiteY32" fmla="*/ 358050 h 546000"/>
                    <a:gd name="connsiteX33" fmla="*/ 545176 w 824411"/>
                    <a:gd name="connsiteY33" fmla="*/ 358050 h 546000"/>
                    <a:gd name="connsiteX34" fmla="*/ 541632 w 824411"/>
                    <a:gd name="connsiteY34" fmla="*/ 359494 h 546000"/>
                    <a:gd name="connsiteX35" fmla="*/ 501470 w 824411"/>
                    <a:gd name="connsiteY35" fmla="*/ 400575 h 546000"/>
                    <a:gd name="connsiteX36" fmla="*/ 470888 w 824411"/>
                    <a:gd name="connsiteY36" fmla="*/ 328125 h 546000"/>
                    <a:gd name="connsiteX37" fmla="*/ 413795 w 824411"/>
                    <a:gd name="connsiteY37" fmla="*/ 446250 h 546000"/>
                    <a:gd name="connsiteX38" fmla="*/ 373763 w 824411"/>
                    <a:gd name="connsiteY38" fmla="*/ 292425 h 546000"/>
                    <a:gd name="connsiteX39" fmla="*/ 342920 w 824411"/>
                    <a:gd name="connsiteY39" fmla="*/ 358050 h 546000"/>
                    <a:gd name="connsiteX40" fmla="*/ 279788 w 824411"/>
                    <a:gd name="connsiteY40" fmla="*/ 358050 h 546000"/>
                    <a:gd name="connsiteX41" fmla="*/ 279788 w 824411"/>
                    <a:gd name="connsiteY41" fmla="*/ 331800 h 546000"/>
                    <a:gd name="connsiteX42" fmla="*/ 326251 w 824411"/>
                    <a:gd name="connsiteY42" fmla="*/ 331800 h 546000"/>
                    <a:gd name="connsiteX43" fmla="*/ 380851 w 824411"/>
                    <a:gd name="connsiteY43" fmla="*/ 215644 h 546000"/>
                    <a:gd name="connsiteX44" fmla="*/ 421276 w 824411"/>
                    <a:gd name="connsiteY44" fmla="*/ 370257 h 546000"/>
                    <a:gd name="connsiteX45" fmla="*/ 472595 w 824411"/>
                    <a:gd name="connsiteY45" fmla="*/ 265257 h 546000"/>
                    <a:gd name="connsiteX46" fmla="*/ 510395 w 824411"/>
                    <a:gd name="connsiteY46" fmla="*/ 354769 h 546000"/>
                    <a:gd name="connsiteX47" fmla="*/ 523520 w 824411"/>
                    <a:gd name="connsiteY47" fmla="*/ 341644 h 546000"/>
                    <a:gd name="connsiteX48" fmla="*/ 545176 w 824411"/>
                    <a:gd name="connsiteY48" fmla="*/ 331800 h 546000"/>
                    <a:gd name="connsiteX49" fmla="*/ 581663 w 824411"/>
                    <a:gd name="connsiteY49" fmla="*/ 331800 h 546000"/>
                    <a:gd name="connsiteX50" fmla="*/ 581663 w 824411"/>
                    <a:gd name="connsiteY50" fmla="*/ 358050 h 546000"/>
                    <a:gd name="connsiteX0" fmla="*/ 765413 w 824411"/>
                    <a:gd name="connsiteY0" fmla="*/ 408188 h 546000"/>
                    <a:gd name="connsiteX1" fmla="*/ 765413 w 824411"/>
                    <a:gd name="connsiteY1" fmla="*/ 298857 h 546000"/>
                    <a:gd name="connsiteX2" fmla="*/ 706482 w 824411"/>
                    <a:gd name="connsiteY2" fmla="*/ 239925 h 546000"/>
                    <a:gd name="connsiteX3" fmla="*/ 634163 w 824411"/>
                    <a:gd name="connsiteY3" fmla="*/ 239925 h 546000"/>
                    <a:gd name="connsiteX4" fmla="*/ 634163 w 824411"/>
                    <a:gd name="connsiteY4" fmla="*/ 174300 h 546000"/>
                    <a:gd name="connsiteX5" fmla="*/ 214163 w 824411"/>
                    <a:gd name="connsiteY5" fmla="*/ 174300 h 546000"/>
                    <a:gd name="connsiteX6" fmla="*/ 214163 w 824411"/>
                    <a:gd name="connsiteY6" fmla="*/ 253050 h 546000"/>
                    <a:gd name="connsiteX7" fmla="*/ 115595 w 824411"/>
                    <a:gd name="connsiteY7" fmla="*/ 253050 h 546000"/>
                    <a:gd name="connsiteX8" fmla="*/ 60338 w 824411"/>
                    <a:gd name="connsiteY8" fmla="*/ 34519 h 546000"/>
                    <a:gd name="connsiteX9" fmla="*/ 20963 w 824411"/>
                    <a:gd name="connsiteY9" fmla="*/ 0 h 546000"/>
                    <a:gd name="connsiteX10" fmla="*/ 29303 w 824411"/>
                    <a:gd name="connsiteY10" fmla="*/ 120362 h 546000"/>
                    <a:gd name="connsiteX11" fmla="*/ 56663 w 824411"/>
                    <a:gd name="connsiteY11" fmla="*/ 136369 h 546000"/>
                    <a:gd name="connsiteX12" fmla="*/ 56663 w 824411"/>
                    <a:gd name="connsiteY12" fmla="*/ 246619 h 546000"/>
                    <a:gd name="connsiteX13" fmla="*/ 115595 w 824411"/>
                    <a:gd name="connsiteY13" fmla="*/ 305550 h 546000"/>
                    <a:gd name="connsiteX14" fmla="*/ 214163 w 824411"/>
                    <a:gd name="connsiteY14" fmla="*/ 305550 h 546000"/>
                    <a:gd name="connsiteX15" fmla="*/ 214163 w 824411"/>
                    <a:gd name="connsiteY15" fmla="*/ 541800 h 546000"/>
                    <a:gd name="connsiteX16" fmla="*/ 634163 w 824411"/>
                    <a:gd name="connsiteY16" fmla="*/ 541800 h 546000"/>
                    <a:gd name="connsiteX17" fmla="*/ 634163 w 824411"/>
                    <a:gd name="connsiteY17" fmla="*/ 292425 h 546000"/>
                    <a:gd name="connsiteX18" fmla="*/ 706482 w 824411"/>
                    <a:gd name="connsiteY18" fmla="*/ 292425 h 546000"/>
                    <a:gd name="connsiteX19" fmla="*/ 712913 w 824411"/>
                    <a:gd name="connsiteY19" fmla="*/ 298857 h 546000"/>
                    <a:gd name="connsiteX20" fmla="*/ 712913 w 824411"/>
                    <a:gd name="connsiteY20" fmla="*/ 408188 h 546000"/>
                    <a:gd name="connsiteX21" fmla="*/ 658001 w 824411"/>
                    <a:gd name="connsiteY21" fmla="*/ 515617 h 546000"/>
                    <a:gd name="connsiteX22" fmla="*/ 675376 w 824411"/>
                    <a:gd name="connsiteY22" fmla="*/ 546000 h 546000"/>
                    <a:gd name="connsiteX23" fmla="*/ 714751 w 824411"/>
                    <a:gd name="connsiteY23" fmla="*/ 511088 h 546000"/>
                    <a:gd name="connsiteX24" fmla="*/ 706351 w 824411"/>
                    <a:gd name="connsiteY24" fmla="*/ 489300 h 546000"/>
                    <a:gd name="connsiteX25" fmla="*/ 739191 w 824411"/>
                    <a:gd name="connsiteY25" fmla="*/ 456515 h 546000"/>
                    <a:gd name="connsiteX26" fmla="*/ 771976 w 824411"/>
                    <a:gd name="connsiteY26" fmla="*/ 489355 h 546000"/>
                    <a:gd name="connsiteX27" fmla="*/ 763838 w 824411"/>
                    <a:gd name="connsiteY27" fmla="*/ 510957 h 546000"/>
                    <a:gd name="connsiteX28" fmla="*/ 803213 w 824411"/>
                    <a:gd name="connsiteY28" fmla="*/ 545475 h 546000"/>
                    <a:gd name="connsiteX29" fmla="*/ 795459 w 824411"/>
                    <a:gd name="connsiteY29" fmla="*/ 425261 h 546000"/>
                    <a:gd name="connsiteX30" fmla="*/ 765413 w 824411"/>
                    <a:gd name="connsiteY30" fmla="*/ 408188 h 546000"/>
                    <a:gd name="connsiteX31" fmla="*/ 581663 w 824411"/>
                    <a:gd name="connsiteY31" fmla="*/ 358050 h 546000"/>
                    <a:gd name="connsiteX32" fmla="*/ 545176 w 824411"/>
                    <a:gd name="connsiteY32" fmla="*/ 358050 h 546000"/>
                    <a:gd name="connsiteX33" fmla="*/ 541632 w 824411"/>
                    <a:gd name="connsiteY33" fmla="*/ 359494 h 546000"/>
                    <a:gd name="connsiteX34" fmla="*/ 501470 w 824411"/>
                    <a:gd name="connsiteY34" fmla="*/ 400575 h 546000"/>
                    <a:gd name="connsiteX35" fmla="*/ 470888 w 824411"/>
                    <a:gd name="connsiteY35" fmla="*/ 328125 h 546000"/>
                    <a:gd name="connsiteX36" fmla="*/ 413795 w 824411"/>
                    <a:gd name="connsiteY36" fmla="*/ 446250 h 546000"/>
                    <a:gd name="connsiteX37" fmla="*/ 373763 w 824411"/>
                    <a:gd name="connsiteY37" fmla="*/ 292425 h 546000"/>
                    <a:gd name="connsiteX38" fmla="*/ 342920 w 824411"/>
                    <a:gd name="connsiteY38" fmla="*/ 358050 h 546000"/>
                    <a:gd name="connsiteX39" fmla="*/ 279788 w 824411"/>
                    <a:gd name="connsiteY39" fmla="*/ 358050 h 546000"/>
                    <a:gd name="connsiteX40" fmla="*/ 279788 w 824411"/>
                    <a:gd name="connsiteY40" fmla="*/ 331800 h 546000"/>
                    <a:gd name="connsiteX41" fmla="*/ 326251 w 824411"/>
                    <a:gd name="connsiteY41" fmla="*/ 331800 h 546000"/>
                    <a:gd name="connsiteX42" fmla="*/ 380851 w 824411"/>
                    <a:gd name="connsiteY42" fmla="*/ 215644 h 546000"/>
                    <a:gd name="connsiteX43" fmla="*/ 421276 w 824411"/>
                    <a:gd name="connsiteY43" fmla="*/ 370257 h 546000"/>
                    <a:gd name="connsiteX44" fmla="*/ 472595 w 824411"/>
                    <a:gd name="connsiteY44" fmla="*/ 265257 h 546000"/>
                    <a:gd name="connsiteX45" fmla="*/ 510395 w 824411"/>
                    <a:gd name="connsiteY45" fmla="*/ 354769 h 546000"/>
                    <a:gd name="connsiteX46" fmla="*/ 523520 w 824411"/>
                    <a:gd name="connsiteY46" fmla="*/ 341644 h 546000"/>
                    <a:gd name="connsiteX47" fmla="*/ 545176 w 824411"/>
                    <a:gd name="connsiteY47" fmla="*/ 331800 h 546000"/>
                    <a:gd name="connsiteX48" fmla="*/ 581663 w 824411"/>
                    <a:gd name="connsiteY48" fmla="*/ 331800 h 546000"/>
                    <a:gd name="connsiteX49" fmla="*/ 581663 w 824411"/>
                    <a:gd name="connsiteY49" fmla="*/ 358050 h 546000"/>
                    <a:gd name="connsiteX0" fmla="*/ 765413 w 824411"/>
                    <a:gd name="connsiteY0" fmla="*/ 408188 h 546000"/>
                    <a:gd name="connsiteX1" fmla="*/ 765413 w 824411"/>
                    <a:gd name="connsiteY1" fmla="*/ 298857 h 546000"/>
                    <a:gd name="connsiteX2" fmla="*/ 706482 w 824411"/>
                    <a:gd name="connsiteY2" fmla="*/ 239925 h 546000"/>
                    <a:gd name="connsiteX3" fmla="*/ 634163 w 824411"/>
                    <a:gd name="connsiteY3" fmla="*/ 239925 h 546000"/>
                    <a:gd name="connsiteX4" fmla="*/ 634163 w 824411"/>
                    <a:gd name="connsiteY4" fmla="*/ 174300 h 546000"/>
                    <a:gd name="connsiteX5" fmla="*/ 214163 w 824411"/>
                    <a:gd name="connsiteY5" fmla="*/ 174300 h 546000"/>
                    <a:gd name="connsiteX6" fmla="*/ 214163 w 824411"/>
                    <a:gd name="connsiteY6" fmla="*/ 253050 h 546000"/>
                    <a:gd name="connsiteX7" fmla="*/ 115595 w 824411"/>
                    <a:gd name="connsiteY7" fmla="*/ 253050 h 546000"/>
                    <a:gd name="connsiteX8" fmla="*/ 20963 w 824411"/>
                    <a:gd name="connsiteY8" fmla="*/ 0 h 546000"/>
                    <a:gd name="connsiteX9" fmla="*/ 29303 w 824411"/>
                    <a:gd name="connsiteY9" fmla="*/ 120362 h 546000"/>
                    <a:gd name="connsiteX10" fmla="*/ 56663 w 824411"/>
                    <a:gd name="connsiteY10" fmla="*/ 136369 h 546000"/>
                    <a:gd name="connsiteX11" fmla="*/ 56663 w 824411"/>
                    <a:gd name="connsiteY11" fmla="*/ 246619 h 546000"/>
                    <a:gd name="connsiteX12" fmla="*/ 115595 w 824411"/>
                    <a:gd name="connsiteY12" fmla="*/ 305550 h 546000"/>
                    <a:gd name="connsiteX13" fmla="*/ 214163 w 824411"/>
                    <a:gd name="connsiteY13" fmla="*/ 305550 h 546000"/>
                    <a:gd name="connsiteX14" fmla="*/ 214163 w 824411"/>
                    <a:gd name="connsiteY14" fmla="*/ 541800 h 546000"/>
                    <a:gd name="connsiteX15" fmla="*/ 634163 w 824411"/>
                    <a:gd name="connsiteY15" fmla="*/ 541800 h 546000"/>
                    <a:gd name="connsiteX16" fmla="*/ 634163 w 824411"/>
                    <a:gd name="connsiteY16" fmla="*/ 292425 h 546000"/>
                    <a:gd name="connsiteX17" fmla="*/ 706482 w 824411"/>
                    <a:gd name="connsiteY17" fmla="*/ 292425 h 546000"/>
                    <a:gd name="connsiteX18" fmla="*/ 712913 w 824411"/>
                    <a:gd name="connsiteY18" fmla="*/ 298857 h 546000"/>
                    <a:gd name="connsiteX19" fmla="*/ 712913 w 824411"/>
                    <a:gd name="connsiteY19" fmla="*/ 408188 h 546000"/>
                    <a:gd name="connsiteX20" fmla="*/ 658001 w 824411"/>
                    <a:gd name="connsiteY20" fmla="*/ 515617 h 546000"/>
                    <a:gd name="connsiteX21" fmla="*/ 675376 w 824411"/>
                    <a:gd name="connsiteY21" fmla="*/ 546000 h 546000"/>
                    <a:gd name="connsiteX22" fmla="*/ 714751 w 824411"/>
                    <a:gd name="connsiteY22" fmla="*/ 511088 h 546000"/>
                    <a:gd name="connsiteX23" fmla="*/ 706351 w 824411"/>
                    <a:gd name="connsiteY23" fmla="*/ 489300 h 546000"/>
                    <a:gd name="connsiteX24" fmla="*/ 739191 w 824411"/>
                    <a:gd name="connsiteY24" fmla="*/ 456515 h 546000"/>
                    <a:gd name="connsiteX25" fmla="*/ 771976 w 824411"/>
                    <a:gd name="connsiteY25" fmla="*/ 489355 h 546000"/>
                    <a:gd name="connsiteX26" fmla="*/ 763838 w 824411"/>
                    <a:gd name="connsiteY26" fmla="*/ 510957 h 546000"/>
                    <a:gd name="connsiteX27" fmla="*/ 803213 w 824411"/>
                    <a:gd name="connsiteY27" fmla="*/ 545475 h 546000"/>
                    <a:gd name="connsiteX28" fmla="*/ 795459 w 824411"/>
                    <a:gd name="connsiteY28" fmla="*/ 425261 h 546000"/>
                    <a:gd name="connsiteX29" fmla="*/ 765413 w 824411"/>
                    <a:gd name="connsiteY29" fmla="*/ 408188 h 546000"/>
                    <a:gd name="connsiteX30" fmla="*/ 581663 w 824411"/>
                    <a:gd name="connsiteY30" fmla="*/ 358050 h 546000"/>
                    <a:gd name="connsiteX31" fmla="*/ 545176 w 824411"/>
                    <a:gd name="connsiteY31" fmla="*/ 358050 h 546000"/>
                    <a:gd name="connsiteX32" fmla="*/ 541632 w 824411"/>
                    <a:gd name="connsiteY32" fmla="*/ 359494 h 546000"/>
                    <a:gd name="connsiteX33" fmla="*/ 501470 w 824411"/>
                    <a:gd name="connsiteY33" fmla="*/ 400575 h 546000"/>
                    <a:gd name="connsiteX34" fmla="*/ 470888 w 824411"/>
                    <a:gd name="connsiteY34" fmla="*/ 328125 h 546000"/>
                    <a:gd name="connsiteX35" fmla="*/ 413795 w 824411"/>
                    <a:gd name="connsiteY35" fmla="*/ 446250 h 546000"/>
                    <a:gd name="connsiteX36" fmla="*/ 373763 w 824411"/>
                    <a:gd name="connsiteY36" fmla="*/ 292425 h 546000"/>
                    <a:gd name="connsiteX37" fmla="*/ 342920 w 824411"/>
                    <a:gd name="connsiteY37" fmla="*/ 358050 h 546000"/>
                    <a:gd name="connsiteX38" fmla="*/ 279788 w 824411"/>
                    <a:gd name="connsiteY38" fmla="*/ 358050 h 546000"/>
                    <a:gd name="connsiteX39" fmla="*/ 279788 w 824411"/>
                    <a:gd name="connsiteY39" fmla="*/ 331800 h 546000"/>
                    <a:gd name="connsiteX40" fmla="*/ 326251 w 824411"/>
                    <a:gd name="connsiteY40" fmla="*/ 331800 h 546000"/>
                    <a:gd name="connsiteX41" fmla="*/ 380851 w 824411"/>
                    <a:gd name="connsiteY41" fmla="*/ 215644 h 546000"/>
                    <a:gd name="connsiteX42" fmla="*/ 421276 w 824411"/>
                    <a:gd name="connsiteY42" fmla="*/ 370257 h 546000"/>
                    <a:gd name="connsiteX43" fmla="*/ 472595 w 824411"/>
                    <a:gd name="connsiteY43" fmla="*/ 265257 h 546000"/>
                    <a:gd name="connsiteX44" fmla="*/ 510395 w 824411"/>
                    <a:gd name="connsiteY44" fmla="*/ 354769 h 546000"/>
                    <a:gd name="connsiteX45" fmla="*/ 523520 w 824411"/>
                    <a:gd name="connsiteY45" fmla="*/ 341644 h 546000"/>
                    <a:gd name="connsiteX46" fmla="*/ 545176 w 824411"/>
                    <a:gd name="connsiteY46" fmla="*/ 331800 h 546000"/>
                    <a:gd name="connsiteX47" fmla="*/ 581663 w 824411"/>
                    <a:gd name="connsiteY47" fmla="*/ 331800 h 546000"/>
                    <a:gd name="connsiteX48" fmla="*/ 581663 w 824411"/>
                    <a:gd name="connsiteY48" fmla="*/ 358050 h 546000"/>
                    <a:gd name="connsiteX0" fmla="*/ 738218 w 797216"/>
                    <a:gd name="connsiteY0" fmla="*/ 294069 h 431881"/>
                    <a:gd name="connsiteX1" fmla="*/ 738218 w 797216"/>
                    <a:gd name="connsiteY1" fmla="*/ 184738 h 431881"/>
                    <a:gd name="connsiteX2" fmla="*/ 679287 w 797216"/>
                    <a:gd name="connsiteY2" fmla="*/ 125806 h 431881"/>
                    <a:gd name="connsiteX3" fmla="*/ 606968 w 797216"/>
                    <a:gd name="connsiteY3" fmla="*/ 125806 h 431881"/>
                    <a:gd name="connsiteX4" fmla="*/ 606968 w 797216"/>
                    <a:gd name="connsiteY4" fmla="*/ 60181 h 431881"/>
                    <a:gd name="connsiteX5" fmla="*/ 186968 w 797216"/>
                    <a:gd name="connsiteY5" fmla="*/ 60181 h 431881"/>
                    <a:gd name="connsiteX6" fmla="*/ 186968 w 797216"/>
                    <a:gd name="connsiteY6" fmla="*/ 138931 h 431881"/>
                    <a:gd name="connsiteX7" fmla="*/ 88400 w 797216"/>
                    <a:gd name="connsiteY7" fmla="*/ 138931 h 431881"/>
                    <a:gd name="connsiteX8" fmla="*/ 2108 w 797216"/>
                    <a:gd name="connsiteY8" fmla="*/ 6243 h 431881"/>
                    <a:gd name="connsiteX9" fmla="*/ 29468 w 797216"/>
                    <a:gd name="connsiteY9" fmla="*/ 22250 h 431881"/>
                    <a:gd name="connsiteX10" fmla="*/ 29468 w 797216"/>
                    <a:gd name="connsiteY10" fmla="*/ 132500 h 431881"/>
                    <a:gd name="connsiteX11" fmla="*/ 88400 w 797216"/>
                    <a:gd name="connsiteY11" fmla="*/ 191431 h 431881"/>
                    <a:gd name="connsiteX12" fmla="*/ 186968 w 797216"/>
                    <a:gd name="connsiteY12" fmla="*/ 191431 h 431881"/>
                    <a:gd name="connsiteX13" fmla="*/ 186968 w 797216"/>
                    <a:gd name="connsiteY13" fmla="*/ 427681 h 431881"/>
                    <a:gd name="connsiteX14" fmla="*/ 606968 w 797216"/>
                    <a:gd name="connsiteY14" fmla="*/ 427681 h 431881"/>
                    <a:gd name="connsiteX15" fmla="*/ 606968 w 797216"/>
                    <a:gd name="connsiteY15" fmla="*/ 178306 h 431881"/>
                    <a:gd name="connsiteX16" fmla="*/ 679287 w 797216"/>
                    <a:gd name="connsiteY16" fmla="*/ 178306 h 431881"/>
                    <a:gd name="connsiteX17" fmla="*/ 685718 w 797216"/>
                    <a:gd name="connsiteY17" fmla="*/ 184738 h 431881"/>
                    <a:gd name="connsiteX18" fmla="*/ 685718 w 797216"/>
                    <a:gd name="connsiteY18" fmla="*/ 294069 h 431881"/>
                    <a:gd name="connsiteX19" fmla="*/ 630806 w 797216"/>
                    <a:gd name="connsiteY19" fmla="*/ 401498 h 431881"/>
                    <a:gd name="connsiteX20" fmla="*/ 648181 w 797216"/>
                    <a:gd name="connsiteY20" fmla="*/ 431881 h 431881"/>
                    <a:gd name="connsiteX21" fmla="*/ 687556 w 797216"/>
                    <a:gd name="connsiteY21" fmla="*/ 396969 h 431881"/>
                    <a:gd name="connsiteX22" fmla="*/ 679156 w 797216"/>
                    <a:gd name="connsiteY22" fmla="*/ 375181 h 431881"/>
                    <a:gd name="connsiteX23" fmla="*/ 711996 w 797216"/>
                    <a:gd name="connsiteY23" fmla="*/ 342396 h 431881"/>
                    <a:gd name="connsiteX24" fmla="*/ 744781 w 797216"/>
                    <a:gd name="connsiteY24" fmla="*/ 375236 h 431881"/>
                    <a:gd name="connsiteX25" fmla="*/ 736643 w 797216"/>
                    <a:gd name="connsiteY25" fmla="*/ 396838 h 431881"/>
                    <a:gd name="connsiteX26" fmla="*/ 776018 w 797216"/>
                    <a:gd name="connsiteY26" fmla="*/ 431356 h 431881"/>
                    <a:gd name="connsiteX27" fmla="*/ 768264 w 797216"/>
                    <a:gd name="connsiteY27" fmla="*/ 311142 h 431881"/>
                    <a:gd name="connsiteX28" fmla="*/ 738218 w 797216"/>
                    <a:gd name="connsiteY28" fmla="*/ 294069 h 431881"/>
                    <a:gd name="connsiteX29" fmla="*/ 554468 w 797216"/>
                    <a:gd name="connsiteY29" fmla="*/ 243931 h 431881"/>
                    <a:gd name="connsiteX30" fmla="*/ 517981 w 797216"/>
                    <a:gd name="connsiteY30" fmla="*/ 243931 h 431881"/>
                    <a:gd name="connsiteX31" fmla="*/ 514437 w 797216"/>
                    <a:gd name="connsiteY31" fmla="*/ 245375 h 431881"/>
                    <a:gd name="connsiteX32" fmla="*/ 474275 w 797216"/>
                    <a:gd name="connsiteY32" fmla="*/ 286456 h 431881"/>
                    <a:gd name="connsiteX33" fmla="*/ 443693 w 797216"/>
                    <a:gd name="connsiteY33" fmla="*/ 214006 h 431881"/>
                    <a:gd name="connsiteX34" fmla="*/ 386600 w 797216"/>
                    <a:gd name="connsiteY34" fmla="*/ 332131 h 431881"/>
                    <a:gd name="connsiteX35" fmla="*/ 346568 w 797216"/>
                    <a:gd name="connsiteY35" fmla="*/ 178306 h 431881"/>
                    <a:gd name="connsiteX36" fmla="*/ 315725 w 797216"/>
                    <a:gd name="connsiteY36" fmla="*/ 243931 h 431881"/>
                    <a:gd name="connsiteX37" fmla="*/ 252593 w 797216"/>
                    <a:gd name="connsiteY37" fmla="*/ 243931 h 431881"/>
                    <a:gd name="connsiteX38" fmla="*/ 252593 w 797216"/>
                    <a:gd name="connsiteY38" fmla="*/ 217681 h 431881"/>
                    <a:gd name="connsiteX39" fmla="*/ 299056 w 797216"/>
                    <a:gd name="connsiteY39" fmla="*/ 217681 h 431881"/>
                    <a:gd name="connsiteX40" fmla="*/ 353656 w 797216"/>
                    <a:gd name="connsiteY40" fmla="*/ 101525 h 431881"/>
                    <a:gd name="connsiteX41" fmla="*/ 394081 w 797216"/>
                    <a:gd name="connsiteY41" fmla="*/ 256138 h 431881"/>
                    <a:gd name="connsiteX42" fmla="*/ 445400 w 797216"/>
                    <a:gd name="connsiteY42" fmla="*/ 151138 h 431881"/>
                    <a:gd name="connsiteX43" fmla="*/ 483200 w 797216"/>
                    <a:gd name="connsiteY43" fmla="*/ 240650 h 431881"/>
                    <a:gd name="connsiteX44" fmla="*/ 496325 w 797216"/>
                    <a:gd name="connsiteY44" fmla="*/ 227525 h 431881"/>
                    <a:gd name="connsiteX45" fmla="*/ 517981 w 797216"/>
                    <a:gd name="connsiteY45" fmla="*/ 217681 h 431881"/>
                    <a:gd name="connsiteX46" fmla="*/ 554468 w 797216"/>
                    <a:gd name="connsiteY46" fmla="*/ 217681 h 431881"/>
                    <a:gd name="connsiteX47" fmla="*/ 554468 w 797216"/>
                    <a:gd name="connsiteY47" fmla="*/ 243931 h 431881"/>
                    <a:gd name="connsiteX0" fmla="*/ 708750 w 767748"/>
                    <a:gd name="connsiteY0" fmla="*/ 271819 h 409631"/>
                    <a:gd name="connsiteX1" fmla="*/ 708750 w 767748"/>
                    <a:gd name="connsiteY1" fmla="*/ 162488 h 409631"/>
                    <a:gd name="connsiteX2" fmla="*/ 649819 w 767748"/>
                    <a:gd name="connsiteY2" fmla="*/ 103556 h 409631"/>
                    <a:gd name="connsiteX3" fmla="*/ 577500 w 767748"/>
                    <a:gd name="connsiteY3" fmla="*/ 103556 h 409631"/>
                    <a:gd name="connsiteX4" fmla="*/ 577500 w 767748"/>
                    <a:gd name="connsiteY4" fmla="*/ 37931 h 409631"/>
                    <a:gd name="connsiteX5" fmla="*/ 157500 w 767748"/>
                    <a:gd name="connsiteY5" fmla="*/ 37931 h 409631"/>
                    <a:gd name="connsiteX6" fmla="*/ 157500 w 767748"/>
                    <a:gd name="connsiteY6" fmla="*/ 116681 h 409631"/>
                    <a:gd name="connsiteX7" fmla="*/ 58932 w 767748"/>
                    <a:gd name="connsiteY7" fmla="*/ 116681 h 409631"/>
                    <a:gd name="connsiteX8" fmla="*/ 0 w 767748"/>
                    <a:gd name="connsiteY8" fmla="*/ 0 h 409631"/>
                    <a:gd name="connsiteX9" fmla="*/ 0 w 767748"/>
                    <a:gd name="connsiteY9" fmla="*/ 110250 h 409631"/>
                    <a:gd name="connsiteX10" fmla="*/ 58932 w 767748"/>
                    <a:gd name="connsiteY10" fmla="*/ 169181 h 409631"/>
                    <a:gd name="connsiteX11" fmla="*/ 157500 w 767748"/>
                    <a:gd name="connsiteY11" fmla="*/ 169181 h 409631"/>
                    <a:gd name="connsiteX12" fmla="*/ 157500 w 767748"/>
                    <a:gd name="connsiteY12" fmla="*/ 405431 h 409631"/>
                    <a:gd name="connsiteX13" fmla="*/ 577500 w 767748"/>
                    <a:gd name="connsiteY13" fmla="*/ 405431 h 409631"/>
                    <a:gd name="connsiteX14" fmla="*/ 577500 w 767748"/>
                    <a:gd name="connsiteY14" fmla="*/ 156056 h 409631"/>
                    <a:gd name="connsiteX15" fmla="*/ 649819 w 767748"/>
                    <a:gd name="connsiteY15" fmla="*/ 156056 h 409631"/>
                    <a:gd name="connsiteX16" fmla="*/ 656250 w 767748"/>
                    <a:gd name="connsiteY16" fmla="*/ 162488 h 409631"/>
                    <a:gd name="connsiteX17" fmla="*/ 656250 w 767748"/>
                    <a:gd name="connsiteY17" fmla="*/ 271819 h 409631"/>
                    <a:gd name="connsiteX18" fmla="*/ 601338 w 767748"/>
                    <a:gd name="connsiteY18" fmla="*/ 379248 h 409631"/>
                    <a:gd name="connsiteX19" fmla="*/ 618713 w 767748"/>
                    <a:gd name="connsiteY19" fmla="*/ 409631 h 409631"/>
                    <a:gd name="connsiteX20" fmla="*/ 658088 w 767748"/>
                    <a:gd name="connsiteY20" fmla="*/ 374719 h 409631"/>
                    <a:gd name="connsiteX21" fmla="*/ 649688 w 767748"/>
                    <a:gd name="connsiteY21" fmla="*/ 352931 h 409631"/>
                    <a:gd name="connsiteX22" fmla="*/ 682528 w 767748"/>
                    <a:gd name="connsiteY22" fmla="*/ 320146 h 409631"/>
                    <a:gd name="connsiteX23" fmla="*/ 715313 w 767748"/>
                    <a:gd name="connsiteY23" fmla="*/ 352986 h 409631"/>
                    <a:gd name="connsiteX24" fmla="*/ 707175 w 767748"/>
                    <a:gd name="connsiteY24" fmla="*/ 374588 h 409631"/>
                    <a:gd name="connsiteX25" fmla="*/ 746550 w 767748"/>
                    <a:gd name="connsiteY25" fmla="*/ 409106 h 409631"/>
                    <a:gd name="connsiteX26" fmla="*/ 738796 w 767748"/>
                    <a:gd name="connsiteY26" fmla="*/ 288892 h 409631"/>
                    <a:gd name="connsiteX27" fmla="*/ 708750 w 767748"/>
                    <a:gd name="connsiteY27" fmla="*/ 271819 h 409631"/>
                    <a:gd name="connsiteX28" fmla="*/ 525000 w 767748"/>
                    <a:gd name="connsiteY28" fmla="*/ 221681 h 409631"/>
                    <a:gd name="connsiteX29" fmla="*/ 488513 w 767748"/>
                    <a:gd name="connsiteY29" fmla="*/ 221681 h 409631"/>
                    <a:gd name="connsiteX30" fmla="*/ 484969 w 767748"/>
                    <a:gd name="connsiteY30" fmla="*/ 223125 h 409631"/>
                    <a:gd name="connsiteX31" fmla="*/ 444807 w 767748"/>
                    <a:gd name="connsiteY31" fmla="*/ 264206 h 409631"/>
                    <a:gd name="connsiteX32" fmla="*/ 414225 w 767748"/>
                    <a:gd name="connsiteY32" fmla="*/ 191756 h 409631"/>
                    <a:gd name="connsiteX33" fmla="*/ 357132 w 767748"/>
                    <a:gd name="connsiteY33" fmla="*/ 309881 h 409631"/>
                    <a:gd name="connsiteX34" fmla="*/ 317100 w 767748"/>
                    <a:gd name="connsiteY34" fmla="*/ 156056 h 409631"/>
                    <a:gd name="connsiteX35" fmla="*/ 286257 w 767748"/>
                    <a:gd name="connsiteY35" fmla="*/ 221681 h 409631"/>
                    <a:gd name="connsiteX36" fmla="*/ 223125 w 767748"/>
                    <a:gd name="connsiteY36" fmla="*/ 221681 h 409631"/>
                    <a:gd name="connsiteX37" fmla="*/ 223125 w 767748"/>
                    <a:gd name="connsiteY37" fmla="*/ 195431 h 409631"/>
                    <a:gd name="connsiteX38" fmla="*/ 269588 w 767748"/>
                    <a:gd name="connsiteY38" fmla="*/ 195431 h 409631"/>
                    <a:gd name="connsiteX39" fmla="*/ 324188 w 767748"/>
                    <a:gd name="connsiteY39" fmla="*/ 79275 h 409631"/>
                    <a:gd name="connsiteX40" fmla="*/ 364613 w 767748"/>
                    <a:gd name="connsiteY40" fmla="*/ 233888 h 409631"/>
                    <a:gd name="connsiteX41" fmla="*/ 415932 w 767748"/>
                    <a:gd name="connsiteY41" fmla="*/ 128888 h 409631"/>
                    <a:gd name="connsiteX42" fmla="*/ 453732 w 767748"/>
                    <a:gd name="connsiteY42" fmla="*/ 218400 h 409631"/>
                    <a:gd name="connsiteX43" fmla="*/ 466857 w 767748"/>
                    <a:gd name="connsiteY43" fmla="*/ 205275 h 409631"/>
                    <a:gd name="connsiteX44" fmla="*/ 488513 w 767748"/>
                    <a:gd name="connsiteY44" fmla="*/ 195431 h 409631"/>
                    <a:gd name="connsiteX45" fmla="*/ 525000 w 767748"/>
                    <a:gd name="connsiteY45" fmla="*/ 195431 h 409631"/>
                    <a:gd name="connsiteX46" fmla="*/ 525000 w 767748"/>
                    <a:gd name="connsiteY46" fmla="*/ 221681 h 409631"/>
                    <a:gd name="connsiteX0" fmla="*/ 708750 w 767748"/>
                    <a:gd name="connsiteY0" fmla="*/ 233888 h 371700"/>
                    <a:gd name="connsiteX1" fmla="*/ 708750 w 767748"/>
                    <a:gd name="connsiteY1" fmla="*/ 124557 h 371700"/>
                    <a:gd name="connsiteX2" fmla="*/ 649819 w 767748"/>
                    <a:gd name="connsiteY2" fmla="*/ 65625 h 371700"/>
                    <a:gd name="connsiteX3" fmla="*/ 577500 w 767748"/>
                    <a:gd name="connsiteY3" fmla="*/ 65625 h 371700"/>
                    <a:gd name="connsiteX4" fmla="*/ 577500 w 767748"/>
                    <a:gd name="connsiteY4" fmla="*/ 0 h 371700"/>
                    <a:gd name="connsiteX5" fmla="*/ 157500 w 767748"/>
                    <a:gd name="connsiteY5" fmla="*/ 0 h 371700"/>
                    <a:gd name="connsiteX6" fmla="*/ 157500 w 767748"/>
                    <a:gd name="connsiteY6" fmla="*/ 78750 h 371700"/>
                    <a:gd name="connsiteX7" fmla="*/ 58932 w 767748"/>
                    <a:gd name="connsiteY7" fmla="*/ 78750 h 371700"/>
                    <a:gd name="connsiteX8" fmla="*/ 0 w 767748"/>
                    <a:gd name="connsiteY8" fmla="*/ 72319 h 371700"/>
                    <a:gd name="connsiteX9" fmla="*/ 58932 w 767748"/>
                    <a:gd name="connsiteY9" fmla="*/ 131250 h 371700"/>
                    <a:gd name="connsiteX10" fmla="*/ 157500 w 767748"/>
                    <a:gd name="connsiteY10" fmla="*/ 131250 h 371700"/>
                    <a:gd name="connsiteX11" fmla="*/ 157500 w 767748"/>
                    <a:gd name="connsiteY11" fmla="*/ 367500 h 371700"/>
                    <a:gd name="connsiteX12" fmla="*/ 577500 w 767748"/>
                    <a:gd name="connsiteY12" fmla="*/ 367500 h 371700"/>
                    <a:gd name="connsiteX13" fmla="*/ 577500 w 767748"/>
                    <a:gd name="connsiteY13" fmla="*/ 118125 h 371700"/>
                    <a:gd name="connsiteX14" fmla="*/ 649819 w 767748"/>
                    <a:gd name="connsiteY14" fmla="*/ 118125 h 371700"/>
                    <a:gd name="connsiteX15" fmla="*/ 656250 w 767748"/>
                    <a:gd name="connsiteY15" fmla="*/ 124557 h 371700"/>
                    <a:gd name="connsiteX16" fmla="*/ 656250 w 767748"/>
                    <a:gd name="connsiteY16" fmla="*/ 233888 h 371700"/>
                    <a:gd name="connsiteX17" fmla="*/ 601338 w 767748"/>
                    <a:gd name="connsiteY17" fmla="*/ 341317 h 371700"/>
                    <a:gd name="connsiteX18" fmla="*/ 618713 w 767748"/>
                    <a:gd name="connsiteY18" fmla="*/ 371700 h 371700"/>
                    <a:gd name="connsiteX19" fmla="*/ 658088 w 767748"/>
                    <a:gd name="connsiteY19" fmla="*/ 336788 h 371700"/>
                    <a:gd name="connsiteX20" fmla="*/ 649688 w 767748"/>
                    <a:gd name="connsiteY20" fmla="*/ 315000 h 371700"/>
                    <a:gd name="connsiteX21" fmla="*/ 682528 w 767748"/>
                    <a:gd name="connsiteY21" fmla="*/ 282215 h 371700"/>
                    <a:gd name="connsiteX22" fmla="*/ 715313 w 767748"/>
                    <a:gd name="connsiteY22" fmla="*/ 315055 h 371700"/>
                    <a:gd name="connsiteX23" fmla="*/ 707175 w 767748"/>
                    <a:gd name="connsiteY23" fmla="*/ 336657 h 371700"/>
                    <a:gd name="connsiteX24" fmla="*/ 746550 w 767748"/>
                    <a:gd name="connsiteY24" fmla="*/ 371175 h 371700"/>
                    <a:gd name="connsiteX25" fmla="*/ 738796 w 767748"/>
                    <a:gd name="connsiteY25" fmla="*/ 250961 h 371700"/>
                    <a:gd name="connsiteX26" fmla="*/ 708750 w 767748"/>
                    <a:gd name="connsiteY26" fmla="*/ 233888 h 371700"/>
                    <a:gd name="connsiteX27" fmla="*/ 525000 w 767748"/>
                    <a:gd name="connsiteY27" fmla="*/ 183750 h 371700"/>
                    <a:gd name="connsiteX28" fmla="*/ 488513 w 767748"/>
                    <a:gd name="connsiteY28" fmla="*/ 183750 h 371700"/>
                    <a:gd name="connsiteX29" fmla="*/ 484969 w 767748"/>
                    <a:gd name="connsiteY29" fmla="*/ 185194 h 371700"/>
                    <a:gd name="connsiteX30" fmla="*/ 444807 w 767748"/>
                    <a:gd name="connsiteY30" fmla="*/ 226275 h 371700"/>
                    <a:gd name="connsiteX31" fmla="*/ 414225 w 767748"/>
                    <a:gd name="connsiteY31" fmla="*/ 153825 h 371700"/>
                    <a:gd name="connsiteX32" fmla="*/ 357132 w 767748"/>
                    <a:gd name="connsiteY32" fmla="*/ 271950 h 371700"/>
                    <a:gd name="connsiteX33" fmla="*/ 317100 w 767748"/>
                    <a:gd name="connsiteY33" fmla="*/ 118125 h 371700"/>
                    <a:gd name="connsiteX34" fmla="*/ 286257 w 767748"/>
                    <a:gd name="connsiteY34" fmla="*/ 183750 h 371700"/>
                    <a:gd name="connsiteX35" fmla="*/ 223125 w 767748"/>
                    <a:gd name="connsiteY35" fmla="*/ 183750 h 371700"/>
                    <a:gd name="connsiteX36" fmla="*/ 223125 w 767748"/>
                    <a:gd name="connsiteY36" fmla="*/ 157500 h 371700"/>
                    <a:gd name="connsiteX37" fmla="*/ 269588 w 767748"/>
                    <a:gd name="connsiteY37" fmla="*/ 157500 h 371700"/>
                    <a:gd name="connsiteX38" fmla="*/ 324188 w 767748"/>
                    <a:gd name="connsiteY38" fmla="*/ 41344 h 371700"/>
                    <a:gd name="connsiteX39" fmla="*/ 364613 w 767748"/>
                    <a:gd name="connsiteY39" fmla="*/ 195957 h 371700"/>
                    <a:gd name="connsiteX40" fmla="*/ 415932 w 767748"/>
                    <a:gd name="connsiteY40" fmla="*/ 90957 h 371700"/>
                    <a:gd name="connsiteX41" fmla="*/ 453732 w 767748"/>
                    <a:gd name="connsiteY41" fmla="*/ 180469 h 371700"/>
                    <a:gd name="connsiteX42" fmla="*/ 466857 w 767748"/>
                    <a:gd name="connsiteY42" fmla="*/ 167344 h 371700"/>
                    <a:gd name="connsiteX43" fmla="*/ 488513 w 767748"/>
                    <a:gd name="connsiteY43" fmla="*/ 157500 h 371700"/>
                    <a:gd name="connsiteX44" fmla="*/ 525000 w 767748"/>
                    <a:gd name="connsiteY44" fmla="*/ 157500 h 371700"/>
                    <a:gd name="connsiteX45" fmla="*/ 525000 w 767748"/>
                    <a:gd name="connsiteY45" fmla="*/ 183750 h 371700"/>
                    <a:gd name="connsiteX0" fmla="*/ 685890 w 744888"/>
                    <a:gd name="connsiteY0" fmla="*/ 233888 h 371700"/>
                    <a:gd name="connsiteX1" fmla="*/ 685890 w 744888"/>
                    <a:gd name="connsiteY1" fmla="*/ 124557 h 371700"/>
                    <a:gd name="connsiteX2" fmla="*/ 626959 w 744888"/>
                    <a:gd name="connsiteY2" fmla="*/ 65625 h 371700"/>
                    <a:gd name="connsiteX3" fmla="*/ 554640 w 744888"/>
                    <a:gd name="connsiteY3" fmla="*/ 65625 h 371700"/>
                    <a:gd name="connsiteX4" fmla="*/ 554640 w 744888"/>
                    <a:gd name="connsiteY4" fmla="*/ 0 h 371700"/>
                    <a:gd name="connsiteX5" fmla="*/ 134640 w 744888"/>
                    <a:gd name="connsiteY5" fmla="*/ 0 h 371700"/>
                    <a:gd name="connsiteX6" fmla="*/ 134640 w 744888"/>
                    <a:gd name="connsiteY6" fmla="*/ 78750 h 371700"/>
                    <a:gd name="connsiteX7" fmla="*/ 36072 w 744888"/>
                    <a:gd name="connsiteY7" fmla="*/ 78750 h 371700"/>
                    <a:gd name="connsiteX8" fmla="*/ 0 w 744888"/>
                    <a:gd name="connsiteY8" fmla="*/ 116134 h 371700"/>
                    <a:gd name="connsiteX9" fmla="*/ 36072 w 744888"/>
                    <a:gd name="connsiteY9" fmla="*/ 131250 h 371700"/>
                    <a:gd name="connsiteX10" fmla="*/ 134640 w 744888"/>
                    <a:gd name="connsiteY10" fmla="*/ 131250 h 371700"/>
                    <a:gd name="connsiteX11" fmla="*/ 134640 w 744888"/>
                    <a:gd name="connsiteY11" fmla="*/ 367500 h 371700"/>
                    <a:gd name="connsiteX12" fmla="*/ 554640 w 744888"/>
                    <a:gd name="connsiteY12" fmla="*/ 367500 h 371700"/>
                    <a:gd name="connsiteX13" fmla="*/ 554640 w 744888"/>
                    <a:gd name="connsiteY13" fmla="*/ 118125 h 371700"/>
                    <a:gd name="connsiteX14" fmla="*/ 626959 w 744888"/>
                    <a:gd name="connsiteY14" fmla="*/ 118125 h 371700"/>
                    <a:gd name="connsiteX15" fmla="*/ 633390 w 744888"/>
                    <a:gd name="connsiteY15" fmla="*/ 124557 h 371700"/>
                    <a:gd name="connsiteX16" fmla="*/ 633390 w 744888"/>
                    <a:gd name="connsiteY16" fmla="*/ 233888 h 371700"/>
                    <a:gd name="connsiteX17" fmla="*/ 578478 w 744888"/>
                    <a:gd name="connsiteY17" fmla="*/ 341317 h 371700"/>
                    <a:gd name="connsiteX18" fmla="*/ 595853 w 744888"/>
                    <a:gd name="connsiteY18" fmla="*/ 371700 h 371700"/>
                    <a:gd name="connsiteX19" fmla="*/ 635228 w 744888"/>
                    <a:gd name="connsiteY19" fmla="*/ 336788 h 371700"/>
                    <a:gd name="connsiteX20" fmla="*/ 626828 w 744888"/>
                    <a:gd name="connsiteY20" fmla="*/ 315000 h 371700"/>
                    <a:gd name="connsiteX21" fmla="*/ 659668 w 744888"/>
                    <a:gd name="connsiteY21" fmla="*/ 282215 h 371700"/>
                    <a:gd name="connsiteX22" fmla="*/ 692453 w 744888"/>
                    <a:gd name="connsiteY22" fmla="*/ 315055 h 371700"/>
                    <a:gd name="connsiteX23" fmla="*/ 684315 w 744888"/>
                    <a:gd name="connsiteY23" fmla="*/ 336657 h 371700"/>
                    <a:gd name="connsiteX24" fmla="*/ 723690 w 744888"/>
                    <a:gd name="connsiteY24" fmla="*/ 371175 h 371700"/>
                    <a:gd name="connsiteX25" fmla="*/ 715936 w 744888"/>
                    <a:gd name="connsiteY25" fmla="*/ 250961 h 371700"/>
                    <a:gd name="connsiteX26" fmla="*/ 685890 w 744888"/>
                    <a:gd name="connsiteY26" fmla="*/ 233888 h 371700"/>
                    <a:gd name="connsiteX27" fmla="*/ 502140 w 744888"/>
                    <a:gd name="connsiteY27" fmla="*/ 183750 h 371700"/>
                    <a:gd name="connsiteX28" fmla="*/ 465653 w 744888"/>
                    <a:gd name="connsiteY28" fmla="*/ 183750 h 371700"/>
                    <a:gd name="connsiteX29" fmla="*/ 462109 w 744888"/>
                    <a:gd name="connsiteY29" fmla="*/ 185194 h 371700"/>
                    <a:gd name="connsiteX30" fmla="*/ 421947 w 744888"/>
                    <a:gd name="connsiteY30" fmla="*/ 226275 h 371700"/>
                    <a:gd name="connsiteX31" fmla="*/ 391365 w 744888"/>
                    <a:gd name="connsiteY31" fmla="*/ 153825 h 371700"/>
                    <a:gd name="connsiteX32" fmla="*/ 334272 w 744888"/>
                    <a:gd name="connsiteY32" fmla="*/ 271950 h 371700"/>
                    <a:gd name="connsiteX33" fmla="*/ 294240 w 744888"/>
                    <a:gd name="connsiteY33" fmla="*/ 118125 h 371700"/>
                    <a:gd name="connsiteX34" fmla="*/ 263397 w 744888"/>
                    <a:gd name="connsiteY34" fmla="*/ 183750 h 371700"/>
                    <a:gd name="connsiteX35" fmla="*/ 200265 w 744888"/>
                    <a:gd name="connsiteY35" fmla="*/ 183750 h 371700"/>
                    <a:gd name="connsiteX36" fmla="*/ 200265 w 744888"/>
                    <a:gd name="connsiteY36" fmla="*/ 157500 h 371700"/>
                    <a:gd name="connsiteX37" fmla="*/ 246728 w 744888"/>
                    <a:gd name="connsiteY37" fmla="*/ 157500 h 371700"/>
                    <a:gd name="connsiteX38" fmla="*/ 301328 w 744888"/>
                    <a:gd name="connsiteY38" fmla="*/ 41344 h 371700"/>
                    <a:gd name="connsiteX39" fmla="*/ 341753 w 744888"/>
                    <a:gd name="connsiteY39" fmla="*/ 195957 h 371700"/>
                    <a:gd name="connsiteX40" fmla="*/ 393072 w 744888"/>
                    <a:gd name="connsiteY40" fmla="*/ 90957 h 371700"/>
                    <a:gd name="connsiteX41" fmla="*/ 430872 w 744888"/>
                    <a:gd name="connsiteY41" fmla="*/ 180469 h 371700"/>
                    <a:gd name="connsiteX42" fmla="*/ 443997 w 744888"/>
                    <a:gd name="connsiteY42" fmla="*/ 167344 h 371700"/>
                    <a:gd name="connsiteX43" fmla="*/ 465653 w 744888"/>
                    <a:gd name="connsiteY43" fmla="*/ 157500 h 371700"/>
                    <a:gd name="connsiteX44" fmla="*/ 502140 w 744888"/>
                    <a:gd name="connsiteY44" fmla="*/ 157500 h 371700"/>
                    <a:gd name="connsiteX45" fmla="*/ 502140 w 744888"/>
                    <a:gd name="connsiteY45" fmla="*/ 183750 h 371700"/>
                    <a:gd name="connsiteX0" fmla="*/ 669598 w 728596"/>
                    <a:gd name="connsiteY0" fmla="*/ 233888 h 371700"/>
                    <a:gd name="connsiteX1" fmla="*/ 669598 w 728596"/>
                    <a:gd name="connsiteY1" fmla="*/ 124557 h 371700"/>
                    <a:gd name="connsiteX2" fmla="*/ 610667 w 728596"/>
                    <a:gd name="connsiteY2" fmla="*/ 65625 h 371700"/>
                    <a:gd name="connsiteX3" fmla="*/ 538348 w 728596"/>
                    <a:gd name="connsiteY3" fmla="*/ 65625 h 371700"/>
                    <a:gd name="connsiteX4" fmla="*/ 538348 w 728596"/>
                    <a:gd name="connsiteY4" fmla="*/ 0 h 371700"/>
                    <a:gd name="connsiteX5" fmla="*/ 118348 w 728596"/>
                    <a:gd name="connsiteY5" fmla="*/ 0 h 371700"/>
                    <a:gd name="connsiteX6" fmla="*/ 118348 w 728596"/>
                    <a:gd name="connsiteY6" fmla="*/ 78750 h 371700"/>
                    <a:gd name="connsiteX7" fmla="*/ 19780 w 728596"/>
                    <a:gd name="connsiteY7" fmla="*/ 78750 h 371700"/>
                    <a:gd name="connsiteX8" fmla="*/ 4663 w 728596"/>
                    <a:gd name="connsiteY8" fmla="*/ 91369 h 371700"/>
                    <a:gd name="connsiteX9" fmla="*/ 19780 w 728596"/>
                    <a:gd name="connsiteY9" fmla="*/ 131250 h 371700"/>
                    <a:gd name="connsiteX10" fmla="*/ 118348 w 728596"/>
                    <a:gd name="connsiteY10" fmla="*/ 131250 h 371700"/>
                    <a:gd name="connsiteX11" fmla="*/ 118348 w 728596"/>
                    <a:gd name="connsiteY11" fmla="*/ 367500 h 371700"/>
                    <a:gd name="connsiteX12" fmla="*/ 538348 w 728596"/>
                    <a:gd name="connsiteY12" fmla="*/ 367500 h 371700"/>
                    <a:gd name="connsiteX13" fmla="*/ 538348 w 728596"/>
                    <a:gd name="connsiteY13" fmla="*/ 118125 h 371700"/>
                    <a:gd name="connsiteX14" fmla="*/ 610667 w 728596"/>
                    <a:gd name="connsiteY14" fmla="*/ 118125 h 371700"/>
                    <a:gd name="connsiteX15" fmla="*/ 617098 w 728596"/>
                    <a:gd name="connsiteY15" fmla="*/ 124557 h 371700"/>
                    <a:gd name="connsiteX16" fmla="*/ 617098 w 728596"/>
                    <a:gd name="connsiteY16" fmla="*/ 233888 h 371700"/>
                    <a:gd name="connsiteX17" fmla="*/ 562186 w 728596"/>
                    <a:gd name="connsiteY17" fmla="*/ 341317 h 371700"/>
                    <a:gd name="connsiteX18" fmla="*/ 579561 w 728596"/>
                    <a:gd name="connsiteY18" fmla="*/ 371700 h 371700"/>
                    <a:gd name="connsiteX19" fmla="*/ 618936 w 728596"/>
                    <a:gd name="connsiteY19" fmla="*/ 336788 h 371700"/>
                    <a:gd name="connsiteX20" fmla="*/ 610536 w 728596"/>
                    <a:gd name="connsiteY20" fmla="*/ 315000 h 371700"/>
                    <a:gd name="connsiteX21" fmla="*/ 643376 w 728596"/>
                    <a:gd name="connsiteY21" fmla="*/ 282215 h 371700"/>
                    <a:gd name="connsiteX22" fmla="*/ 676161 w 728596"/>
                    <a:gd name="connsiteY22" fmla="*/ 315055 h 371700"/>
                    <a:gd name="connsiteX23" fmla="*/ 668023 w 728596"/>
                    <a:gd name="connsiteY23" fmla="*/ 336657 h 371700"/>
                    <a:gd name="connsiteX24" fmla="*/ 707398 w 728596"/>
                    <a:gd name="connsiteY24" fmla="*/ 371175 h 371700"/>
                    <a:gd name="connsiteX25" fmla="*/ 699644 w 728596"/>
                    <a:gd name="connsiteY25" fmla="*/ 250961 h 371700"/>
                    <a:gd name="connsiteX26" fmla="*/ 669598 w 728596"/>
                    <a:gd name="connsiteY26" fmla="*/ 233888 h 371700"/>
                    <a:gd name="connsiteX27" fmla="*/ 485848 w 728596"/>
                    <a:gd name="connsiteY27" fmla="*/ 183750 h 371700"/>
                    <a:gd name="connsiteX28" fmla="*/ 449361 w 728596"/>
                    <a:gd name="connsiteY28" fmla="*/ 183750 h 371700"/>
                    <a:gd name="connsiteX29" fmla="*/ 445817 w 728596"/>
                    <a:gd name="connsiteY29" fmla="*/ 185194 h 371700"/>
                    <a:gd name="connsiteX30" fmla="*/ 405655 w 728596"/>
                    <a:gd name="connsiteY30" fmla="*/ 226275 h 371700"/>
                    <a:gd name="connsiteX31" fmla="*/ 375073 w 728596"/>
                    <a:gd name="connsiteY31" fmla="*/ 153825 h 371700"/>
                    <a:gd name="connsiteX32" fmla="*/ 317980 w 728596"/>
                    <a:gd name="connsiteY32" fmla="*/ 271950 h 371700"/>
                    <a:gd name="connsiteX33" fmla="*/ 277948 w 728596"/>
                    <a:gd name="connsiteY33" fmla="*/ 118125 h 371700"/>
                    <a:gd name="connsiteX34" fmla="*/ 247105 w 728596"/>
                    <a:gd name="connsiteY34" fmla="*/ 183750 h 371700"/>
                    <a:gd name="connsiteX35" fmla="*/ 183973 w 728596"/>
                    <a:gd name="connsiteY35" fmla="*/ 183750 h 371700"/>
                    <a:gd name="connsiteX36" fmla="*/ 183973 w 728596"/>
                    <a:gd name="connsiteY36" fmla="*/ 157500 h 371700"/>
                    <a:gd name="connsiteX37" fmla="*/ 230436 w 728596"/>
                    <a:gd name="connsiteY37" fmla="*/ 157500 h 371700"/>
                    <a:gd name="connsiteX38" fmla="*/ 285036 w 728596"/>
                    <a:gd name="connsiteY38" fmla="*/ 41344 h 371700"/>
                    <a:gd name="connsiteX39" fmla="*/ 325461 w 728596"/>
                    <a:gd name="connsiteY39" fmla="*/ 195957 h 371700"/>
                    <a:gd name="connsiteX40" fmla="*/ 376780 w 728596"/>
                    <a:gd name="connsiteY40" fmla="*/ 90957 h 371700"/>
                    <a:gd name="connsiteX41" fmla="*/ 414580 w 728596"/>
                    <a:gd name="connsiteY41" fmla="*/ 180469 h 371700"/>
                    <a:gd name="connsiteX42" fmla="*/ 427705 w 728596"/>
                    <a:gd name="connsiteY42" fmla="*/ 167344 h 371700"/>
                    <a:gd name="connsiteX43" fmla="*/ 449361 w 728596"/>
                    <a:gd name="connsiteY43" fmla="*/ 157500 h 371700"/>
                    <a:gd name="connsiteX44" fmla="*/ 485848 w 728596"/>
                    <a:gd name="connsiteY44" fmla="*/ 157500 h 371700"/>
                    <a:gd name="connsiteX45" fmla="*/ 485848 w 728596"/>
                    <a:gd name="connsiteY45"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609639 w 721137"/>
                    <a:gd name="connsiteY14" fmla="*/ 124557 h 371700"/>
                    <a:gd name="connsiteX15" fmla="*/ 609639 w 721137"/>
                    <a:gd name="connsiteY15" fmla="*/ 233888 h 371700"/>
                    <a:gd name="connsiteX16" fmla="*/ 554727 w 721137"/>
                    <a:gd name="connsiteY16" fmla="*/ 341317 h 371700"/>
                    <a:gd name="connsiteX17" fmla="*/ 572102 w 721137"/>
                    <a:gd name="connsiteY17" fmla="*/ 371700 h 371700"/>
                    <a:gd name="connsiteX18" fmla="*/ 611477 w 721137"/>
                    <a:gd name="connsiteY18" fmla="*/ 336788 h 371700"/>
                    <a:gd name="connsiteX19" fmla="*/ 603077 w 721137"/>
                    <a:gd name="connsiteY19" fmla="*/ 315000 h 371700"/>
                    <a:gd name="connsiteX20" fmla="*/ 635917 w 721137"/>
                    <a:gd name="connsiteY20" fmla="*/ 282215 h 371700"/>
                    <a:gd name="connsiteX21" fmla="*/ 668702 w 721137"/>
                    <a:gd name="connsiteY21" fmla="*/ 315055 h 371700"/>
                    <a:gd name="connsiteX22" fmla="*/ 660564 w 721137"/>
                    <a:gd name="connsiteY22" fmla="*/ 336657 h 371700"/>
                    <a:gd name="connsiteX23" fmla="*/ 699939 w 721137"/>
                    <a:gd name="connsiteY23" fmla="*/ 371175 h 371700"/>
                    <a:gd name="connsiteX24" fmla="*/ 692185 w 721137"/>
                    <a:gd name="connsiteY24" fmla="*/ 250961 h 371700"/>
                    <a:gd name="connsiteX25" fmla="*/ 662139 w 721137"/>
                    <a:gd name="connsiteY25" fmla="*/ 233888 h 371700"/>
                    <a:gd name="connsiteX26" fmla="*/ 478389 w 721137"/>
                    <a:gd name="connsiteY26" fmla="*/ 183750 h 371700"/>
                    <a:gd name="connsiteX27" fmla="*/ 441902 w 721137"/>
                    <a:gd name="connsiteY27" fmla="*/ 183750 h 371700"/>
                    <a:gd name="connsiteX28" fmla="*/ 438358 w 721137"/>
                    <a:gd name="connsiteY28" fmla="*/ 185194 h 371700"/>
                    <a:gd name="connsiteX29" fmla="*/ 398196 w 721137"/>
                    <a:gd name="connsiteY29" fmla="*/ 226275 h 371700"/>
                    <a:gd name="connsiteX30" fmla="*/ 367614 w 721137"/>
                    <a:gd name="connsiteY30" fmla="*/ 153825 h 371700"/>
                    <a:gd name="connsiteX31" fmla="*/ 310521 w 721137"/>
                    <a:gd name="connsiteY31" fmla="*/ 271950 h 371700"/>
                    <a:gd name="connsiteX32" fmla="*/ 270489 w 721137"/>
                    <a:gd name="connsiteY32" fmla="*/ 118125 h 371700"/>
                    <a:gd name="connsiteX33" fmla="*/ 239646 w 721137"/>
                    <a:gd name="connsiteY33" fmla="*/ 183750 h 371700"/>
                    <a:gd name="connsiteX34" fmla="*/ 176514 w 721137"/>
                    <a:gd name="connsiteY34" fmla="*/ 183750 h 371700"/>
                    <a:gd name="connsiteX35" fmla="*/ 176514 w 721137"/>
                    <a:gd name="connsiteY35" fmla="*/ 157500 h 371700"/>
                    <a:gd name="connsiteX36" fmla="*/ 222977 w 721137"/>
                    <a:gd name="connsiteY36" fmla="*/ 157500 h 371700"/>
                    <a:gd name="connsiteX37" fmla="*/ 277577 w 721137"/>
                    <a:gd name="connsiteY37" fmla="*/ 41344 h 371700"/>
                    <a:gd name="connsiteX38" fmla="*/ 318002 w 721137"/>
                    <a:gd name="connsiteY38" fmla="*/ 195957 h 371700"/>
                    <a:gd name="connsiteX39" fmla="*/ 369321 w 721137"/>
                    <a:gd name="connsiteY39" fmla="*/ 90957 h 371700"/>
                    <a:gd name="connsiteX40" fmla="*/ 407121 w 721137"/>
                    <a:gd name="connsiteY40" fmla="*/ 180469 h 371700"/>
                    <a:gd name="connsiteX41" fmla="*/ 420246 w 721137"/>
                    <a:gd name="connsiteY41" fmla="*/ 167344 h 371700"/>
                    <a:gd name="connsiteX42" fmla="*/ 441902 w 721137"/>
                    <a:gd name="connsiteY42" fmla="*/ 157500 h 371700"/>
                    <a:gd name="connsiteX43" fmla="*/ 478389 w 721137"/>
                    <a:gd name="connsiteY43" fmla="*/ 157500 h 371700"/>
                    <a:gd name="connsiteX44" fmla="*/ 478389 w 721137"/>
                    <a:gd name="connsiteY44"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609639 w 721137"/>
                    <a:gd name="connsiteY14" fmla="*/ 233888 h 371700"/>
                    <a:gd name="connsiteX15" fmla="*/ 554727 w 721137"/>
                    <a:gd name="connsiteY15" fmla="*/ 341317 h 371700"/>
                    <a:gd name="connsiteX16" fmla="*/ 572102 w 721137"/>
                    <a:gd name="connsiteY16" fmla="*/ 371700 h 371700"/>
                    <a:gd name="connsiteX17" fmla="*/ 611477 w 721137"/>
                    <a:gd name="connsiteY17" fmla="*/ 336788 h 371700"/>
                    <a:gd name="connsiteX18" fmla="*/ 603077 w 721137"/>
                    <a:gd name="connsiteY18" fmla="*/ 315000 h 371700"/>
                    <a:gd name="connsiteX19" fmla="*/ 635917 w 721137"/>
                    <a:gd name="connsiteY19" fmla="*/ 282215 h 371700"/>
                    <a:gd name="connsiteX20" fmla="*/ 668702 w 721137"/>
                    <a:gd name="connsiteY20" fmla="*/ 315055 h 371700"/>
                    <a:gd name="connsiteX21" fmla="*/ 660564 w 721137"/>
                    <a:gd name="connsiteY21" fmla="*/ 336657 h 371700"/>
                    <a:gd name="connsiteX22" fmla="*/ 699939 w 721137"/>
                    <a:gd name="connsiteY22" fmla="*/ 371175 h 371700"/>
                    <a:gd name="connsiteX23" fmla="*/ 692185 w 721137"/>
                    <a:gd name="connsiteY23" fmla="*/ 250961 h 371700"/>
                    <a:gd name="connsiteX24" fmla="*/ 662139 w 721137"/>
                    <a:gd name="connsiteY24" fmla="*/ 233888 h 371700"/>
                    <a:gd name="connsiteX25" fmla="*/ 478389 w 721137"/>
                    <a:gd name="connsiteY25" fmla="*/ 183750 h 371700"/>
                    <a:gd name="connsiteX26" fmla="*/ 441902 w 721137"/>
                    <a:gd name="connsiteY26" fmla="*/ 183750 h 371700"/>
                    <a:gd name="connsiteX27" fmla="*/ 438358 w 721137"/>
                    <a:gd name="connsiteY27" fmla="*/ 185194 h 371700"/>
                    <a:gd name="connsiteX28" fmla="*/ 398196 w 721137"/>
                    <a:gd name="connsiteY28" fmla="*/ 226275 h 371700"/>
                    <a:gd name="connsiteX29" fmla="*/ 367614 w 721137"/>
                    <a:gd name="connsiteY29" fmla="*/ 153825 h 371700"/>
                    <a:gd name="connsiteX30" fmla="*/ 310521 w 721137"/>
                    <a:gd name="connsiteY30" fmla="*/ 271950 h 371700"/>
                    <a:gd name="connsiteX31" fmla="*/ 270489 w 721137"/>
                    <a:gd name="connsiteY31" fmla="*/ 118125 h 371700"/>
                    <a:gd name="connsiteX32" fmla="*/ 239646 w 721137"/>
                    <a:gd name="connsiteY32" fmla="*/ 183750 h 371700"/>
                    <a:gd name="connsiteX33" fmla="*/ 176514 w 721137"/>
                    <a:gd name="connsiteY33" fmla="*/ 183750 h 371700"/>
                    <a:gd name="connsiteX34" fmla="*/ 176514 w 721137"/>
                    <a:gd name="connsiteY34" fmla="*/ 157500 h 371700"/>
                    <a:gd name="connsiteX35" fmla="*/ 222977 w 721137"/>
                    <a:gd name="connsiteY35" fmla="*/ 157500 h 371700"/>
                    <a:gd name="connsiteX36" fmla="*/ 277577 w 721137"/>
                    <a:gd name="connsiteY36" fmla="*/ 41344 h 371700"/>
                    <a:gd name="connsiteX37" fmla="*/ 318002 w 721137"/>
                    <a:gd name="connsiteY37" fmla="*/ 195957 h 371700"/>
                    <a:gd name="connsiteX38" fmla="*/ 369321 w 721137"/>
                    <a:gd name="connsiteY38" fmla="*/ 90957 h 371700"/>
                    <a:gd name="connsiteX39" fmla="*/ 407121 w 721137"/>
                    <a:gd name="connsiteY39" fmla="*/ 180469 h 371700"/>
                    <a:gd name="connsiteX40" fmla="*/ 420246 w 721137"/>
                    <a:gd name="connsiteY40" fmla="*/ 167344 h 371700"/>
                    <a:gd name="connsiteX41" fmla="*/ 441902 w 721137"/>
                    <a:gd name="connsiteY41" fmla="*/ 157500 h 371700"/>
                    <a:gd name="connsiteX42" fmla="*/ 478389 w 721137"/>
                    <a:gd name="connsiteY42" fmla="*/ 157500 h 371700"/>
                    <a:gd name="connsiteX43" fmla="*/ 478389 w 721137"/>
                    <a:gd name="connsiteY43"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554727 w 721137"/>
                    <a:gd name="connsiteY14" fmla="*/ 341317 h 371700"/>
                    <a:gd name="connsiteX15" fmla="*/ 572102 w 721137"/>
                    <a:gd name="connsiteY15" fmla="*/ 371700 h 371700"/>
                    <a:gd name="connsiteX16" fmla="*/ 611477 w 721137"/>
                    <a:gd name="connsiteY16" fmla="*/ 336788 h 371700"/>
                    <a:gd name="connsiteX17" fmla="*/ 603077 w 721137"/>
                    <a:gd name="connsiteY17" fmla="*/ 315000 h 371700"/>
                    <a:gd name="connsiteX18" fmla="*/ 635917 w 721137"/>
                    <a:gd name="connsiteY18" fmla="*/ 282215 h 371700"/>
                    <a:gd name="connsiteX19" fmla="*/ 668702 w 721137"/>
                    <a:gd name="connsiteY19" fmla="*/ 315055 h 371700"/>
                    <a:gd name="connsiteX20" fmla="*/ 660564 w 721137"/>
                    <a:gd name="connsiteY20" fmla="*/ 336657 h 371700"/>
                    <a:gd name="connsiteX21" fmla="*/ 699939 w 721137"/>
                    <a:gd name="connsiteY21" fmla="*/ 371175 h 371700"/>
                    <a:gd name="connsiteX22" fmla="*/ 692185 w 721137"/>
                    <a:gd name="connsiteY22" fmla="*/ 250961 h 371700"/>
                    <a:gd name="connsiteX23" fmla="*/ 662139 w 721137"/>
                    <a:gd name="connsiteY23" fmla="*/ 233888 h 371700"/>
                    <a:gd name="connsiteX24" fmla="*/ 478389 w 721137"/>
                    <a:gd name="connsiteY24" fmla="*/ 183750 h 371700"/>
                    <a:gd name="connsiteX25" fmla="*/ 441902 w 721137"/>
                    <a:gd name="connsiteY25" fmla="*/ 183750 h 371700"/>
                    <a:gd name="connsiteX26" fmla="*/ 438358 w 721137"/>
                    <a:gd name="connsiteY26" fmla="*/ 185194 h 371700"/>
                    <a:gd name="connsiteX27" fmla="*/ 398196 w 721137"/>
                    <a:gd name="connsiteY27" fmla="*/ 226275 h 371700"/>
                    <a:gd name="connsiteX28" fmla="*/ 367614 w 721137"/>
                    <a:gd name="connsiteY28" fmla="*/ 153825 h 371700"/>
                    <a:gd name="connsiteX29" fmla="*/ 310521 w 721137"/>
                    <a:gd name="connsiteY29" fmla="*/ 271950 h 371700"/>
                    <a:gd name="connsiteX30" fmla="*/ 270489 w 721137"/>
                    <a:gd name="connsiteY30" fmla="*/ 118125 h 371700"/>
                    <a:gd name="connsiteX31" fmla="*/ 239646 w 721137"/>
                    <a:gd name="connsiteY31" fmla="*/ 183750 h 371700"/>
                    <a:gd name="connsiteX32" fmla="*/ 176514 w 721137"/>
                    <a:gd name="connsiteY32" fmla="*/ 183750 h 371700"/>
                    <a:gd name="connsiteX33" fmla="*/ 176514 w 721137"/>
                    <a:gd name="connsiteY33" fmla="*/ 157500 h 371700"/>
                    <a:gd name="connsiteX34" fmla="*/ 222977 w 721137"/>
                    <a:gd name="connsiteY34" fmla="*/ 157500 h 371700"/>
                    <a:gd name="connsiteX35" fmla="*/ 277577 w 721137"/>
                    <a:gd name="connsiteY35" fmla="*/ 41344 h 371700"/>
                    <a:gd name="connsiteX36" fmla="*/ 318002 w 721137"/>
                    <a:gd name="connsiteY36" fmla="*/ 195957 h 371700"/>
                    <a:gd name="connsiteX37" fmla="*/ 369321 w 721137"/>
                    <a:gd name="connsiteY37" fmla="*/ 90957 h 371700"/>
                    <a:gd name="connsiteX38" fmla="*/ 407121 w 721137"/>
                    <a:gd name="connsiteY38" fmla="*/ 180469 h 371700"/>
                    <a:gd name="connsiteX39" fmla="*/ 420246 w 721137"/>
                    <a:gd name="connsiteY39" fmla="*/ 167344 h 371700"/>
                    <a:gd name="connsiteX40" fmla="*/ 441902 w 721137"/>
                    <a:gd name="connsiteY40" fmla="*/ 157500 h 371700"/>
                    <a:gd name="connsiteX41" fmla="*/ 478389 w 721137"/>
                    <a:gd name="connsiteY41" fmla="*/ 157500 h 371700"/>
                    <a:gd name="connsiteX42" fmla="*/ 478389 w 721137"/>
                    <a:gd name="connsiteY42"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572102 w 721137"/>
                    <a:gd name="connsiteY14" fmla="*/ 371700 h 371700"/>
                    <a:gd name="connsiteX15" fmla="*/ 611477 w 721137"/>
                    <a:gd name="connsiteY15" fmla="*/ 336788 h 371700"/>
                    <a:gd name="connsiteX16" fmla="*/ 603077 w 721137"/>
                    <a:gd name="connsiteY16" fmla="*/ 315000 h 371700"/>
                    <a:gd name="connsiteX17" fmla="*/ 635917 w 721137"/>
                    <a:gd name="connsiteY17" fmla="*/ 282215 h 371700"/>
                    <a:gd name="connsiteX18" fmla="*/ 668702 w 721137"/>
                    <a:gd name="connsiteY18" fmla="*/ 315055 h 371700"/>
                    <a:gd name="connsiteX19" fmla="*/ 660564 w 721137"/>
                    <a:gd name="connsiteY19" fmla="*/ 336657 h 371700"/>
                    <a:gd name="connsiteX20" fmla="*/ 699939 w 721137"/>
                    <a:gd name="connsiteY20" fmla="*/ 371175 h 371700"/>
                    <a:gd name="connsiteX21" fmla="*/ 692185 w 721137"/>
                    <a:gd name="connsiteY21" fmla="*/ 250961 h 371700"/>
                    <a:gd name="connsiteX22" fmla="*/ 662139 w 721137"/>
                    <a:gd name="connsiteY22" fmla="*/ 233888 h 371700"/>
                    <a:gd name="connsiteX23" fmla="*/ 478389 w 721137"/>
                    <a:gd name="connsiteY23" fmla="*/ 183750 h 371700"/>
                    <a:gd name="connsiteX24" fmla="*/ 441902 w 721137"/>
                    <a:gd name="connsiteY24" fmla="*/ 183750 h 371700"/>
                    <a:gd name="connsiteX25" fmla="*/ 438358 w 721137"/>
                    <a:gd name="connsiteY25" fmla="*/ 185194 h 371700"/>
                    <a:gd name="connsiteX26" fmla="*/ 398196 w 721137"/>
                    <a:gd name="connsiteY26" fmla="*/ 226275 h 371700"/>
                    <a:gd name="connsiteX27" fmla="*/ 367614 w 721137"/>
                    <a:gd name="connsiteY27" fmla="*/ 153825 h 371700"/>
                    <a:gd name="connsiteX28" fmla="*/ 310521 w 721137"/>
                    <a:gd name="connsiteY28" fmla="*/ 271950 h 371700"/>
                    <a:gd name="connsiteX29" fmla="*/ 270489 w 721137"/>
                    <a:gd name="connsiteY29" fmla="*/ 118125 h 371700"/>
                    <a:gd name="connsiteX30" fmla="*/ 239646 w 721137"/>
                    <a:gd name="connsiteY30" fmla="*/ 183750 h 371700"/>
                    <a:gd name="connsiteX31" fmla="*/ 176514 w 721137"/>
                    <a:gd name="connsiteY31" fmla="*/ 183750 h 371700"/>
                    <a:gd name="connsiteX32" fmla="*/ 176514 w 721137"/>
                    <a:gd name="connsiteY32" fmla="*/ 157500 h 371700"/>
                    <a:gd name="connsiteX33" fmla="*/ 222977 w 721137"/>
                    <a:gd name="connsiteY33" fmla="*/ 157500 h 371700"/>
                    <a:gd name="connsiteX34" fmla="*/ 277577 w 721137"/>
                    <a:gd name="connsiteY34" fmla="*/ 41344 h 371700"/>
                    <a:gd name="connsiteX35" fmla="*/ 318002 w 721137"/>
                    <a:gd name="connsiteY35" fmla="*/ 195957 h 371700"/>
                    <a:gd name="connsiteX36" fmla="*/ 369321 w 721137"/>
                    <a:gd name="connsiteY36" fmla="*/ 90957 h 371700"/>
                    <a:gd name="connsiteX37" fmla="*/ 407121 w 721137"/>
                    <a:gd name="connsiteY37" fmla="*/ 180469 h 371700"/>
                    <a:gd name="connsiteX38" fmla="*/ 420246 w 721137"/>
                    <a:gd name="connsiteY38" fmla="*/ 167344 h 371700"/>
                    <a:gd name="connsiteX39" fmla="*/ 441902 w 721137"/>
                    <a:gd name="connsiteY39" fmla="*/ 157500 h 371700"/>
                    <a:gd name="connsiteX40" fmla="*/ 478389 w 721137"/>
                    <a:gd name="connsiteY40" fmla="*/ 157500 h 371700"/>
                    <a:gd name="connsiteX41" fmla="*/ 478389 w 721137"/>
                    <a:gd name="connsiteY41"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572102 w 721137"/>
                    <a:gd name="connsiteY14" fmla="*/ 371700 h 371700"/>
                    <a:gd name="connsiteX15" fmla="*/ 611477 w 721137"/>
                    <a:gd name="connsiteY15" fmla="*/ 336788 h 371700"/>
                    <a:gd name="connsiteX16" fmla="*/ 635917 w 721137"/>
                    <a:gd name="connsiteY16" fmla="*/ 282215 h 371700"/>
                    <a:gd name="connsiteX17" fmla="*/ 668702 w 721137"/>
                    <a:gd name="connsiteY17" fmla="*/ 315055 h 371700"/>
                    <a:gd name="connsiteX18" fmla="*/ 660564 w 721137"/>
                    <a:gd name="connsiteY18" fmla="*/ 336657 h 371700"/>
                    <a:gd name="connsiteX19" fmla="*/ 699939 w 721137"/>
                    <a:gd name="connsiteY19" fmla="*/ 371175 h 371700"/>
                    <a:gd name="connsiteX20" fmla="*/ 692185 w 721137"/>
                    <a:gd name="connsiteY20" fmla="*/ 250961 h 371700"/>
                    <a:gd name="connsiteX21" fmla="*/ 662139 w 721137"/>
                    <a:gd name="connsiteY21" fmla="*/ 233888 h 371700"/>
                    <a:gd name="connsiteX22" fmla="*/ 478389 w 721137"/>
                    <a:gd name="connsiteY22" fmla="*/ 183750 h 371700"/>
                    <a:gd name="connsiteX23" fmla="*/ 441902 w 721137"/>
                    <a:gd name="connsiteY23" fmla="*/ 183750 h 371700"/>
                    <a:gd name="connsiteX24" fmla="*/ 438358 w 721137"/>
                    <a:gd name="connsiteY24" fmla="*/ 185194 h 371700"/>
                    <a:gd name="connsiteX25" fmla="*/ 398196 w 721137"/>
                    <a:gd name="connsiteY25" fmla="*/ 226275 h 371700"/>
                    <a:gd name="connsiteX26" fmla="*/ 367614 w 721137"/>
                    <a:gd name="connsiteY26" fmla="*/ 153825 h 371700"/>
                    <a:gd name="connsiteX27" fmla="*/ 310521 w 721137"/>
                    <a:gd name="connsiteY27" fmla="*/ 271950 h 371700"/>
                    <a:gd name="connsiteX28" fmla="*/ 270489 w 721137"/>
                    <a:gd name="connsiteY28" fmla="*/ 118125 h 371700"/>
                    <a:gd name="connsiteX29" fmla="*/ 239646 w 721137"/>
                    <a:gd name="connsiteY29" fmla="*/ 183750 h 371700"/>
                    <a:gd name="connsiteX30" fmla="*/ 176514 w 721137"/>
                    <a:gd name="connsiteY30" fmla="*/ 183750 h 371700"/>
                    <a:gd name="connsiteX31" fmla="*/ 176514 w 721137"/>
                    <a:gd name="connsiteY31" fmla="*/ 157500 h 371700"/>
                    <a:gd name="connsiteX32" fmla="*/ 222977 w 721137"/>
                    <a:gd name="connsiteY32" fmla="*/ 157500 h 371700"/>
                    <a:gd name="connsiteX33" fmla="*/ 277577 w 721137"/>
                    <a:gd name="connsiteY33" fmla="*/ 41344 h 371700"/>
                    <a:gd name="connsiteX34" fmla="*/ 318002 w 721137"/>
                    <a:gd name="connsiteY34" fmla="*/ 195957 h 371700"/>
                    <a:gd name="connsiteX35" fmla="*/ 369321 w 721137"/>
                    <a:gd name="connsiteY35" fmla="*/ 90957 h 371700"/>
                    <a:gd name="connsiteX36" fmla="*/ 407121 w 721137"/>
                    <a:gd name="connsiteY36" fmla="*/ 180469 h 371700"/>
                    <a:gd name="connsiteX37" fmla="*/ 420246 w 721137"/>
                    <a:gd name="connsiteY37" fmla="*/ 167344 h 371700"/>
                    <a:gd name="connsiteX38" fmla="*/ 441902 w 721137"/>
                    <a:gd name="connsiteY38" fmla="*/ 157500 h 371700"/>
                    <a:gd name="connsiteX39" fmla="*/ 478389 w 721137"/>
                    <a:gd name="connsiteY39" fmla="*/ 157500 h 371700"/>
                    <a:gd name="connsiteX40" fmla="*/ 478389 w 721137"/>
                    <a:gd name="connsiteY40" fmla="*/ 183750 h 371700"/>
                    <a:gd name="connsiteX0" fmla="*/ 662139 w 721137"/>
                    <a:gd name="connsiteY0" fmla="*/ 233888 h 371700"/>
                    <a:gd name="connsiteX1" fmla="*/ 662139 w 721137"/>
                    <a:gd name="connsiteY1" fmla="*/ 124557 h 371700"/>
                    <a:gd name="connsiteX2" fmla="*/ 603208 w 721137"/>
                    <a:gd name="connsiteY2" fmla="*/ 65625 h 371700"/>
                    <a:gd name="connsiteX3" fmla="*/ 530889 w 721137"/>
                    <a:gd name="connsiteY3" fmla="*/ 65625 h 371700"/>
                    <a:gd name="connsiteX4" fmla="*/ 530889 w 721137"/>
                    <a:gd name="connsiteY4" fmla="*/ 0 h 371700"/>
                    <a:gd name="connsiteX5" fmla="*/ 110889 w 721137"/>
                    <a:gd name="connsiteY5" fmla="*/ 0 h 371700"/>
                    <a:gd name="connsiteX6" fmla="*/ 110889 w 721137"/>
                    <a:gd name="connsiteY6" fmla="*/ 78750 h 371700"/>
                    <a:gd name="connsiteX7" fmla="*/ 12321 w 721137"/>
                    <a:gd name="connsiteY7" fmla="*/ 78750 h 371700"/>
                    <a:gd name="connsiteX8" fmla="*/ 12321 w 721137"/>
                    <a:gd name="connsiteY8" fmla="*/ 131250 h 371700"/>
                    <a:gd name="connsiteX9" fmla="*/ 110889 w 721137"/>
                    <a:gd name="connsiteY9" fmla="*/ 131250 h 371700"/>
                    <a:gd name="connsiteX10" fmla="*/ 110889 w 721137"/>
                    <a:gd name="connsiteY10" fmla="*/ 367500 h 371700"/>
                    <a:gd name="connsiteX11" fmla="*/ 530889 w 721137"/>
                    <a:gd name="connsiteY11" fmla="*/ 367500 h 371700"/>
                    <a:gd name="connsiteX12" fmla="*/ 530889 w 721137"/>
                    <a:gd name="connsiteY12" fmla="*/ 118125 h 371700"/>
                    <a:gd name="connsiteX13" fmla="*/ 603208 w 721137"/>
                    <a:gd name="connsiteY13" fmla="*/ 118125 h 371700"/>
                    <a:gd name="connsiteX14" fmla="*/ 572102 w 721137"/>
                    <a:gd name="connsiteY14" fmla="*/ 371700 h 371700"/>
                    <a:gd name="connsiteX15" fmla="*/ 635917 w 721137"/>
                    <a:gd name="connsiteY15" fmla="*/ 282215 h 371700"/>
                    <a:gd name="connsiteX16" fmla="*/ 668702 w 721137"/>
                    <a:gd name="connsiteY16" fmla="*/ 315055 h 371700"/>
                    <a:gd name="connsiteX17" fmla="*/ 660564 w 721137"/>
                    <a:gd name="connsiteY17" fmla="*/ 336657 h 371700"/>
                    <a:gd name="connsiteX18" fmla="*/ 699939 w 721137"/>
                    <a:gd name="connsiteY18" fmla="*/ 371175 h 371700"/>
                    <a:gd name="connsiteX19" fmla="*/ 692185 w 721137"/>
                    <a:gd name="connsiteY19" fmla="*/ 250961 h 371700"/>
                    <a:gd name="connsiteX20" fmla="*/ 662139 w 721137"/>
                    <a:gd name="connsiteY20" fmla="*/ 233888 h 371700"/>
                    <a:gd name="connsiteX21" fmla="*/ 478389 w 721137"/>
                    <a:gd name="connsiteY21" fmla="*/ 183750 h 371700"/>
                    <a:gd name="connsiteX22" fmla="*/ 441902 w 721137"/>
                    <a:gd name="connsiteY22" fmla="*/ 183750 h 371700"/>
                    <a:gd name="connsiteX23" fmla="*/ 438358 w 721137"/>
                    <a:gd name="connsiteY23" fmla="*/ 185194 h 371700"/>
                    <a:gd name="connsiteX24" fmla="*/ 398196 w 721137"/>
                    <a:gd name="connsiteY24" fmla="*/ 226275 h 371700"/>
                    <a:gd name="connsiteX25" fmla="*/ 367614 w 721137"/>
                    <a:gd name="connsiteY25" fmla="*/ 153825 h 371700"/>
                    <a:gd name="connsiteX26" fmla="*/ 310521 w 721137"/>
                    <a:gd name="connsiteY26" fmla="*/ 271950 h 371700"/>
                    <a:gd name="connsiteX27" fmla="*/ 270489 w 721137"/>
                    <a:gd name="connsiteY27" fmla="*/ 118125 h 371700"/>
                    <a:gd name="connsiteX28" fmla="*/ 239646 w 721137"/>
                    <a:gd name="connsiteY28" fmla="*/ 183750 h 371700"/>
                    <a:gd name="connsiteX29" fmla="*/ 176514 w 721137"/>
                    <a:gd name="connsiteY29" fmla="*/ 183750 h 371700"/>
                    <a:gd name="connsiteX30" fmla="*/ 176514 w 721137"/>
                    <a:gd name="connsiteY30" fmla="*/ 157500 h 371700"/>
                    <a:gd name="connsiteX31" fmla="*/ 222977 w 721137"/>
                    <a:gd name="connsiteY31" fmla="*/ 157500 h 371700"/>
                    <a:gd name="connsiteX32" fmla="*/ 277577 w 721137"/>
                    <a:gd name="connsiteY32" fmla="*/ 41344 h 371700"/>
                    <a:gd name="connsiteX33" fmla="*/ 318002 w 721137"/>
                    <a:gd name="connsiteY33" fmla="*/ 195957 h 371700"/>
                    <a:gd name="connsiteX34" fmla="*/ 369321 w 721137"/>
                    <a:gd name="connsiteY34" fmla="*/ 90957 h 371700"/>
                    <a:gd name="connsiteX35" fmla="*/ 407121 w 721137"/>
                    <a:gd name="connsiteY35" fmla="*/ 180469 h 371700"/>
                    <a:gd name="connsiteX36" fmla="*/ 420246 w 721137"/>
                    <a:gd name="connsiteY36" fmla="*/ 167344 h 371700"/>
                    <a:gd name="connsiteX37" fmla="*/ 441902 w 721137"/>
                    <a:gd name="connsiteY37" fmla="*/ 157500 h 371700"/>
                    <a:gd name="connsiteX38" fmla="*/ 478389 w 721137"/>
                    <a:gd name="connsiteY38" fmla="*/ 157500 h 371700"/>
                    <a:gd name="connsiteX39" fmla="*/ 478389 w 721137"/>
                    <a:gd name="connsiteY39" fmla="*/ 183750 h 371700"/>
                    <a:gd name="connsiteX0" fmla="*/ 662139 w 721137"/>
                    <a:gd name="connsiteY0" fmla="*/ 233888 h 371175"/>
                    <a:gd name="connsiteX1" fmla="*/ 662139 w 721137"/>
                    <a:gd name="connsiteY1" fmla="*/ 124557 h 371175"/>
                    <a:gd name="connsiteX2" fmla="*/ 603208 w 721137"/>
                    <a:gd name="connsiteY2" fmla="*/ 65625 h 371175"/>
                    <a:gd name="connsiteX3" fmla="*/ 530889 w 721137"/>
                    <a:gd name="connsiteY3" fmla="*/ 65625 h 371175"/>
                    <a:gd name="connsiteX4" fmla="*/ 530889 w 721137"/>
                    <a:gd name="connsiteY4" fmla="*/ 0 h 371175"/>
                    <a:gd name="connsiteX5" fmla="*/ 110889 w 721137"/>
                    <a:gd name="connsiteY5" fmla="*/ 0 h 371175"/>
                    <a:gd name="connsiteX6" fmla="*/ 110889 w 721137"/>
                    <a:gd name="connsiteY6" fmla="*/ 78750 h 371175"/>
                    <a:gd name="connsiteX7" fmla="*/ 12321 w 721137"/>
                    <a:gd name="connsiteY7" fmla="*/ 78750 h 371175"/>
                    <a:gd name="connsiteX8" fmla="*/ 12321 w 721137"/>
                    <a:gd name="connsiteY8" fmla="*/ 131250 h 371175"/>
                    <a:gd name="connsiteX9" fmla="*/ 110889 w 721137"/>
                    <a:gd name="connsiteY9" fmla="*/ 131250 h 371175"/>
                    <a:gd name="connsiteX10" fmla="*/ 110889 w 721137"/>
                    <a:gd name="connsiteY10" fmla="*/ 367500 h 371175"/>
                    <a:gd name="connsiteX11" fmla="*/ 530889 w 721137"/>
                    <a:gd name="connsiteY11" fmla="*/ 367500 h 371175"/>
                    <a:gd name="connsiteX12" fmla="*/ 530889 w 721137"/>
                    <a:gd name="connsiteY12" fmla="*/ 118125 h 371175"/>
                    <a:gd name="connsiteX13" fmla="*/ 603208 w 721137"/>
                    <a:gd name="connsiteY13" fmla="*/ 118125 h 371175"/>
                    <a:gd name="connsiteX14" fmla="*/ 635917 w 721137"/>
                    <a:gd name="connsiteY14" fmla="*/ 282215 h 371175"/>
                    <a:gd name="connsiteX15" fmla="*/ 668702 w 721137"/>
                    <a:gd name="connsiteY15" fmla="*/ 315055 h 371175"/>
                    <a:gd name="connsiteX16" fmla="*/ 660564 w 721137"/>
                    <a:gd name="connsiteY16" fmla="*/ 336657 h 371175"/>
                    <a:gd name="connsiteX17" fmla="*/ 699939 w 721137"/>
                    <a:gd name="connsiteY17" fmla="*/ 371175 h 371175"/>
                    <a:gd name="connsiteX18" fmla="*/ 692185 w 721137"/>
                    <a:gd name="connsiteY18" fmla="*/ 250961 h 371175"/>
                    <a:gd name="connsiteX19" fmla="*/ 662139 w 721137"/>
                    <a:gd name="connsiteY19" fmla="*/ 233888 h 371175"/>
                    <a:gd name="connsiteX20" fmla="*/ 478389 w 721137"/>
                    <a:gd name="connsiteY20" fmla="*/ 183750 h 371175"/>
                    <a:gd name="connsiteX21" fmla="*/ 441902 w 721137"/>
                    <a:gd name="connsiteY21" fmla="*/ 183750 h 371175"/>
                    <a:gd name="connsiteX22" fmla="*/ 438358 w 721137"/>
                    <a:gd name="connsiteY22" fmla="*/ 185194 h 371175"/>
                    <a:gd name="connsiteX23" fmla="*/ 398196 w 721137"/>
                    <a:gd name="connsiteY23" fmla="*/ 226275 h 371175"/>
                    <a:gd name="connsiteX24" fmla="*/ 367614 w 721137"/>
                    <a:gd name="connsiteY24" fmla="*/ 153825 h 371175"/>
                    <a:gd name="connsiteX25" fmla="*/ 310521 w 721137"/>
                    <a:gd name="connsiteY25" fmla="*/ 271950 h 371175"/>
                    <a:gd name="connsiteX26" fmla="*/ 270489 w 721137"/>
                    <a:gd name="connsiteY26" fmla="*/ 118125 h 371175"/>
                    <a:gd name="connsiteX27" fmla="*/ 239646 w 721137"/>
                    <a:gd name="connsiteY27" fmla="*/ 183750 h 371175"/>
                    <a:gd name="connsiteX28" fmla="*/ 176514 w 721137"/>
                    <a:gd name="connsiteY28" fmla="*/ 183750 h 371175"/>
                    <a:gd name="connsiteX29" fmla="*/ 176514 w 721137"/>
                    <a:gd name="connsiteY29" fmla="*/ 157500 h 371175"/>
                    <a:gd name="connsiteX30" fmla="*/ 222977 w 721137"/>
                    <a:gd name="connsiteY30" fmla="*/ 157500 h 371175"/>
                    <a:gd name="connsiteX31" fmla="*/ 277577 w 721137"/>
                    <a:gd name="connsiteY31" fmla="*/ 41344 h 371175"/>
                    <a:gd name="connsiteX32" fmla="*/ 318002 w 721137"/>
                    <a:gd name="connsiteY32" fmla="*/ 195957 h 371175"/>
                    <a:gd name="connsiteX33" fmla="*/ 369321 w 721137"/>
                    <a:gd name="connsiteY33" fmla="*/ 90957 h 371175"/>
                    <a:gd name="connsiteX34" fmla="*/ 407121 w 721137"/>
                    <a:gd name="connsiteY34" fmla="*/ 180469 h 371175"/>
                    <a:gd name="connsiteX35" fmla="*/ 420246 w 721137"/>
                    <a:gd name="connsiteY35" fmla="*/ 167344 h 371175"/>
                    <a:gd name="connsiteX36" fmla="*/ 441902 w 721137"/>
                    <a:gd name="connsiteY36" fmla="*/ 157500 h 371175"/>
                    <a:gd name="connsiteX37" fmla="*/ 478389 w 721137"/>
                    <a:gd name="connsiteY37" fmla="*/ 157500 h 371175"/>
                    <a:gd name="connsiteX38" fmla="*/ 478389 w 721137"/>
                    <a:gd name="connsiteY38" fmla="*/ 183750 h 371175"/>
                    <a:gd name="connsiteX0" fmla="*/ 662139 w 721137"/>
                    <a:gd name="connsiteY0" fmla="*/ 233888 h 371175"/>
                    <a:gd name="connsiteX1" fmla="*/ 662139 w 721137"/>
                    <a:gd name="connsiteY1" fmla="*/ 124557 h 371175"/>
                    <a:gd name="connsiteX2" fmla="*/ 603208 w 721137"/>
                    <a:gd name="connsiteY2" fmla="*/ 65625 h 371175"/>
                    <a:gd name="connsiteX3" fmla="*/ 530889 w 721137"/>
                    <a:gd name="connsiteY3" fmla="*/ 65625 h 371175"/>
                    <a:gd name="connsiteX4" fmla="*/ 530889 w 721137"/>
                    <a:gd name="connsiteY4" fmla="*/ 0 h 371175"/>
                    <a:gd name="connsiteX5" fmla="*/ 110889 w 721137"/>
                    <a:gd name="connsiteY5" fmla="*/ 0 h 371175"/>
                    <a:gd name="connsiteX6" fmla="*/ 110889 w 721137"/>
                    <a:gd name="connsiteY6" fmla="*/ 78750 h 371175"/>
                    <a:gd name="connsiteX7" fmla="*/ 12321 w 721137"/>
                    <a:gd name="connsiteY7" fmla="*/ 78750 h 371175"/>
                    <a:gd name="connsiteX8" fmla="*/ 12321 w 721137"/>
                    <a:gd name="connsiteY8" fmla="*/ 131250 h 371175"/>
                    <a:gd name="connsiteX9" fmla="*/ 110889 w 721137"/>
                    <a:gd name="connsiteY9" fmla="*/ 131250 h 371175"/>
                    <a:gd name="connsiteX10" fmla="*/ 110889 w 721137"/>
                    <a:gd name="connsiteY10" fmla="*/ 367500 h 371175"/>
                    <a:gd name="connsiteX11" fmla="*/ 530889 w 721137"/>
                    <a:gd name="connsiteY11" fmla="*/ 367500 h 371175"/>
                    <a:gd name="connsiteX12" fmla="*/ 530889 w 721137"/>
                    <a:gd name="connsiteY12" fmla="*/ 118125 h 371175"/>
                    <a:gd name="connsiteX13" fmla="*/ 603208 w 721137"/>
                    <a:gd name="connsiteY13" fmla="*/ 118125 h 371175"/>
                    <a:gd name="connsiteX14" fmla="*/ 668702 w 721137"/>
                    <a:gd name="connsiteY14" fmla="*/ 315055 h 371175"/>
                    <a:gd name="connsiteX15" fmla="*/ 660564 w 721137"/>
                    <a:gd name="connsiteY15" fmla="*/ 336657 h 371175"/>
                    <a:gd name="connsiteX16" fmla="*/ 699939 w 721137"/>
                    <a:gd name="connsiteY16" fmla="*/ 371175 h 371175"/>
                    <a:gd name="connsiteX17" fmla="*/ 692185 w 721137"/>
                    <a:gd name="connsiteY17" fmla="*/ 250961 h 371175"/>
                    <a:gd name="connsiteX18" fmla="*/ 662139 w 721137"/>
                    <a:gd name="connsiteY18" fmla="*/ 233888 h 371175"/>
                    <a:gd name="connsiteX19" fmla="*/ 478389 w 721137"/>
                    <a:gd name="connsiteY19" fmla="*/ 183750 h 371175"/>
                    <a:gd name="connsiteX20" fmla="*/ 441902 w 721137"/>
                    <a:gd name="connsiteY20" fmla="*/ 183750 h 371175"/>
                    <a:gd name="connsiteX21" fmla="*/ 438358 w 721137"/>
                    <a:gd name="connsiteY21" fmla="*/ 185194 h 371175"/>
                    <a:gd name="connsiteX22" fmla="*/ 398196 w 721137"/>
                    <a:gd name="connsiteY22" fmla="*/ 226275 h 371175"/>
                    <a:gd name="connsiteX23" fmla="*/ 367614 w 721137"/>
                    <a:gd name="connsiteY23" fmla="*/ 153825 h 371175"/>
                    <a:gd name="connsiteX24" fmla="*/ 310521 w 721137"/>
                    <a:gd name="connsiteY24" fmla="*/ 271950 h 371175"/>
                    <a:gd name="connsiteX25" fmla="*/ 270489 w 721137"/>
                    <a:gd name="connsiteY25" fmla="*/ 118125 h 371175"/>
                    <a:gd name="connsiteX26" fmla="*/ 239646 w 721137"/>
                    <a:gd name="connsiteY26" fmla="*/ 183750 h 371175"/>
                    <a:gd name="connsiteX27" fmla="*/ 176514 w 721137"/>
                    <a:gd name="connsiteY27" fmla="*/ 183750 h 371175"/>
                    <a:gd name="connsiteX28" fmla="*/ 176514 w 721137"/>
                    <a:gd name="connsiteY28" fmla="*/ 157500 h 371175"/>
                    <a:gd name="connsiteX29" fmla="*/ 222977 w 721137"/>
                    <a:gd name="connsiteY29" fmla="*/ 157500 h 371175"/>
                    <a:gd name="connsiteX30" fmla="*/ 277577 w 721137"/>
                    <a:gd name="connsiteY30" fmla="*/ 41344 h 371175"/>
                    <a:gd name="connsiteX31" fmla="*/ 318002 w 721137"/>
                    <a:gd name="connsiteY31" fmla="*/ 195957 h 371175"/>
                    <a:gd name="connsiteX32" fmla="*/ 369321 w 721137"/>
                    <a:gd name="connsiteY32" fmla="*/ 90957 h 371175"/>
                    <a:gd name="connsiteX33" fmla="*/ 407121 w 721137"/>
                    <a:gd name="connsiteY33" fmla="*/ 180469 h 371175"/>
                    <a:gd name="connsiteX34" fmla="*/ 420246 w 721137"/>
                    <a:gd name="connsiteY34" fmla="*/ 167344 h 371175"/>
                    <a:gd name="connsiteX35" fmla="*/ 441902 w 721137"/>
                    <a:gd name="connsiteY35" fmla="*/ 157500 h 371175"/>
                    <a:gd name="connsiteX36" fmla="*/ 478389 w 721137"/>
                    <a:gd name="connsiteY36" fmla="*/ 157500 h 371175"/>
                    <a:gd name="connsiteX37" fmla="*/ 478389 w 721137"/>
                    <a:gd name="connsiteY37" fmla="*/ 183750 h 371175"/>
                    <a:gd name="connsiteX0" fmla="*/ 662139 w 692185"/>
                    <a:gd name="connsiteY0" fmla="*/ 233888 h 367500"/>
                    <a:gd name="connsiteX1" fmla="*/ 662139 w 692185"/>
                    <a:gd name="connsiteY1" fmla="*/ 124557 h 367500"/>
                    <a:gd name="connsiteX2" fmla="*/ 603208 w 692185"/>
                    <a:gd name="connsiteY2" fmla="*/ 65625 h 367500"/>
                    <a:gd name="connsiteX3" fmla="*/ 530889 w 692185"/>
                    <a:gd name="connsiteY3" fmla="*/ 65625 h 367500"/>
                    <a:gd name="connsiteX4" fmla="*/ 530889 w 692185"/>
                    <a:gd name="connsiteY4" fmla="*/ 0 h 367500"/>
                    <a:gd name="connsiteX5" fmla="*/ 110889 w 692185"/>
                    <a:gd name="connsiteY5" fmla="*/ 0 h 367500"/>
                    <a:gd name="connsiteX6" fmla="*/ 110889 w 692185"/>
                    <a:gd name="connsiteY6" fmla="*/ 78750 h 367500"/>
                    <a:gd name="connsiteX7" fmla="*/ 12321 w 692185"/>
                    <a:gd name="connsiteY7" fmla="*/ 78750 h 367500"/>
                    <a:gd name="connsiteX8" fmla="*/ 12321 w 692185"/>
                    <a:gd name="connsiteY8" fmla="*/ 131250 h 367500"/>
                    <a:gd name="connsiteX9" fmla="*/ 110889 w 692185"/>
                    <a:gd name="connsiteY9" fmla="*/ 131250 h 367500"/>
                    <a:gd name="connsiteX10" fmla="*/ 110889 w 692185"/>
                    <a:gd name="connsiteY10" fmla="*/ 367500 h 367500"/>
                    <a:gd name="connsiteX11" fmla="*/ 530889 w 692185"/>
                    <a:gd name="connsiteY11" fmla="*/ 367500 h 367500"/>
                    <a:gd name="connsiteX12" fmla="*/ 530889 w 692185"/>
                    <a:gd name="connsiteY12" fmla="*/ 118125 h 367500"/>
                    <a:gd name="connsiteX13" fmla="*/ 603208 w 692185"/>
                    <a:gd name="connsiteY13" fmla="*/ 118125 h 367500"/>
                    <a:gd name="connsiteX14" fmla="*/ 668702 w 692185"/>
                    <a:gd name="connsiteY14" fmla="*/ 315055 h 367500"/>
                    <a:gd name="connsiteX15" fmla="*/ 660564 w 692185"/>
                    <a:gd name="connsiteY15" fmla="*/ 336657 h 367500"/>
                    <a:gd name="connsiteX16" fmla="*/ 692185 w 692185"/>
                    <a:gd name="connsiteY16" fmla="*/ 250961 h 367500"/>
                    <a:gd name="connsiteX17" fmla="*/ 662139 w 692185"/>
                    <a:gd name="connsiteY17" fmla="*/ 233888 h 367500"/>
                    <a:gd name="connsiteX18" fmla="*/ 478389 w 692185"/>
                    <a:gd name="connsiteY18" fmla="*/ 183750 h 367500"/>
                    <a:gd name="connsiteX19" fmla="*/ 441902 w 692185"/>
                    <a:gd name="connsiteY19" fmla="*/ 183750 h 367500"/>
                    <a:gd name="connsiteX20" fmla="*/ 438358 w 692185"/>
                    <a:gd name="connsiteY20" fmla="*/ 185194 h 367500"/>
                    <a:gd name="connsiteX21" fmla="*/ 398196 w 692185"/>
                    <a:gd name="connsiteY21" fmla="*/ 226275 h 367500"/>
                    <a:gd name="connsiteX22" fmla="*/ 367614 w 692185"/>
                    <a:gd name="connsiteY22" fmla="*/ 153825 h 367500"/>
                    <a:gd name="connsiteX23" fmla="*/ 310521 w 692185"/>
                    <a:gd name="connsiteY23" fmla="*/ 271950 h 367500"/>
                    <a:gd name="connsiteX24" fmla="*/ 270489 w 692185"/>
                    <a:gd name="connsiteY24" fmla="*/ 118125 h 367500"/>
                    <a:gd name="connsiteX25" fmla="*/ 239646 w 692185"/>
                    <a:gd name="connsiteY25" fmla="*/ 183750 h 367500"/>
                    <a:gd name="connsiteX26" fmla="*/ 176514 w 692185"/>
                    <a:gd name="connsiteY26" fmla="*/ 183750 h 367500"/>
                    <a:gd name="connsiteX27" fmla="*/ 176514 w 692185"/>
                    <a:gd name="connsiteY27" fmla="*/ 157500 h 367500"/>
                    <a:gd name="connsiteX28" fmla="*/ 222977 w 692185"/>
                    <a:gd name="connsiteY28" fmla="*/ 157500 h 367500"/>
                    <a:gd name="connsiteX29" fmla="*/ 277577 w 692185"/>
                    <a:gd name="connsiteY29" fmla="*/ 41344 h 367500"/>
                    <a:gd name="connsiteX30" fmla="*/ 318002 w 692185"/>
                    <a:gd name="connsiteY30" fmla="*/ 195957 h 367500"/>
                    <a:gd name="connsiteX31" fmla="*/ 369321 w 692185"/>
                    <a:gd name="connsiteY31" fmla="*/ 90957 h 367500"/>
                    <a:gd name="connsiteX32" fmla="*/ 407121 w 692185"/>
                    <a:gd name="connsiteY32" fmla="*/ 180469 h 367500"/>
                    <a:gd name="connsiteX33" fmla="*/ 420246 w 692185"/>
                    <a:gd name="connsiteY33" fmla="*/ 167344 h 367500"/>
                    <a:gd name="connsiteX34" fmla="*/ 441902 w 692185"/>
                    <a:gd name="connsiteY34" fmla="*/ 157500 h 367500"/>
                    <a:gd name="connsiteX35" fmla="*/ 478389 w 692185"/>
                    <a:gd name="connsiteY35" fmla="*/ 157500 h 367500"/>
                    <a:gd name="connsiteX36" fmla="*/ 478389 w 692185"/>
                    <a:gd name="connsiteY36" fmla="*/ 183750 h 367500"/>
                    <a:gd name="connsiteX0" fmla="*/ 662139 w 692268"/>
                    <a:gd name="connsiteY0" fmla="*/ 233888 h 367500"/>
                    <a:gd name="connsiteX1" fmla="*/ 662139 w 692268"/>
                    <a:gd name="connsiteY1" fmla="*/ 124557 h 367500"/>
                    <a:gd name="connsiteX2" fmla="*/ 603208 w 692268"/>
                    <a:gd name="connsiteY2" fmla="*/ 65625 h 367500"/>
                    <a:gd name="connsiteX3" fmla="*/ 530889 w 692268"/>
                    <a:gd name="connsiteY3" fmla="*/ 65625 h 367500"/>
                    <a:gd name="connsiteX4" fmla="*/ 530889 w 692268"/>
                    <a:gd name="connsiteY4" fmla="*/ 0 h 367500"/>
                    <a:gd name="connsiteX5" fmla="*/ 110889 w 692268"/>
                    <a:gd name="connsiteY5" fmla="*/ 0 h 367500"/>
                    <a:gd name="connsiteX6" fmla="*/ 110889 w 692268"/>
                    <a:gd name="connsiteY6" fmla="*/ 78750 h 367500"/>
                    <a:gd name="connsiteX7" fmla="*/ 12321 w 692268"/>
                    <a:gd name="connsiteY7" fmla="*/ 78750 h 367500"/>
                    <a:gd name="connsiteX8" fmla="*/ 12321 w 692268"/>
                    <a:gd name="connsiteY8" fmla="*/ 131250 h 367500"/>
                    <a:gd name="connsiteX9" fmla="*/ 110889 w 692268"/>
                    <a:gd name="connsiteY9" fmla="*/ 131250 h 367500"/>
                    <a:gd name="connsiteX10" fmla="*/ 110889 w 692268"/>
                    <a:gd name="connsiteY10" fmla="*/ 367500 h 367500"/>
                    <a:gd name="connsiteX11" fmla="*/ 530889 w 692268"/>
                    <a:gd name="connsiteY11" fmla="*/ 367500 h 367500"/>
                    <a:gd name="connsiteX12" fmla="*/ 530889 w 692268"/>
                    <a:gd name="connsiteY12" fmla="*/ 118125 h 367500"/>
                    <a:gd name="connsiteX13" fmla="*/ 603208 w 692268"/>
                    <a:gd name="connsiteY13" fmla="*/ 118125 h 367500"/>
                    <a:gd name="connsiteX14" fmla="*/ 668702 w 692268"/>
                    <a:gd name="connsiteY14" fmla="*/ 315055 h 367500"/>
                    <a:gd name="connsiteX15" fmla="*/ 692185 w 692268"/>
                    <a:gd name="connsiteY15" fmla="*/ 250961 h 367500"/>
                    <a:gd name="connsiteX16" fmla="*/ 662139 w 692268"/>
                    <a:gd name="connsiteY16" fmla="*/ 233888 h 367500"/>
                    <a:gd name="connsiteX17" fmla="*/ 478389 w 692268"/>
                    <a:gd name="connsiteY17" fmla="*/ 183750 h 367500"/>
                    <a:gd name="connsiteX18" fmla="*/ 441902 w 692268"/>
                    <a:gd name="connsiteY18" fmla="*/ 183750 h 367500"/>
                    <a:gd name="connsiteX19" fmla="*/ 438358 w 692268"/>
                    <a:gd name="connsiteY19" fmla="*/ 185194 h 367500"/>
                    <a:gd name="connsiteX20" fmla="*/ 398196 w 692268"/>
                    <a:gd name="connsiteY20" fmla="*/ 226275 h 367500"/>
                    <a:gd name="connsiteX21" fmla="*/ 367614 w 692268"/>
                    <a:gd name="connsiteY21" fmla="*/ 153825 h 367500"/>
                    <a:gd name="connsiteX22" fmla="*/ 310521 w 692268"/>
                    <a:gd name="connsiteY22" fmla="*/ 271950 h 367500"/>
                    <a:gd name="connsiteX23" fmla="*/ 270489 w 692268"/>
                    <a:gd name="connsiteY23" fmla="*/ 118125 h 367500"/>
                    <a:gd name="connsiteX24" fmla="*/ 239646 w 692268"/>
                    <a:gd name="connsiteY24" fmla="*/ 183750 h 367500"/>
                    <a:gd name="connsiteX25" fmla="*/ 176514 w 692268"/>
                    <a:gd name="connsiteY25" fmla="*/ 183750 h 367500"/>
                    <a:gd name="connsiteX26" fmla="*/ 176514 w 692268"/>
                    <a:gd name="connsiteY26" fmla="*/ 157500 h 367500"/>
                    <a:gd name="connsiteX27" fmla="*/ 222977 w 692268"/>
                    <a:gd name="connsiteY27" fmla="*/ 157500 h 367500"/>
                    <a:gd name="connsiteX28" fmla="*/ 277577 w 692268"/>
                    <a:gd name="connsiteY28" fmla="*/ 41344 h 367500"/>
                    <a:gd name="connsiteX29" fmla="*/ 318002 w 692268"/>
                    <a:gd name="connsiteY29" fmla="*/ 195957 h 367500"/>
                    <a:gd name="connsiteX30" fmla="*/ 369321 w 692268"/>
                    <a:gd name="connsiteY30" fmla="*/ 90957 h 367500"/>
                    <a:gd name="connsiteX31" fmla="*/ 407121 w 692268"/>
                    <a:gd name="connsiteY31" fmla="*/ 180469 h 367500"/>
                    <a:gd name="connsiteX32" fmla="*/ 420246 w 692268"/>
                    <a:gd name="connsiteY32" fmla="*/ 167344 h 367500"/>
                    <a:gd name="connsiteX33" fmla="*/ 441902 w 692268"/>
                    <a:gd name="connsiteY33" fmla="*/ 157500 h 367500"/>
                    <a:gd name="connsiteX34" fmla="*/ 478389 w 692268"/>
                    <a:gd name="connsiteY34" fmla="*/ 157500 h 367500"/>
                    <a:gd name="connsiteX35" fmla="*/ 478389 w 692268"/>
                    <a:gd name="connsiteY35" fmla="*/ 183750 h 367500"/>
                    <a:gd name="connsiteX0" fmla="*/ 662139 w 694194"/>
                    <a:gd name="connsiteY0" fmla="*/ 233888 h 367500"/>
                    <a:gd name="connsiteX1" fmla="*/ 662139 w 694194"/>
                    <a:gd name="connsiteY1" fmla="*/ 124557 h 367500"/>
                    <a:gd name="connsiteX2" fmla="*/ 603208 w 694194"/>
                    <a:gd name="connsiteY2" fmla="*/ 65625 h 367500"/>
                    <a:gd name="connsiteX3" fmla="*/ 530889 w 694194"/>
                    <a:gd name="connsiteY3" fmla="*/ 65625 h 367500"/>
                    <a:gd name="connsiteX4" fmla="*/ 530889 w 694194"/>
                    <a:gd name="connsiteY4" fmla="*/ 0 h 367500"/>
                    <a:gd name="connsiteX5" fmla="*/ 110889 w 694194"/>
                    <a:gd name="connsiteY5" fmla="*/ 0 h 367500"/>
                    <a:gd name="connsiteX6" fmla="*/ 110889 w 694194"/>
                    <a:gd name="connsiteY6" fmla="*/ 78750 h 367500"/>
                    <a:gd name="connsiteX7" fmla="*/ 12321 w 694194"/>
                    <a:gd name="connsiteY7" fmla="*/ 78750 h 367500"/>
                    <a:gd name="connsiteX8" fmla="*/ 12321 w 694194"/>
                    <a:gd name="connsiteY8" fmla="*/ 131250 h 367500"/>
                    <a:gd name="connsiteX9" fmla="*/ 110889 w 694194"/>
                    <a:gd name="connsiteY9" fmla="*/ 131250 h 367500"/>
                    <a:gd name="connsiteX10" fmla="*/ 110889 w 694194"/>
                    <a:gd name="connsiteY10" fmla="*/ 367500 h 367500"/>
                    <a:gd name="connsiteX11" fmla="*/ 530889 w 694194"/>
                    <a:gd name="connsiteY11" fmla="*/ 367500 h 367500"/>
                    <a:gd name="connsiteX12" fmla="*/ 530889 w 694194"/>
                    <a:gd name="connsiteY12" fmla="*/ 118125 h 367500"/>
                    <a:gd name="connsiteX13" fmla="*/ 603208 w 694194"/>
                    <a:gd name="connsiteY13" fmla="*/ 118125 h 367500"/>
                    <a:gd name="connsiteX14" fmla="*/ 692185 w 694194"/>
                    <a:gd name="connsiteY14" fmla="*/ 250961 h 367500"/>
                    <a:gd name="connsiteX15" fmla="*/ 662139 w 694194"/>
                    <a:gd name="connsiteY15" fmla="*/ 233888 h 367500"/>
                    <a:gd name="connsiteX16" fmla="*/ 478389 w 694194"/>
                    <a:gd name="connsiteY16" fmla="*/ 183750 h 367500"/>
                    <a:gd name="connsiteX17" fmla="*/ 441902 w 694194"/>
                    <a:gd name="connsiteY17" fmla="*/ 183750 h 367500"/>
                    <a:gd name="connsiteX18" fmla="*/ 438358 w 694194"/>
                    <a:gd name="connsiteY18" fmla="*/ 185194 h 367500"/>
                    <a:gd name="connsiteX19" fmla="*/ 398196 w 694194"/>
                    <a:gd name="connsiteY19" fmla="*/ 226275 h 367500"/>
                    <a:gd name="connsiteX20" fmla="*/ 367614 w 694194"/>
                    <a:gd name="connsiteY20" fmla="*/ 153825 h 367500"/>
                    <a:gd name="connsiteX21" fmla="*/ 310521 w 694194"/>
                    <a:gd name="connsiteY21" fmla="*/ 271950 h 367500"/>
                    <a:gd name="connsiteX22" fmla="*/ 270489 w 694194"/>
                    <a:gd name="connsiteY22" fmla="*/ 118125 h 367500"/>
                    <a:gd name="connsiteX23" fmla="*/ 239646 w 694194"/>
                    <a:gd name="connsiteY23" fmla="*/ 183750 h 367500"/>
                    <a:gd name="connsiteX24" fmla="*/ 176514 w 694194"/>
                    <a:gd name="connsiteY24" fmla="*/ 183750 h 367500"/>
                    <a:gd name="connsiteX25" fmla="*/ 176514 w 694194"/>
                    <a:gd name="connsiteY25" fmla="*/ 157500 h 367500"/>
                    <a:gd name="connsiteX26" fmla="*/ 222977 w 694194"/>
                    <a:gd name="connsiteY26" fmla="*/ 157500 h 367500"/>
                    <a:gd name="connsiteX27" fmla="*/ 277577 w 694194"/>
                    <a:gd name="connsiteY27" fmla="*/ 41344 h 367500"/>
                    <a:gd name="connsiteX28" fmla="*/ 318002 w 694194"/>
                    <a:gd name="connsiteY28" fmla="*/ 195957 h 367500"/>
                    <a:gd name="connsiteX29" fmla="*/ 369321 w 694194"/>
                    <a:gd name="connsiteY29" fmla="*/ 90957 h 367500"/>
                    <a:gd name="connsiteX30" fmla="*/ 407121 w 694194"/>
                    <a:gd name="connsiteY30" fmla="*/ 180469 h 367500"/>
                    <a:gd name="connsiteX31" fmla="*/ 420246 w 694194"/>
                    <a:gd name="connsiteY31" fmla="*/ 167344 h 367500"/>
                    <a:gd name="connsiteX32" fmla="*/ 441902 w 694194"/>
                    <a:gd name="connsiteY32" fmla="*/ 157500 h 367500"/>
                    <a:gd name="connsiteX33" fmla="*/ 478389 w 694194"/>
                    <a:gd name="connsiteY33" fmla="*/ 157500 h 367500"/>
                    <a:gd name="connsiteX34" fmla="*/ 478389 w 694194"/>
                    <a:gd name="connsiteY34" fmla="*/ 183750 h 367500"/>
                    <a:gd name="connsiteX0" fmla="*/ 692185 w 694407"/>
                    <a:gd name="connsiteY0" fmla="*/ 250961 h 367500"/>
                    <a:gd name="connsiteX1" fmla="*/ 662139 w 694407"/>
                    <a:gd name="connsiteY1" fmla="*/ 124557 h 367500"/>
                    <a:gd name="connsiteX2" fmla="*/ 603208 w 694407"/>
                    <a:gd name="connsiteY2" fmla="*/ 65625 h 367500"/>
                    <a:gd name="connsiteX3" fmla="*/ 530889 w 694407"/>
                    <a:gd name="connsiteY3" fmla="*/ 65625 h 367500"/>
                    <a:gd name="connsiteX4" fmla="*/ 530889 w 694407"/>
                    <a:gd name="connsiteY4" fmla="*/ 0 h 367500"/>
                    <a:gd name="connsiteX5" fmla="*/ 110889 w 694407"/>
                    <a:gd name="connsiteY5" fmla="*/ 0 h 367500"/>
                    <a:gd name="connsiteX6" fmla="*/ 110889 w 694407"/>
                    <a:gd name="connsiteY6" fmla="*/ 78750 h 367500"/>
                    <a:gd name="connsiteX7" fmla="*/ 12321 w 694407"/>
                    <a:gd name="connsiteY7" fmla="*/ 78750 h 367500"/>
                    <a:gd name="connsiteX8" fmla="*/ 12321 w 694407"/>
                    <a:gd name="connsiteY8" fmla="*/ 131250 h 367500"/>
                    <a:gd name="connsiteX9" fmla="*/ 110889 w 694407"/>
                    <a:gd name="connsiteY9" fmla="*/ 131250 h 367500"/>
                    <a:gd name="connsiteX10" fmla="*/ 110889 w 694407"/>
                    <a:gd name="connsiteY10" fmla="*/ 367500 h 367500"/>
                    <a:gd name="connsiteX11" fmla="*/ 530889 w 694407"/>
                    <a:gd name="connsiteY11" fmla="*/ 367500 h 367500"/>
                    <a:gd name="connsiteX12" fmla="*/ 530889 w 694407"/>
                    <a:gd name="connsiteY12" fmla="*/ 118125 h 367500"/>
                    <a:gd name="connsiteX13" fmla="*/ 603208 w 694407"/>
                    <a:gd name="connsiteY13" fmla="*/ 118125 h 367500"/>
                    <a:gd name="connsiteX14" fmla="*/ 692185 w 694407"/>
                    <a:gd name="connsiteY14" fmla="*/ 250961 h 367500"/>
                    <a:gd name="connsiteX15" fmla="*/ 478389 w 694407"/>
                    <a:gd name="connsiteY15" fmla="*/ 183750 h 367500"/>
                    <a:gd name="connsiteX16" fmla="*/ 441902 w 694407"/>
                    <a:gd name="connsiteY16" fmla="*/ 183750 h 367500"/>
                    <a:gd name="connsiteX17" fmla="*/ 438358 w 694407"/>
                    <a:gd name="connsiteY17" fmla="*/ 185194 h 367500"/>
                    <a:gd name="connsiteX18" fmla="*/ 398196 w 694407"/>
                    <a:gd name="connsiteY18" fmla="*/ 226275 h 367500"/>
                    <a:gd name="connsiteX19" fmla="*/ 367614 w 694407"/>
                    <a:gd name="connsiteY19" fmla="*/ 153825 h 367500"/>
                    <a:gd name="connsiteX20" fmla="*/ 310521 w 694407"/>
                    <a:gd name="connsiteY20" fmla="*/ 271950 h 367500"/>
                    <a:gd name="connsiteX21" fmla="*/ 270489 w 694407"/>
                    <a:gd name="connsiteY21" fmla="*/ 118125 h 367500"/>
                    <a:gd name="connsiteX22" fmla="*/ 239646 w 694407"/>
                    <a:gd name="connsiteY22" fmla="*/ 183750 h 367500"/>
                    <a:gd name="connsiteX23" fmla="*/ 176514 w 694407"/>
                    <a:gd name="connsiteY23" fmla="*/ 183750 h 367500"/>
                    <a:gd name="connsiteX24" fmla="*/ 176514 w 694407"/>
                    <a:gd name="connsiteY24" fmla="*/ 157500 h 367500"/>
                    <a:gd name="connsiteX25" fmla="*/ 222977 w 694407"/>
                    <a:gd name="connsiteY25" fmla="*/ 157500 h 367500"/>
                    <a:gd name="connsiteX26" fmla="*/ 277577 w 694407"/>
                    <a:gd name="connsiteY26" fmla="*/ 41344 h 367500"/>
                    <a:gd name="connsiteX27" fmla="*/ 318002 w 694407"/>
                    <a:gd name="connsiteY27" fmla="*/ 195957 h 367500"/>
                    <a:gd name="connsiteX28" fmla="*/ 369321 w 694407"/>
                    <a:gd name="connsiteY28" fmla="*/ 90957 h 367500"/>
                    <a:gd name="connsiteX29" fmla="*/ 407121 w 694407"/>
                    <a:gd name="connsiteY29" fmla="*/ 180469 h 367500"/>
                    <a:gd name="connsiteX30" fmla="*/ 420246 w 694407"/>
                    <a:gd name="connsiteY30" fmla="*/ 167344 h 367500"/>
                    <a:gd name="connsiteX31" fmla="*/ 441902 w 694407"/>
                    <a:gd name="connsiteY31" fmla="*/ 157500 h 367500"/>
                    <a:gd name="connsiteX32" fmla="*/ 478389 w 694407"/>
                    <a:gd name="connsiteY32" fmla="*/ 157500 h 367500"/>
                    <a:gd name="connsiteX33" fmla="*/ 478389 w 694407"/>
                    <a:gd name="connsiteY33" fmla="*/ 183750 h 367500"/>
                    <a:gd name="connsiteX0" fmla="*/ 603208 w 662139"/>
                    <a:gd name="connsiteY0" fmla="*/ 118125 h 367500"/>
                    <a:gd name="connsiteX1" fmla="*/ 662139 w 662139"/>
                    <a:gd name="connsiteY1" fmla="*/ 124557 h 367500"/>
                    <a:gd name="connsiteX2" fmla="*/ 603208 w 662139"/>
                    <a:gd name="connsiteY2" fmla="*/ 65625 h 367500"/>
                    <a:gd name="connsiteX3" fmla="*/ 530889 w 662139"/>
                    <a:gd name="connsiteY3" fmla="*/ 65625 h 367500"/>
                    <a:gd name="connsiteX4" fmla="*/ 530889 w 662139"/>
                    <a:gd name="connsiteY4" fmla="*/ 0 h 367500"/>
                    <a:gd name="connsiteX5" fmla="*/ 110889 w 662139"/>
                    <a:gd name="connsiteY5" fmla="*/ 0 h 367500"/>
                    <a:gd name="connsiteX6" fmla="*/ 110889 w 662139"/>
                    <a:gd name="connsiteY6" fmla="*/ 78750 h 367500"/>
                    <a:gd name="connsiteX7" fmla="*/ 12321 w 662139"/>
                    <a:gd name="connsiteY7" fmla="*/ 78750 h 367500"/>
                    <a:gd name="connsiteX8" fmla="*/ 12321 w 662139"/>
                    <a:gd name="connsiteY8" fmla="*/ 131250 h 367500"/>
                    <a:gd name="connsiteX9" fmla="*/ 110889 w 662139"/>
                    <a:gd name="connsiteY9" fmla="*/ 131250 h 367500"/>
                    <a:gd name="connsiteX10" fmla="*/ 110889 w 662139"/>
                    <a:gd name="connsiteY10" fmla="*/ 367500 h 367500"/>
                    <a:gd name="connsiteX11" fmla="*/ 530889 w 662139"/>
                    <a:gd name="connsiteY11" fmla="*/ 367500 h 367500"/>
                    <a:gd name="connsiteX12" fmla="*/ 530889 w 662139"/>
                    <a:gd name="connsiteY12" fmla="*/ 118125 h 367500"/>
                    <a:gd name="connsiteX13" fmla="*/ 603208 w 662139"/>
                    <a:gd name="connsiteY13" fmla="*/ 118125 h 367500"/>
                    <a:gd name="connsiteX14" fmla="*/ 478389 w 662139"/>
                    <a:gd name="connsiteY14" fmla="*/ 183750 h 367500"/>
                    <a:gd name="connsiteX15" fmla="*/ 441902 w 662139"/>
                    <a:gd name="connsiteY15" fmla="*/ 183750 h 367500"/>
                    <a:gd name="connsiteX16" fmla="*/ 438358 w 662139"/>
                    <a:gd name="connsiteY16" fmla="*/ 185194 h 367500"/>
                    <a:gd name="connsiteX17" fmla="*/ 398196 w 662139"/>
                    <a:gd name="connsiteY17" fmla="*/ 226275 h 367500"/>
                    <a:gd name="connsiteX18" fmla="*/ 367614 w 662139"/>
                    <a:gd name="connsiteY18" fmla="*/ 153825 h 367500"/>
                    <a:gd name="connsiteX19" fmla="*/ 310521 w 662139"/>
                    <a:gd name="connsiteY19" fmla="*/ 271950 h 367500"/>
                    <a:gd name="connsiteX20" fmla="*/ 270489 w 662139"/>
                    <a:gd name="connsiteY20" fmla="*/ 118125 h 367500"/>
                    <a:gd name="connsiteX21" fmla="*/ 239646 w 662139"/>
                    <a:gd name="connsiteY21" fmla="*/ 183750 h 367500"/>
                    <a:gd name="connsiteX22" fmla="*/ 176514 w 662139"/>
                    <a:gd name="connsiteY22" fmla="*/ 183750 h 367500"/>
                    <a:gd name="connsiteX23" fmla="*/ 176514 w 662139"/>
                    <a:gd name="connsiteY23" fmla="*/ 157500 h 367500"/>
                    <a:gd name="connsiteX24" fmla="*/ 222977 w 662139"/>
                    <a:gd name="connsiteY24" fmla="*/ 157500 h 367500"/>
                    <a:gd name="connsiteX25" fmla="*/ 277577 w 662139"/>
                    <a:gd name="connsiteY25" fmla="*/ 41344 h 367500"/>
                    <a:gd name="connsiteX26" fmla="*/ 318002 w 662139"/>
                    <a:gd name="connsiteY26" fmla="*/ 195957 h 367500"/>
                    <a:gd name="connsiteX27" fmla="*/ 369321 w 662139"/>
                    <a:gd name="connsiteY27" fmla="*/ 90957 h 367500"/>
                    <a:gd name="connsiteX28" fmla="*/ 407121 w 662139"/>
                    <a:gd name="connsiteY28" fmla="*/ 180469 h 367500"/>
                    <a:gd name="connsiteX29" fmla="*/ 420246 w 662139"/>
                    <a:gd name="connsiteY29" fmla="*/ 167344 h 367500"/>
                    <a:gd name="connsiteX30" fmla="*/ 441902 w 662139"/>
                    <a:gd name="connsiteY30" fmla="*/ 157500 h 367500"/>
                    <a:gd name="connsiteX31" fmla="*/ 478389 w 662139"/>
                    <a:gd name="connsiteY31" fmla="*/ 157500 h 367500"/>
                    <a:gd name="connsiteX32" fmla="*/ 478389 w 662139"/>
                    <a:gd name="connsiteY32" fmla="*/ 183750 h 367500"/>
                    <a:gd name="connsiteX0" fmla="*/ 603208 w 612247"/>
                    <a:gd name="connsiteY0" fmla="*/ 118125 h 367500"/>
                    <a:gd name="connsiteX1" fmla="*/ 603208 w 612247"/>
                    <a:gd name="connsiteY1" fmla="*/ 65625 h 367500"/>
                    <a:gd name="connsiteX2" fmla="*/ 530889 w 612247"/>
                    <a:gd name="connsiteY2" fmla="*/ 65625 h 367500"/>
                    <a:gd name="connsiteX3" fmla="*/ 530889 w 612247"/>
                    <a:gd name="connsiteY3" fmla="*/ 0 h 367500"/>
                    <a:gd name="connsiteX4" fmla="*/ 110889 w 612247"/>
                    <a:gd name="connsiteY4" fmla="*/ 0 h 367500"/>
                    <a:gd name="connsiteX5" fmla="*/ 110889 w 612247"/>
                    <a:gd name="connsiteY5" fmla="*/ 78750 h 367500"/>
                    <a:gd name="connsiteX6" fmla="*/ 12321 w 612247"/>
                    <a:gd name="connsiteY6" fmla="*/ 78750 h 367500"/>
                    <a:gd name="connsiteX7" fmla="*/ 12321 w 612247"/>
                    <a:gd name="connsiteY7" fmla="*/ 131250 h 367500"/>
                    <a:gd name="connsiteX8" fmla="*/ 110889 w 612247"/>
                    <a:gd name="connsiteY8" fmla="*/ 131250 h 367500"/>
                    <a:gd name="connsiteX9" fmla="*/ 110889 w 612247"/>
                    <a:gd name="connsiteY9" fmla="*/ 367500 h 367500"/>
                    <a:gd name="connsiteX10" fmla="*/ 530889 w 612247"/>
                    <a:gd name="connsiteY10" fmla="*/ 367500 h 367500"/>
                    <a:gd name="connsiteX11" fmla="*/ 530889 w 612247"/>
                    <a:gd name="connsiteY11" fmla="*/ 118125 h 367500"/>
                    <a:gd name="connsiteX12" fmla="*/ 603208 w 612247"/>
                    <a:gd name="connsiteY12" fmla="*/ 118125 h 367500"/>
                    <a:gd name="connsiteX13" fmla="*/ 478389 w 612247"/>
                    <a:gd name="connsiteY13" fmla="*/ 183750 h 367500"/>
                    <a:gd name="connsiteX14" fmla="*/ 441902 w 612247"/>
                    <a:gd name="connsiteY14" fmla="*/ 183750 h 367500"/>
                    <a:gd name="connsiteX15" fmla="*/ 438358 w 612247"/>
                    <a:gd name="connsiteY15" fmla="*/ 185194 h 367500"/>
                    <a:gd name="connsiteX16" fmla="*/ 398196 w 612247"/>
                    <a:gd name="connsiteY16" fmla="*/ 226275 h 367500"/>
                    <a:gd name="connsiteX17" fmla="*/ 367614 w 612247"/>
                    <a:gd name="connsiteY17" fmla="*/ 153825 h 367500"/>
                    <a:gd name="connsiteX18" fmla="*/ 310521 w 612247"/>
                    <a:gd name="connsiteY18" fmla="*/ 271950 h 367500"/>
                    <a:gd name="connsiteX19" fmla="*/ 270489 w 612247"/>
                    <a:gd name="connsiteY19" fmla="*/ 118125 h 367500"/>
                    <a:gd name="connsiteX20" fmla="*/ 239646 w 612247"/>
                    <a:gd name="connsiteY20" fmla="*/ 183750 h 367500"/>
                    <a:gd name="connsiteX21" fmla="*/ 176514 w 612247"/>
                    <a:gd name="connsiteY21" fmla="*/ 183750 h 367500"/>
                    <a:gd name="connsiteX22" fmla="*/ 176514 w 612247"/>
                    <a:gd name="connsiteY22" fmla="*/ 157500 h 367500"/>
                    <a:gd name="connsiteX23" fmla="*/ 222977 w 612247"/>
                    <a:gd name="connsiteY23" fmla="*/ 157500 h 367500"/>
                    <a:gd name="connsiteX24" fmla="*/ 277577 w 612247"/>
                    <a:gd name="connsiteY24" fmla="*/ 41344 h 367500"/>
                    <a:gd name="connsiteX25" fmla="*/ 318002 w 612247"/>
                    <a:gd name="connsiteY25" fmla="*/ 195957 h 367500"/>
                    <a:gd name="connsiteX26" fmla="*/ 369321 w 612247"/>
                    <a:gd name="connsiteY26" fmla="*/ 90957 h 367500"/>
                    <a:gd name="connsiteX27" fmla="*/ 407121 w 612247"/>
                    <a:gd name="connsiteY27" fmla="*/ 180469 h 367500"/>
                    <a:gd name="connsiteX28" fmla="*/ 420246 w 612247"/>
                    <a:gd name="connsiteY28" fmla="*/ 167344 h 367500"/>
                    <a:gd name="connsiteX29" fmla="*/ 441902 w 612247"/>
                    <a:gd name="connsiteY29" fmla="*/ 157500 h 367500"/>
                    <a:gd name="connsiteX30" fmla="*/ 478389 w 612247"/>
                    <a:gd name="connsiteY30" fmla="*/ 157500 h 367500"/>
                    <a:gd name="connsiteX31" fmla="*/ 478389 w 612247"/>
                    <a:gd name="connsiteY31" fmla="*/ 183750 h 367500"/>
                    <a:gd name="connsiteX0" fmla="*/ 622258 w 626103"/>
                    <a:gd name="connsiteY0" fmla="*/ 118125 h 367500"/>
                    <a:gd name="connsiteX1" fmla="*/ 603208 w 626103"/>
                    <a:gd name="connsiteY1" fmla="*/ 65625 h 367500"/>
                    <a:gd name="connsiteX2" fmla="*/ 530889 w 626103"/>
                    <a:gd name="connsiteY2" fmla="*/ 65625 h 367500"/>
                    <a:gd name="connsiteX3" fmla="*/ 530889 w 626103"/>
                    <a:gd name="connsiteY3" fmla="*/ 0 h 367500"/>
                    <a:gd name="connsiteX4" fmla="*/ 110889 w 626103"/>
                    <a:gd name="connsiteY4" fmla="*/ 0 h 367500"/>
                    <a:gd name="connsiteX5" fmla="*/ 110889 w 626103"/>
                    <a:gd name="connsiteY5" fmla="*/ 78750 h 367500"/>
                    <a:gd name="connsiteX6" fmla="*/ 12321 w 626103"/>
                    <a:gd name="connsiteY6" fmla="*/ 78750 h 367500"/>
                    <a:gd name="connsiteX7" fmla="*/ 12321 w 626103"/>
                    <a:gd name="connsiteY7" fmla="*/ 131250 h 367500"/>
                    <a:gd name="connsiteX8" fmla="*/ 110889 w 626103"/>
                    <a:gd name="connsiteY8" fmla="*/ 131250 h 367500"/>
                    <a:gd name="connsiteX9" fmla="*/ 110889 w 626103"/>
                    <a:gd name="connsiteY9" fmla="*/ 367500 h 367500"/>
                    <a:gd name="connsiteX10" fmla="*/ 530889 w 626103"/>
                    <a:gd name="connsiteY10" fmla="*/ 367500 h 367500"/>
                    <a:gd name="connsiteX11" fmla="*/ 530889 w 626103"/>
                    <a:gd name="connsiteY11" fmla="*/ 118125 h 367500"/>
                    <a:gd name="connsiteX12" fmla="*/ 622258 w 626103"/>
                    <a:gd name="connsiteY12" fmla="*/ 118125 h 367500"/>
                    <a:gd name="connsiteX13" fmla="*/ 478389 w 626103"/>
                    <a:gd name="connsiteY13" fmla="*/ 183750 h 367500"/>
                    <a:gd name="connsiteX14" fmla="*/ 441902 w 626103"/>
                    <a:gd name="connsiteY14" fmla="*/ 183750 h 367500"/>
                    <a:gd name="connsiteX15" fmla="*/ 438358 w 626103"/>
                    <a:gd name="connsiteY15" fmla="*/ 185194 h 367500"/>
                    <a:gd name="connsiteX16" fmla="*/ 398196 w 626103"/>
                    <a:gd name="connsiteY16" fmla="*/ 226275 h 367500"/>
                    <a:gd name="connsiteX17" fmla="*/ 367614 w 626103"/>
                    <a:gd name="connsiteY17" fmla="*/ 153825 h 367500"/>
                    <a:gd name="connsiteX18" fmla="*/ 310521 w 626103"/>
                    <a:gd name="connsiteY18" fmla="*/ 271950 h 367500"/>
                    <a:gd name="connsiteX19" fmla="*/ 270489 w 626103"/>
                    <a:gd name="connsiteY19" fmla="*/ 118125 h 367500"/>
                    <a:gd name="connsiteX20" fmla="*/ 239646 w 626103"/>
                    <a:gd name="connsiteY20" fmla="*/ 183750 h 367500"/>
                    <a:gd name="connsiteX21" fmla="*/ 176514 w 626103"/>
                    <a:gd name="connsiteY21" fmla="*/ 183750 h 367500"/>
                    <a:gd name="connsiteX22" fmla="*/ 176514 w 626103"/>
                    <a:gd name="connsiteY22" fmla="*/ 157500 h 367500"/>
                    <a:gd name="connsiteX23" fmla="*/ 222977 w 626103"/>
                    <a:gd name="connsiteY23" fmla="*/ 157500 h 367500"/>
                    <a:gd name="connsiteX24" fmla="*/ 277577 w 626103"/>
                    <a:gd name="connsiteY24" fmla="*/ 41344 h 367500"/>
                    <a:gd name="connsiteX25" fmla="*/ 318002 w 626103"/>
                    <a:gd name="connsiteY25" fmla="*/ 195957 h 367500"/>
                    <a:gd name="connsiteX26" fmla="*/ 369321 w 626103"/>
                    <a:gd name="connsiteY26" fmla="*/ 90957 h 367500"/>
                    <a:gd name="connsiteX27" fmla="*/ 407121 w 626103"/>
                    <a:gd name="connsiteY27" fmla="*/ 180469 h 367500"/>
                    <a:gd name="connsiteX28" fmla="*/ 420246 w 626103"/>
                    <a:gd name="connsiteY28" fmla="*/ 167344 h 367500"/>
                    <a:gd name="connsiteX29" fmla="*/ 441902 w 626103"/>
                    <a:gd name="connsiteY29" fmla="*/ 157500 h 367500"/>
                    <a:gd name="connsiteX30" fmla="*/ 478389 w 626103"/>
                    <a:gd name="connsiteY30" fmla="*/ 157500 h 367500"/>
                    <a:gd name="connsiteX31" fmla="*/ 478389 w 626103"/>
                    <a:gd name="connsiteY31" fmla="*/ 183750 h 367500"/>
                    <a:gd name="connsiteX0" fmla="*/ 622258 w 634645"/>
                    <a:gd name="connsiteY0" fmla="*/ 118125 h 367500"/>
                    <a:gd name="connsiteX1" fmla="*/ 627973 w 634645"/>
                    <a:gd name="connsiteY1" fmla="*/ 61815 h 367500"/>
                    <a:gd name="connsiteX2" fmla="*/ 530889 w 634645"/>
                    <a:gd name="connsiteY2" fmla="*/ 65625 h 367500"/>
                    <a:gd name="connsiteX3" fmla="*/ 530889 w 634645"/>
                    <a:gd name="connsiteY3" fmla="*/ 0 h 367500"/>
                    <a:gd name="connsiteX4" fmla="*/ 110889 w 634645"/>
                    <a:gd name="connsiteY4" fmla="*/ 0 h 367500"/>
                    <a:gd name="connsiteX5" fmla="*/ 110889 w 634645"/>
                    <a:gd name="connsiteY5" fmla="*/ 78750 h 367500"/>
                    <a:gd name="connsiteX6" fmla="*/ 12321 w 634645"/>
                    <a:gd name="connsiteY6" fmla="*/ 78750 h 367500"/>
                    <a:gd name="connsiteX7" fmla="*/ 12321 w 634645"/>
                    <a:gd name="connsiteY7" fmla="*/ 131250 h 367500"/>
                    <a:gd name="connsiteX8" fmla="*/ 110889 w 634645"/>
                    <a:gd name="connsiteY8" fmla="*/ 131250 h 367500"/>
                    <a:gd name="connsiteX9" fmla="*/ 110889 w 634645"/>
                    <a:gd name="connsiteY9" fmla="*/ 367500 h 367500"/>
                    <a:gd name="connsiteX10" fmla="*/ 530889 w 634645"/>
                    <a:gd name="connsiteY10" fmla="*/ 367500 h 367500"/>
                    <a:gd name="connsiteX11" fmla="*/ 530889 w 634645"/>
                    <a:gd name="connsiteY11" fmla="*/ 118125 h 367500"/>
                    <a:gd name="connsiteX12" fmla="*/ 622258 w 634645"/>
                    <a:gd name="connsiteY12" fmla="*/ 118125 h 367500"/>
                    <a:gd name="connsiteX13" fmla="*/ 478389 w 634645"/>
                    <a:gd name="connsiteY13" fmla="*/ 183750 h 367500"/>
                    <a:gd name="connsiteX14" fmla="*/ 441902 w 634645"/>
                    <a:gd name="connsiteY14" fmla="*/ 183750 h 367500"/>
                    <a:gd name="connsiteX15" fmla="*/ 438358 w 634645"/>
                    <a:gd name="connsiteY15" fmla="*/ 185194 h 367500"/>
                    <a:gd name="connsiteX16" fmla="*/ 398196 w 634645"/>
                    <a:gd name="connsiteY16" fmla="*/ 226275 h 367500"/>
                    <a:gd name="connsiteX17" fmla="*/ 367614 w 634645"/>
                    <a:gd name="connsiteY17" fmla="*/ 153825 h 367500"/>
                    <a:gd name="connsiteX18" fmla="*/ 310521 w 634645"/>
                    <a:gd name="connsiteY18" fmla="*/ 271950 h 367500"/>
                    <a:gd name="connsiteX19" fmla="*/ 270489 w 634645"/>
                    <a:gd name="connsiteY19" fmla="*/ 118125 h 367500"/>
                    <a:gd name="connsiteX20" fmla="*/ 239646 w 634645"/>
                    <a:gd name="connsiteY20" fmla="*/ 183750 h 367500"/>
                    <a:gd name="connsiteX21" fmla="*/ 176514 w 634645"/>
                    <a:gd name="connsiteY21" fmla="*/ 183750 h 367500"/>
                    <a:gd name="connsiteX22" fmla="*/ 176514 w 634645"/>
                    <a:gd name="connsiteY22" fmla="*/ 157500 h 367500"/>
                    <a:gd name="connsiteX23" fmla="*/ 222977 w 634645"/>
                    <a:gd name="connsiteY23" fmla="*/ 157500 h 367500"/>
                    <a:gd name="connsiteX24" fmla="*/ 277577 w 634645"/>
                    <a:gd name="connsiteY24" fmla="*/ 41344 h 367500"/>
                    <a:gd name="connsiteX25" fmla="*/ 318002 w 634645"/>
                    <a:gd name="connsiteY25" fmla="*/ 195957 h 367500"/>
                    <a:gd name="connsiteX26" fmla="*/ 369321 w 634645"/>
                    <a:gd name="connsiteY26" fmla="*/ 90957 h 367500"/>
                    <a:gd name="connsiteX27" fmla="*/ 407121 w 634645"/>
                    <a:gd name="connsiteY27" fmla="*/ 180469 h 367500"/>
                    <a:gd name="connsiteX28" fmla="*/ 420246 w 634645"/>
                    <a:gd name="connsiteY28" fmla="*/ 167344 h 367500"/>
                    <a:gd name="connsiteX29" fmla="*/ 441902 w 634645"/>
                    <a:gd name="connsiteY29" fmla="*/ 157500 h 367500"/>
                    <a:gd name="connsiteX30" fmla="*/ 478389 w 634645"/>
                    <a:gd name="connsiteY30" fmla="*/ 157500 h 367500"/>
                    <a:gd name="connsiteX31" fmla="*/ 478389 w 634645"/>
                    <a:gd name="connsiteY31" fmla="*/ 183750 h 3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4645" h="367500">
                      <a:moveTo>
                        <a:pt x="622258" y="118125"/>
                      </a:moveTo>
                      <a:cubicBezTo>
                        <a:pt x="634311" y="109375"/>
                        <a:pt x="640026" y="70565"/>
                        <a:pt x="627973" y="61815"/>
                      </a:cubicBezTo>
                      <a:lnTo>
                        <a:pt x="530889" y="65625"/>
                      </a:lnTo>
                      <a:lnTo>
                        <a:pt x="530889" y="0"/>
                      </a:lnTo>
                      <a:lnTo>
                        <a:pt x="110889" y="0"/>
                      </a:lnTo>
                      <a:lnTo>
                        <a:pt x="110889" y="78750"/>
                      </a:lnTo>
                      <a:lnTo>
                        <a:pt x="12321" y="78750"/>
                      </a:lnTo>
                      <a:cubicBezTo>
                        <a:pt x="-4107" y="87500"/>
                        <a:pt x="-4107" y="122500"/>
                        <a:pt x="12321" y="131250"/>
                      </a:cubicBezTo>
                      <a:lnTo>
                        <a:pt x="110889" y="131250"/>
                      </a:lnTo>
                      <a:lnTo>
                        <a:pt x="110889" y="367500"/>
                      </a:lnTo>
                      <a:lnTo>
                        <a:pt x="530889" y="367500"/>
                      </a:lnTo>
                      <a:lnTo>
                        <a:pt x="530889" y="118125"/>
                      </a:lnTo>
                      <a:lnTo>
                        <a:pt x="622258" y="118125"/>
                      </a:lnTo>
                      <a:close/>
                      <a:moveTo>
                        <a:pt x="478389" y="183750"/>
                      </a:moveTo>
                      <a:lnTo>
                        <a:pt x="441902" y="183750"/>
                      </a:lnTo>
                      <a:cubicBezTo>
                        <a:pt x="440633" y="183977"/>
                        <a:pt x="439425" y="184469"/>
                        <a:pt x="438358" y="185194"/>
                      </a:cubicBezTo>
                      <a:lnTo>
                        <a:pt x="398196" y="226275"/>
                      </a:lnTo>
                      <a:lnTo>
                        <a:pt x="367614" y="153825"/>
                      </a:lnTo>
                      <a:lnTo>
                        <a:pt x="310521" y="271950"/>
                      </a:lnTo>
                      <a:lnTo>
                        <a:pt x="270489" y="118125"/>
                      </a:lnTo>
                      <a:lnTo>
                        <a:pt x="239646" y="183750"/>
                      </a:lnTo>
                      <a:lnTo>
                        <a:pt x="176514" y="183750"/>
                      </a:lnTo>
                      <a:lnTo>
                        <a:pt x="176514" y="157500"/>
                      </a:lnTo>
                      <a:lnTo>
                        <a:pt x="222977" y="157500"/>
                      </a:lnTo>
                      <a:lnTo>
                        <a:pt x="277577" y="41344"/>
                      </a:lnTo>
                      <a:lnTo>
                        <a:pt x="318002" y="195957"/>
                      </a:lnTo>
                      <a:lnTo>
                        <a:pt x="369321" y="90957"/>
                      </a:lnTo>
                      <a:lnTo>
                        <a:pt x="407121" y="180469"/>
                      </a:lnTo>
                      <a:lnTo>
                        <a:pt x="420246" y="167344"/>
                      </a:lnTo>
                      <a:cubicBezTo>
                        <a:pt x="426009" y="161511"/>
                        <a:pt x="433718" y="158007"/>
                        <a:pt x="441902" y="157500"/>
                      </a:cubicBezTo>
                      <a:lnTo>
                        <a:pt x="478389" y="157500"/>
                      </a:lnTo>
                      <a:lnTo>
                        <a:pt x="478389" y="183750"/>
                      </a:lnTo>
                      <a:close/>
                    </a:path>
                  </a:pathLst>
                </a:custGeom>
                <a:solidFill>
                  <a:srgbClr val="000000"/>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14" name="Ryhmä 13">
                  <a:extLst>
                    <a:ext uri="{FF2B5EF4-FFF2-40B4-BE49-F238E27FC236}">
                      <a16:creationId xmlns:a16="http://schemas.microsoft.com/office/drawing/2014/main" id="{B2D17521-A00F-5AFE-7D2D-402E9FC22D46}"/>
                    </a:ext>
                  </a:extLst>
                </p:cNvPr>
                <p:cNvGrpSpPr/>
                <p:nvPr/>
              </p:nvGrpSpPr>
              <p:grpSpPr>
                <a:xfrm>
                  <a:off x="7105489" y="1842987"/>
                  <a:ext cx="587010" cy="497256"/>
                  <a:chOff x="5534660" y="3429000"/>
                  <a:chExt cx="485140" cy="423596"/>
                </a:xfrm>
              </p:grpSpPr>
              <p:sp>
                <p:nvSpPr>
                  <p:cNvPr id="13" name="Suorakulmio 12">
                    <a:extLst>
                      <a:ext uri="{FF2B5EF4-FFF2-40B4-BE49-F238E27FC236}">
                        <a16:creationId xmlns:a16="http://schemas.microsoft.com/office/drawing/2014/main" id="{D17D905A-B910-44DF-6BF5-F1AA162021B3}"/>
                      </a:ext>
                    </a:extLst>
                  </p:cNvPr>
                  <p:cNvSpPr/>
                  <p:nvPr/>
                </p:nvSpPr>
                <p:spPr>
                  <a:xfrm>
                    <a:off x="5754371" y="3495675"/>
                    <a:ext cx="45719" cy="356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1" name="Ryhmä 10">
                    <a:extLst>
                      <a:ext uri="{FF2B5EF4-FFF2-40B4-BE49-F238E27FC236}">
                        <a16:creationId xmlns:a16="http://schemas.microsoft.com/office/drawing/2014/main" id="{D365C34C-1CD6-0B85-8A10-A6862350C51A}"/>
                      </a:ext>
                    </a:extLst>
                  </p:cNvPr>
                  <p:cNvGrpSpPr/>
                  <p:nvPr/>
                </p:nvGrpSpPr>
                <p:grpSpPr>
                  <a:xfrm>
                    <a:off x="5534660" y="3429000"/>
                    <a:ext cx="485140" cy="423596"/>
                    <a:chOff x="5496560" y="3244901"/>
                    <a:chExt cx="806802" cy="699135"/>
                  </a:xfrm>
                </p:grpSpPr>
                <p:sp>
                  <p:nvSpPr>
                    <p:cNvPr id="9" name="Suorakulmio 8">
                      <a:extLst>
                        <a:ext uri="{FF2B5EF4-FFF2-40B4-BE49-F238E27FC236}">
                          <a16:creationId xmlns:a16="http://schemas.microsoft.com/office/drawing/2014/main" id="{5BD0E959-2B5A-364F-809A-CC71A23D79D2}"/>
                        </a:ext>
                      </a:extLst>
                    </p:cNvPr>
                    <p:cNvSpPr/>
                    <p:nvPr/>
                  </p:nvSpPr>
                  <p:spPr>
                    <a:xfrm>
                      <a:off x="5496560" y="3244901"/>
                      <a:ext cx="392080" cy="699135"/>
                    </a:xfrm>
                    <a:custGeom>
                      <a:avLst/>
                      <a:gdLst>
                        <a:gd name="connsiteX0" fmla="*/ 0 w 392080"/>
                        <a:gd name="connsiteY0" fmla="*/ 0 h 455295"/>
                        <a:gd name="connsiteX1" fmla="*/ 392080 w 392080"/>
                        <a:gd name="connsiteY1" fmla="*/ 0 h 455295"/>
                        <a:gd name="connsiteX2" fmla="*/ 392080 w 392080"/>
                        <a:gd name="connsiteY2" fmla="*/ 455295 h 455295"/>
                        <a:gd name="connsiteX3" fmla="*/ 0 w 392080"/>
                        <a:gd name="connsiteY3" fmla="*/ 455295 h 455295"/>
                        <a:gd name="connsiteX4" fmla="*/ 0 w 392080"/>
                        <a:gd name="connsiteY4" fmla="*/ 0 h 455295"/>
                        <a:gd name="connsiteX0" fmla="*/ 0 w 392080"/>
                        <a:gd name="connsiteY0" fmla="*/ 0 h 561975"/>
                        <a:gd name="connsiteX1" fmla="*/ 392080 w 392080"/>
                        <a:gd name="connsiteY1" fmla="*/ 106680 h 561975"/>
                        <a:gd name="connsiteX2" fmla="*/ 392080 w 392080"/>
                        <a:gd name="connsiteY2" fmla="*/ 561975 h 561975"/>
                        <a:gd name="connsiteX3" fmla="*/ 0 w 392080"/>
                        <a:gd name="connsiteY3" fmla="*/ 561975 h 561975"/>
                        <a:gd name="connsiteX4" fmla="*/ 0 w 392080"/>
                        <a:gd name="connsiteY4" fmla="*/ 0 h 561975"/>
                        <a:gd name="connsiteX0" fmla="*/ 0 w 392080"/>
                        <a:gd name="connsiteY0" fmla="*/ 0 h 699135"/>
                        <a:gd name="connsiteX1" fmla="*/ 392080 w 392080"/>
                        <a:gd name="connsiteY1" fmla="*/ 106680 h 699135"/>
                        <a:gd name="connsiteX2" fmla="*/ 390175 w 392080"/>
                        <a:gd name="connsiteY2" fmla="*/ 699135 h 699135"/>
                        <a:gd name="connsiteX3" fmla="*/ 0 w 392080"/>
                        <a:gd name="connsiteY3" fmla="*/ 561975 h 699135"/>
                        <a:gd name="connsiteX4" fmla="*/ 0 w 392080"/>
                        <a:gd name="connsiteY4" fmla="*/ 0 h 69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080" h="699135">
                          <a:moveTo>
                            <a:pt x="0" y="0"/>
                          </a:moveTo>
                          <a:lnTo>
                            <a:pt x="392080" y="106680"/>
                          </a:lnTo>
                          <a:lnTo>
                            <a:pt x="390175" y="699135"/>
                          </a:lnTo>
                          <a:lnTo>
                            <a:pt x="0" y="561975"/>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Suorakulmio 8">
                      <a:extLst>
                        <a:ext uri="{FF2B5EF4-FFF2-40B4-BE49-F238E27FC236}">
                          <a16:creationId xmlns:a16="http://schemas.microsoft.com/office/drawing/2014/main" id="{B41FA509-3B8F-3EDE-D9E5-86BA5D59276D}"/>
                        </a:ext>
                      </a:extLst>
                    </p:cNvPr>
                    <p:cNvSpPr/>
                    <p:nvPr/>
                  </p:nvSpPr>
                  <p:spPr>
                    <a:xfrm flipH="1">
                      <a:off x="5911282" y="3244901"/>
                      <a:ext cx="392080" cy="699135"/>
                    </a:xfrm>
                    <a:custGeom>
                      <a:avLst/>
                      <a:gdLst>
                        <a:gd name="connsiteX0" fmla="*/ 0 w 392080"/>
                        <a:gd name="connsiteY0" fmla="*/ 0 h 455295"/>
                        <a:gd name="connsiteX1" fmla="*/ 392080 w 392080"/>
                        <a:gd name="connsiteY1" fmla="*/ 0 h 455295"/>
                        <a:gd name="connsiteX2" fmla="*/ 392080 w 392080"/>
                        <a:gd name="connsiteY2" fmla="*/ 455295 h 455295"/>
                        <a:gd name="connsiteX3" fmla="*/ 0 w 392080"/>
                        <a:gd name="connsiteY3" fmla="*/ 455295 h 455295"/>
                        <a:gd name="connsiteX4" fmla="*/ 0 w 392080"/>
                        <a:gd name="connsiteY4" fmla="*/ 0 h 455295"/>
                        <a:gd name="connsiteX0" fmla="*/ 0 w 392080"/>
                        <a:gd name="connsiteY0" fmla="*/ 0 h 561975"/>
                        <a:gd name="connsiteX1" fmla="*/ 392080 w 392080"/>
                        <a:gd name="connsiteY1" fmla="*/ 106680 h 561975"/>
                        <a:gd name="connsiteX2" fmla="*/ 392080 w 392080"/>
                        <a:gd name="connsiteY2" fmla="*/ 561975 h 561975"/>
                        <a:gd name="connsiteX3" fmla="*/ 0 w 392080"/>
                        <a:gd name="connsiteY3" fmla="*/ 561975 h 561975"/>
                        <a:gd name="connsiteX4" fmla="*/ 0 w 392080"/>
                        <a:gd name="connsiteY4" fmla="*/ 0 h 561975"/>
                        <a:gd name="connsiteX0" fmla="*/ 0 w 392080"/>
                        <a:gd name="connsiteY0" fmla="*/ 0 h 699135"/>
                        <a:gd name="connsiteX1" fmla="*/ 392080 w 392080"/>
                        <a:gd name="connsiteY1" fmla="*/ 106680 h 699135"/>
                        <a:gd name="connsiteX2" fmla="*/ 390175 w 392080"/>
                        <a:gd name="connsiteY2" fmla="*/ 699135 h 699135"/>
                        <a:gd name="connsiteX3" fmla="*/ 0 w 392080"/>
                        <a:gd name="connsiteY3" fmla="*/ 561975 h 699135"/>
                        <a:gd name="connsiteX4" fmla="*/ 0 w 392080"/>
                        <a:gd name="connsiteY4" fmla="*/ 0 h 69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080" h="699135">
                          <a:moveTo>
                            <a:pt x="0" y="0"/>
                          </a:moveTo>
                          <a:lnTo>
                            <a:pt x="392080" y="106680"/>
                          </a:lnTo>
                          <a:lnTo>
                            <a:pt x="390175" y="699135"/>
                          </a:lnTo>
                          <a:lnTo>
                            <a:pt x="0" y="561975"/>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grpSp>
          <p:sp>
            <p:nvSpPr>
              <p:cNvPr id="45" name="Tekstiruutu 44">
                <a:extLst>
                  <a:ext uri="{FF2B5EF4-FFF2-40B4-BE49-F238E27FC236}">
                    <a16:creationId xmlns:a16="http://schemas.microsoft.com/office/drawing/2014/main" id="{7DD7D633-602B-4CFC-3866-D0E62B9104BC}"/>
                  </a:ext>
                </a:extLst>
              </p:cNvPr>
              <p:cNvSpPr txBox="1"/>
              <p:nvPr/>
            </p:nvSpPr>
            <p:spPr>
              <a:xfrm>
                <a:off x="6259260" y="4490534"/>
                <a:ext cx="3129828" cy="9787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Rakenteellisen informaation koneluettavuuden puute </a:t>
                </a:r>
                <a:r>
                  <a:rPr kumimoji="0" lang="fi-FI" sz="1600" b="0" i="0" u="none" strike="noStrike" kern="1200" cap="none" spc="0" normalizeH="0" baseline="0" noProof="0">
                    <a:ln>
                      <a:noFill/>
                    </a:ln>
                    <a:solidFill>
                      <a:prstClr val="black"/>
                    </a:solidFill>
                    <a:effectLst/>
                    <a:uLnTx/>
                    <a:uFillTx/>
                    <a:latin typeface="Avenir Next LT Pro"/>
                    <a:ea typeface="+mn-ea"/>
                    <a:cs typeface="+mn-cs"/>
                  </a:rPr>
                  <a:t>estää rakennusalan prosessien automatisoinnin.</a:t>
                </a:r>
              </a:p>
            </p:txBody>
          </p:sp>
          <p:pic>
            <p:nvPicPr>
              <p:cNvPr id="21" name="Kuva 20" descr="Robotti tasaisella täytöllä">
                <a:extLst>
                  <a:ext uri="{FF2B5EF4-FFF2-40B4-BE49-F238E27FC236}">
                    <a16:creationId xmlns:a16="http://schemas.microsoft.com/office/drawing/2014/main" id="{4D606AEC-69DA-39AD-3EEB-826EE44DD8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10939" y="3321316"/>
                <a:ext cx="1243986" cy="1243986"/>
              </a:xfrm>
              <a:prstGeom prst="rect">
                <a:avLst/>
              </a:prstGeom>
            </p:spPr>
          </p:pic>
          <p:sp>
            <p:nvSpPr>
              <p:cNvPr id="22" name="Tekstiruutu 21">
                <a:extLst>
                  <a:ext uri="{FF2B5EF4-FFF2-40B4-BE49-F238E27FC236}">
                    <a16:creationId xmlns:a16="http://schemas.microsoft.com/office/drawing/2014/main" id="{D5801CAB-44AB-6067-D34F-6DAF1620B5FC}"/>
                  </a:ext>
                </a:extLst>
              </p:cNvPr>
              <p:cNvSpPr txBox="1"/>
              <p:nvPr/>
            </p:nvSpPr>
            <p:spPr>
              <a:xfrm>
                <a:off x="8450844" y="3536593"/>
                <a:ext cx="942246"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srgbClr val="346DE3"/>
                    </a:solidFill>
                    <a:effectLst/>
                    <a:uLnTx/>
                    <a:uFillTx/>
                    <a:latin typeface="Avenir Next LT Pro"/>
                    <a:ea typeface="+mn-ea"/>
                    <a:cs typeface="+mn-cs"/>
                  </a:rPr>
                  <a:t>1. kerros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srgbClr val="346DE3"/>
                    </a:solidFill>
                    <a:effectLst/>
                    <a:uLnTx/>
                    <a:uFillTx/>
                    <a:latin typeface="Avenir Next LT Pro"/>
                    <a:ea typeface="+mn-ea"/>
                    <a:cs typeface="+mn-cs"/>
                  </a:rPr>
                  <a:t>1. krs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srgbClr val="346DE3"/>
                    </a:solidFill>
                    <a:effectLst/>
                    <a:uLnTx/>
                    <a:uFillTx/>
                    <a:latin typeface="Avenir Next LT Pro"/>
                    <a:ea typeface="+mn-ea"/>
                    <a:cs typeface="+mn-cs"/>
                  </a:rPr>
                  <a:t>1</a:t>
                </a:r>
              </a:p>
            </p:txBody>
          </p:sp>
          <p:grpSp>
            <p:nvGrpSpPr>
              <p:cNvPr id="29" name="Kuva 27" descr="Ajatus ääriviiva">
                <a:extLst>
                  <a:ext uri="{FF2B5EF4-FFF2-40B4-BE49-F238E27FC236}">
                    <a16:creationId xmlns:a16="http://schemas.microsoft.com/office/drawing/2014/main" id="{B21DD198-0D6A-6E88-8910-36FE09B83C6D}"/>
                  </a:ext>
                </a:extLst>
              </p:cNvPr>
              <p:cNvGrpSpPr/>
              <p:nvPr/>
            </p:nvGrpSpPr>
            <p:grpSpPr>
              <a:xfrm>
                <a:off x="8167009" y="2950006"/>
                <a:ext cx="654673" cy="579745"/>
                <a:chOff x="5841528" y="3009900"/>
                <a:chExt cx="654673" cy="579745"/>
              </a:xfrm>
              <a:solidFill>
                <a:srgbClr val="000000"/>
              </a:solidFill>
            </p:grpSpPr>
            <p:sp>
              <p:nvSpPr>
                <p:cNvPr id="32" name="Vapaamuotoinen: Muoto 31">
                  <a:extLst>
                    <a:ext uri="{FF2B5EF4-FFF2-40B4-BE49-F238E27FC236}">
                      <a16:creationId xmlns:a16="http://schemas.microsoft.com/office/drawing/2014/main" id="{5C854CC1-BFD0-5141-4B84-E021ED93A75C}"/>
                    </a:ext>
                  </a:extLst>
                </p:cNvPr>
                <p:cNvSpPr/>
                <p:nvPr/>
              </p:nvSpPr>
              <p:spPr>
                <a:xfrm>
                  <a:off x="5939422" y="3537162"/>
                  <a:ext cx="52474" cy="52483"/>
                </a:xfrm>
                <a:custGeom>
                  <a:avLst/>
                  <a:gdLst>
                    <a:gd name="connsiteX0" fmla="*/ 26235 w 52474"/>
                    <a:gd name="connsiteY0" fmla="*/ 19050 h 52483"/>
                    <a:gd name="connsiteX1" fmla="*/ 33420 w 52474"/>
                    <a:gd name="connsiteY1" fmla="*/ 26262 h 52483"/>
                    <a:gd name="connsiteX2" fmla="*/ 33276 w 52474"/>
                    <a:gd name="connsiteY2" fmla="*/ 27686 h 52483"/>
                    <a:gd name="connsiteX3" fmla="*/ 27679 w 52474"/>
                    <a:gd name="connsiteY3" fmla="*/ 33286 h 52483"/>
                    <a:gd name="connsiteX4" fmla="*/ 19198 w 52474"/>
                    <a:gd name="connsiteY4" fmla="*/ 27676 h 52483"/>
                    <a:gd name="connsiteX5" fmla="*/ 24808 w 52474"/>
                    <a:gd name="connsiteY5" fmla="*/ 19195 h 52483"/>
                    <a:gd name="connsiteX6" fmla="*/ 26235 w 52474"/>
                    <a:gd name="connsiteY6" fmla="*/ 19050 h 52483"/>
                    <a:gd name="connsiteX7" fmla="*/ 26235 w 52474"/>
                    <a:gd name="connsiteY7" fmla="*/ 0 h 52483"/>
                    <a:gd name="connsiteX8" fmla="*/ 0 w 52474"/>
                    <a:gd name="connsiteY8" fmla="*/ 26242 h 52483"/>
                    <a:gd name="connsiteX9" fmla="*/ 53 w 52474"/>
                    <a:gd name="connsiteY9" fmla="*/ 27918 h 52483"/>
                    <a:gd name="connsiteX10" fmla="*/ 24561 w 52474"/>
                    <a:gd name="connsiteY10" fmla="*/ 52429 h 52483"/>
                    <a:gd name="connsiteX11" fmla="*/ 52420 w 52474"/>
                    <a:gd name="connsiteY11" fmla="*/ 27916 h 52483"/>
                    <a:gd name="connsiteX12" fmla="*/ 27905 w 52474"/>
                    <a:gd name="connsiteY12" fmla="*/ 57 h 52483"/>
                    <a:gd name="connsiteX13" fmla="*/ 26236 w 52474"/>
                    <a:gd name="connsiteY13" fmla="*/ 4 h 5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74" h="52483">
                      <a:moveTo>
                        <a:pt x="26235" y="19050"/>
                      </a:moveTo>
                      <a:cubicBezTo>
                        <a:pt x="30210" y="19058"/>
                        <a:pt x="33428" y="22287"/>
                        <a:pt x="33420" y="26262"/>
                      </a:cubicBezTo>
                      <a:cubicBezTo>
                        <a:pt x="33419" y="26740"/>
                        <a:pt x="33371" y="27218"/>
                        <a:pt x="33276" y="27686"/>
                      </a:cubicBezTo>
                      <a:cubicBezTo>
                        <a:pt x="32555" y="30425"/>
                        <a:pt x="30416" y="32563"/>
                        <a:pt x="27679" y="33286"/>
                      </a:cubicBezTo>
                      <a:cubicBezTo>
                        <a:pt x="23788" y="34079"/>
                        <a:pt x="19990" y="31567"/>
                        <a:pt x="19198" y="27676"/>
                      </a:cubicBezTo>
                      <a:cubicBezTo>
                        <a:pt x="18404" y="23785"/>
                        <a:pt x="20916" y="19987"/>
                        <a:pt x="24808" y="19195"/>
                      </a:cubicBezTo>
                      <a:cubicBezTo>
                        <a:pt x="25277" y="19099"/>
                        <a:pt x="25756" y="19051"/>
                        <a:pt x="26235" y="19050"/>
                      </a:cubicBezTo>
                      <a:moveTo>
                        <a:pt x="26235" y="0"/>
                      </a:moveTo>
                      <a:cubicBezTo>
                        <a:pt x="11743" y="2"/>
                        <a:pt x="-2" y="11751"/>
                        <a:pt x="0" y="26242"/>
                      </a:cubicBezTo>
                      <a:cubicBezTo>
                        <a:pt x="0" y="26801"/>
                        <a:pt x="17" y="27360"/>
                        <a:pt x="53" y="27918"/>
                      </a:cubicBezTo>
                      <a:cubicBezTo>
                        <a:pt x="1352" y="40878"/>
                        <a:pt x="11601" y="51129"/>
                        <a:pt x="24561" y="52429"/>
                      </a:cubicBezTo>
                      <a:cubicBezTo>
                        <a:pt x="39023" y="53353"/>
                        <a:pt x="51496" y="42378"/>
                        <a:pt x="52420" y="27916"/>
                      </a:cubicBezTo>
                      <a:cubicBezTo>
                        <a:pt x="53343" y="13453"/>
                        <a:pt x="42368" y="981"/>
                        <a:pt x="27905" y="57"/>
                      </a:cubicBezTo>
                      <a:cubicBezTo>
                        <a:pt x="27350" y="22"/>
                        <a:pt x="26793" y="4"/>
                        <a:pt x="26236" y="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3" name="Vapaamuotoinen: Muoto 32">
                  <a:extLst>
                    <a:ext uri="{FF2B5EF4-FFF2-40B4-BE49-F238E27FC236}">
                      <a16:creationId xmlns:a16="http://schemas.microsoft.com/office/drawing/2014/main" id="{BDDE1F21-DAEE-597D-A2C8-AC9AFDA10C9A}"/>
                    </a:ext>
                  </a:extLst>
                </p:cNvPr>
                <p:cNvSpPr/>
                <p:nvPr/>
              </p:nvSpPr>
              <p:spPr>
                <a:xfrm>
                  <a:off x="6002506" y="3466293"/>
                  <a:ext cx="91315" cy="91333"/>
                </a:xfrm>
                <a:custGeom>
                  <a:avLst/>
                  <a:gdLst>
                    <a:gd name="connsiteX0" fmla="*/ 45660 w 91315"/>
                    <a:gd name="connsiteY0" fmla="*/ 19052 h 91333"/>
                    <a:gd name="connsiteX1" fmla="*/ 72266 w 91315"/>
                    <a:gd name="connsiteY1" fmla="*/ 45728 h 91333"/>
                    <a:gd name="connsiteX2" fmla="*/ 72211 w 91315"/>
                    <a:gd name="connsiteY2" fmla="*/ 47391 h 91333"/>
                    <a:gd name="connsiteX3" fmla="*/ 47371 w 91315"/>
                    <a:gd name="connsiteY3" fmla="*/ 72231 h 91333"/>
                    <a:gd name="connsiteX4" fmla="*/ 19109 w 91315"/>
                    <a:gd name="connsiteY4" fmla="*/ 47368 h 91333"/>
                    <a:gd name="connsiteX5" fmla="*/ 43972 w 91315"/>
                    <a:gd name="connsiteY5" fmla="*/ 19106 h 91333"/>
                    <a:gd name="connsiteX6" fmla="*/ 45656 w 91315"/>
                    <a:gd name="connsiteY6" fmla="*/ 19052 h 91333"/>
                    <a:gd name="connsiteX7" fmla="*/ 45215 w 91315"/>
                    <a:gd name="connsiteY7" fmla="*/ 2 h 91333"/>
                    <a:gd name="connsiteX8" fmla="*/ 2 w 91315"/>
                    <a:gd name="connsiteY8" fmla="*/ 46111 h 91333"/>
                    <a:gd name="connsiteX9" fmla="*/ 36 w 91315"/>
                    <a:gd name="connsiteY9" fmla="*/ 47455 h 91333"/>
                    <a:gd name="connsiteX10" fmla="*/ 43878 w 91315"/>
                    <a:gd name="connsiteY10" fmla="*/ 91299 h 91333"/>
                    <a:gd name="connsiteX11" fmla="*/ 91280 w 91315"/>
                    <a:gd name="connsiteY11" fmla="*/ 47436 h 91333"/>
                    <a:gd name="connsiteX12" fmla="*/ 47417 w 91315"/>
                    <a:gd name="connsiteY12" fmla="*/ 34 h 91333"/>
                    <a:gd name="connsiteX13" fmla="*/ 45656 w 91315"/>
                    <a:gd name="connsiteY13" fmla="*/ 0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15" h="91333">
                      <a:moveTo>
                        <a:pt x="45660" y="19052"/>
                      </a:moveTo>
                      <a:cubicBezTo>
                        <a:pt x="60374" y="19071"/>
                        <a:pt x="72285" y="31014"/>
                        <a:pt x="72266" y="45728"/>
                      </a:cubicBezTo>
                      <a:cubicBezTo>
                        <a:pt x="72265" y="46283"/>
                        <a:pt x="72246" y="46837"/>
                        <a:pt x="72211" y="47391"/>
                      </a:cubicBezTo>
                      <a:cubicBezTo>
                        <a:pt x="70878" y="60518"/>
                        <a:pt x="60498" y="70897"/>
                        <a:pt x="47371" y="72231"/>
                      </a:cubicBezTo>
                      <a:cubicBezTo>
                        <a:pt x="32701" y="73169"/>
                        <a:pt x="20048" y="62037"/>
                        <a:pt x="19109" y="47368"/>
                      </a:cubicBezTo>
                      <a:cubicBezTo>
                        <a:pt x="18171" y="32697"/>
                        <a:pt x="29303" y="20044"/>
                        <a:pt x="43972" y="19106"/>
                      </a:cubicBezTo>
                      <a:cubicBezTo>
                        <a:pt x="44533" y="19070"/>
                        <a:pt x="45095" y="19052"/>
                        <a:pt x="45656" y="19052"/>
                      </a:cubicBezTo>
                      <a:moveTo>
                        <a:pt x="45215" y="2"/>
                      </a:moveTo>
                      <a:cubicBezTo>
                        <a:pt x="19998" y="250"/>
                        <a:pt x="-244" y="20892"/>
                        <a:pt x="2" y="46111"/>
                      </a:cubicBezTo>
                      <a:cubicBezTo>
                        <a:pt x="7" y="46559"/>
                        <a:pt x="18" y="47007"/>
                        <a:pt x="36" y="47455"/>
                      </a:cubicBezTo>
                      <a:cubicBezTo>
                        <a:pt x="1593" y="70994"/>
                        <a:pt x="20340" y="89741"/>
                        <a:pt x="43878" y="91299"/>
                      </a:cubicBezTo>
                      <a:cubicBezTo>
                        <a:pt x="69080" y="92276"/>
                        <a:pt x="90303" y="72638"/>
                        <a:pt x="91280" y="47436"/>
                      </a:cubicBezTo>
                      <a:cubicBezTo>
                        <a:pt x="92258" y="22234"/>
                        <a:pt x="72619" y="1012"/>
                        <a:pt x="47417" y="34"/>
                      </a:cubicBezTo>
                      <a:cubicBezTo>
                        <a:pt x="46830" y="11"/>
                        <a:pt x="46243" y="0"/>
                        <a:pt x="45656"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Vapaamuotoinen: Muoto 34">
                  <a:extLst>
                    <a:ext uri="{FF2B5EF4-FFF2-40B4-BE49-F238E27FC236}">
                      <a16:creationId xmlns:a16="http://schemas.microsoft.com/office/drawing/2014/main" id="{C28C15E1-1896-A984-D834-777FDC9E0DB2}"/>
                    </a:ext>
                  </a:extLst>
                </p:cNvPr>
                <p:cNvSpPr/>
                <p:nvPr/>
              </p:nvSpPr>
              <p:spPr>
                <a:xfrm>
                  <a:off x="5841528" y="3009900"/>
                  <a:ext cx="654673" cy="457221"/>
                </a:xfrm>
                <a:custGeom>
                  <a:avLst/>
                  <a:gdLst>
                    <a:gd name="connsiteX0" fmla="*/ 334891 w 654673"/>
                    <a:gd name="connsiteY0" fmla="*/ 19050 h 457221"/>
                    <a:gd name="connsiteX1" fmla="*/ 411825 w 654673"/>
                    <a:gd name="connsiteY1" fmla="*/ 82956 h 457221"/>
                    <a:gd name="connsiteX2" fmla="*/ 411910 w 654673"/>
                    <a:gd name="connsiteY2" fmla="*/ 83035 h 457221"/>
                    <a:gd name="connsiteX3" fmla="*/ 411966 w 654673"/>
                    <a:gd name="connsiteY3" fmla="*/ 83010 h 457221"/>
                    <a:gd name="connsiteX4" fmla="*/ 460855 w 654673"/>
                    <a:gd name="connsiteY4" fmla="*/ 66493 h 457221"/>
                    <a:gd name="connsiteX5" fmla="*/ 539931 w 654673"/>
                    <a:gd name="connsiteY5" fmla="*/ 145551 h 457221"/>
                    <a:gd name="connsiteX6" fmla="*/ 537598 w 654673"/>
                    <a:gd name="connsiteY6" fmla="*/ 163591 h 457221"/>
                    <a:gd name="connsiteX7" fmla="*/ 537706 w 654673"/>
                    <a:gd name="connsiteY7" fmla="*/ 163700 h 457221"/>
                    <a:gd name="connsiteX8" fmla="*/ 555733 w 654673"/>
                    <a:gd name="connsiteY8" fmla="*/ 161365 h 457221"/>
                    <a:gd name="connsiteX9" fmla="*/ 555742 w 654673"/>
                    <a:gd name="connsiteY9" fmla="*/ 161365 h 457221"/>
                    <a:gd name="connsiteX10" fmla="*/ 557400 w 654673"/>
                    <a:gd name="connsiteY10" fmla="*/ 161365 h 457221"/>
                    <a:gd name="connsiteX11" fmla="*/ 635598 w 654673"/>
                    <a:gd name="connsiteY11" fmla="*/ 241295 h 457221"/>
                    <a:gd name="connsiteX12" fmla="*/ 556589 w 654673"/>
                    <a:gd name="connsiteY12" fmla="*/ 319498 h 457221"/>
                    <a:gd name="connsiteX13" fmla="*/ 555742 w 654673"/>
                    <a:gd name="connsiteY13" fmla="*/ 319493 h 457221"/>
                    <a:gd name="connsiteX14" fmla="*/ 524257 w 654673"/>
                    <a:gd name="connsiteY14" fmla="*/ 312434 h 457221"/>
                    <a:gd name="connsiteX15" fmla="*/ 524142 w 654673"/>
                    <a:gd name="connsiteY15" fmla="*/ 312463 h 457221"/>
                    <a:gd name="connsiteX16" fmla="*/ 524130 w 654673"/>
                    <a:gd name="connsiteY16" fmla="*/ 312516 h 457221"/>
                    <a:gd name="connsiteX17" fmla="*/ 524130 w 654673"/>
                    <a:gd name="connsiteY17" fmla="*/ 319493 h 457221"/>
                    <a:gd name="connsiteX18" fmla="*/ 445079 w 654673"/>
                    <a:gd name="connsiteY18" fmla="*/ 398562 h 457221"/>
                    <a:gd name="connsiteX19" fmla="*/ 444877 w 654673"/>
                    <a:gd name="connsiteY19" fmla="*/ 398562 h 457221"/>
                    <a:gd name="connsiteX20" fmla="*/ 381984 w 654673"/>
                    <a:gd name="connsiteY20" fmla="*/ 366334 h 457221"/>
                    <a:gd name="connsiteX21" fmla="*/ 381824 w 654673"/>
                    <a:gd name="connsiteY21" fmla="*/ 366378 h 457221"/>
                    <a:gd name="connsiteX22" fmla="*/ 303073 w 654673"/>
                    <a:gd name="connsiteY22" fmla="*/ 438150 h 457221"/>
                    <a:gd name="connsiteX23" fmla="*/ 302954 w 654673"/>
                    <a:gd name="connsiteY23" fmla="*/ 438150 h 457221"/>
                    <a:gd name="connsiteX24" fmla="*/ 223740 w 654673"/>
                    <a:gd name="connsiteY24" fmla="*/ 359030 h 457221"/>
                    <a:gd name="connsiteX25" fmla="*/ 224502 w 654673"/>
                    <a:gd name="connsiteY25" fmla="*/ 350546 h 457221"/>
                    <a:gd name="connsiteX26" fmla="*/ 224357 w 654673"/>
                    <a:gd name="connsiteY26" fmla="*/ 350466 h 457221"/>
                    <a:gd name="connsiteX27" fmla="*/ 183619 w 654673"/>
                    <a:gd name="connsiteY27" fmla="*/ 366592 h 457221"/>
                    <a:gd name="connsiteX28" fmla="*/ 176147 w 654673"/>
                    <a:gd name="connsiteY28" fmla="*/ 366945 h 457221"/>
                    <a:gd name="connsiteX29" fmla="*/ 98071 w 654673"/>
                    <a:gd name="connsiteY29" fmla="*/ 295856 h 457221"/>
                    <a:gd name="connsiteX30" fmla="*/ 97989 w 654673"/>
                    <a:gd name="connsiteY30" fmla="*/ 295774 h 457221"/>
                    <a:gd name="connsiteX31" fmla="*/ 94915 w 654673"/>
                    <a:gd name="connsiteY31" fmla="*/ 295716 h 457221"/>
                    <a:gd name="connsiteX32" fmla="*/ 19115 w 654673"/>
                    <a:gd name="connsiteY32" fmla="*/ 213506 h 457221"/>
                    <a:gd name="connsiteX33" fmla="*/ 97271 w 654673"/>
                    <a:gd name="connsiteY33" fmla="*/ 137646 h 457221"/>
                    <a:gd name="connsiteX34" fmla="*/ 115309 w 654673"/>
                    <a:gd name="connsiteY34" fmla="*/ 139982 h 457221"/>
                    <a:gd name="connsiteX35" fmla="*/ 115416 w 654673"/>
                    <a:gd name="connsiteY35" fmla="*/ 139874 h 457221"/>
                    <a:gd name="connsiteX36" fmla="*/ 113081 w 654673"/>
                    <a:gd name="connsiteY36" fmla="*/ 121832 h 457221"/>
                    <a:gd name="connsiteX37" fmla="*/ 192132 w 654673"/>
                    <a:gd name="connsiteY37" fmla="*/ 42775 h 457221"/>
                    <a:gd name="connsiteX38" fmla="*/ 257621 w 654673"/>
                    <a:gd name="connsiteY38" fmla="*/ 78187 h 457221"/>
                    <a:gd name="connsiteX39" fmla="*/ 257781 w 654673"/>
                    <a:gd name="connsiteY39" fmla="*/ 78162 h 457221"/>
                    <a:gd name="connsiteX40" fmla="*/ 332925 w 654673"/>
                    <a:gd name="connsiteY40" fmla="*/ 19084 h 457221"/>
                    <a:gd name="connsiteX41" fmla="*/ 334891 w 654673"/>
                    <a:gd name="connsiteY41" fmla="*/ 19050 h 457221"/>
                    <a:gd name="connsiteX42" fmla="*/ 334891 w 654673"/>
                    <a:gd name="connsiteY42" fmla="*/ 0 h 457221"/>
                    <a:gd name="connsiteX43" fmla="*/ 334891 w 654673"/>
                    <a:gd name="connsiteY43" fmla="*/ 0 h 457221"/>
                    <a:gd name="connsiteX44" fmla="*/ 334291 w 654673"/>
                    <a:gd name="connsiteY44" fmla="*/ 0 h 457221"/>
                    <a:gd name="connsiteX45" fmla="*/ 252401 w 654673"/>
                    <a:gd name="connsiteY45" fmla="*/ 44617 h 457221"/>
                    <a:gd name="connsiteX46" fmla="*/ 192161 w 654673"/>
                    <a:gd name="connsiteY46" fmla="*/ 23720 h 457221"/>
                    <a:gd name="connsiteX47" fmla="*/ 94093 w 654673"/>
                    <a:gd name="connsiteY47" fmla="*/ 118684 h 457221"/>
                    <a:gd name="connsiteX48" fmla="*/ 84 w 654673"/>
                    <a:gd name="connsiteY48" fmla="*/ 220726 h 457221"/>
                    <a:gd name="connsiteX49" fmla="*/ 81910 w 654673"/>
                    <a:gd name="connsiteY49" fmla="*/ 313471 h 457221"/>
                    <a:gd name="connsiteX50" fmla="*/ 176156 w 654673"/>
                    <a:gd name="connsiteY50" fmla="*/ 385995 h 457221"/>
                    <a:gd name="connsiteX51" fmla="*/ 185419 w 654673"/>
                    <a:gd name="connsiteY51" fmla="*/ 385558 h 457221"/>
                    <a:gd name="connsiteX52" fmla="*/ 207194 w 654673"/>
                    <a:gd name="connsiteY52" fmla="*/ 380957 h 457221"/>
                    <a:gd name="connsiteX53" fmla="*/ 325115 w 654673"/>
                    <a:gd name="connsiteY53" fmla="*/ 454685 h 457221"/>
                    <a:gd name="connsiteX54" fmla="*/ 391606 w 654673"/>
                    <a:gd name="connsiteY54" fmla="*/ 401556 h 457221"/>
                    <a:gd name="connsiteX55" fmla="*/ 444877 w 654673"/>
                    <a:gd name="connsiteY55" fmla="*/ 417614 h 457221"/>
                    <a:gd name="connsiteX56" fmla="*/ 541521 w 654673"/>
                    <a:gd name="connsiteY56" fmla="*/ 337255 h 457221"/>
                    <a:gd name="connsiteX57" fmla="*/ 555223 w 654673"/>
                    <a:gd name="connsiteY57" fmla="*/ 338539 h 457221"/>
                    <a:gd name="connsiteX58" fmla="*/ 556587 w 654673"/>
                    <a:gd name="connsiteY58" fmla="*/ 338550 h 457221"/>
                    <a:gd name="connsiteX59" fmla="*/ 654673 w 654673"/>
                    <a:gd name="connsiteY59" fmla="*/ 240399 h 457221"/>
                    <a:gd name="connsiteX60" fmla="*/ 558922 w 654673"/>
                    <a:gd name="connsiteY60" fmla="*/ 142341 h 457221"/>
                    <a:gd name="connsiteX61" fmla="*/ 460903 w 654673"/>
                    <a:gd name="connsiteY61" fmla="*/ 47443 h 457221"/>
                    <a:gd name="connsiteX62" fmla="*/ 422602 w 654673"/>
                    <a:gd name="connsiteY62" fmla="*/ 55152 h 457221"/>
                    <a:gd name="connsiteX63" fmla="*/ 334893 w 654673"/>
                    <a:gd name="connsiteY63" fmla="*/ 0 h 45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54673" h="457221">
                      <a:moveTo>
                        <a:pt x="334891" y="19050"/>
                      </a:moveTo>
                      <a:cubicBezTo>
                        <a:pt x="372575" y="19058"/>
                        <a:pt x="404905" y="45913"/>
                        <a:pt x="411825" y="82956"/>
                      </a:cubicBezTo>
                      <a:cubicBezTo>
                        <a:pt x="411826" y="83001"/>
                        <a:pt x="411864" y="83037"/>
                        <a:pt x="411910" y="83035"/>
                      </a:cubicBezTo>
                      <a:cubicBezTo>
                        <a:pt x="411931" y="83035"/>
                        <a:pt x="411951" y="83026"/>
                        <a:pt x="411966" y="83010"/>
                      </a:cubicBezTo>
                      <a:cubicBezTo>
                        <a:pt x="426037" y="72343"/>
                        <a:pt x="443197" y="66546"/>
                        <a:pt x="460855" y="66493"/>
                      </a:cubicBezTo>
                      <a:cubicBezTo>
                        <a:pt x="504471" y="66612"/>
                        <a:pt x="539802" y="101935"/>
                        <a:pt x="539931" y="145551"/>
                      </a:cubicBezTo>
                      <a:cubicBezTo>
                        <a:pt x="539973" y="151642"/>
                        <a:pt x="539188" y="157711"/>
                        <a:pt x="537598" y="163591"/>
                      </a:cubicBezTo>
                      <a:cubicBezTo>
                        <a:pt x="537576" y="163673"/>
                        <a:pt x="537624" y="163721"/>
                        <a:pt x="537706" y="163700"/>
                      </a:cubicBezTo>
                      <a:cubicBezTo>
                        <a:pt x="543592" y="162159"/>
                        <a:pt x="549650" y="161374"/>
                        <a:pt x="555733" y="161365"/>
                      </a:cubicBezTo>
                      <a:lnTo>
                        <a:pt x="555742" y="161365"/>
                      </a:lnTo>
                      <a:cubicBezTo>
                        <a:pt x="556019" y="161365"/>
                        <a:pt x="557124" y="161365"/>
                        <a:pt x="557400" y="161365"/>
                      </a:cubicBezTo>
                      <a:cubicBezTo>
                        <a:pt x="601066" y="161843"/>
                        <a:pt x="636077" y="197629"/>
                        <a:pt x="635598" y="241295"/>
                      </a:cubicBezTo>
                      <a:cubicBezTo>
                        <a:pt x="635124" y="284602"/>
                        <a:pt x="599898" y="319469"/>
                        <a:pt x="556589" y="319498"/>
                      </a:cubicBezTo>
                      <a:lnTo>
                        <a:pt x="555742" y="319493"/>
                      </a:lnTo>
                      <a:cubicBezTo>
                        <a:pt x="544889" y="319199"/>
                        <a:pt x="534196" y="316801"/>
                        <a:pt x="524257" y="312434"/>
                      </a:cubicBezTo>
                      <a:cubicBezTo>
                        <a:pt x="524217" y="312410"/>
                        <a:pt x="524166" y="312423"/>
                        <a:pt x="524142" y="312463"/>
                      </a:cubicBezTo>
                      <a:cubicBezTo>
                        <a:pt x="524132" y="312478"/>
                        <a:pt x="524128" y="312497"/>
                        <a:pt x="524130" y="312516"/>
                      </a:cubicBezTo>
                      <a:lnTo>
                        <a:pt x="524130" y="319493"/>
                      </a:lnTo>
                      <a:cubicBezTo>
                        <a:pt x="524006" y="363104"/>
                        <a:pt x="488690" y="398429"/>
                        <a:pt x="445079" y="398562"/>
                      </a:cubicBezTo>
                      <a:lnTo>
                        <a:pt x="444877" y="398562"/>
                      </a:lnTo>
                      <a:cubicBezTo>
                        <a:pt x="419949" y="398560"/>
                        <a:pt x="396544" y="386567"/>
                        <a:pt x="381984" y="366334"/>
                      </a:cubicBezTo>
                      <a:cubicBezTo>
                        <a:pt x="381909" y="366229"/>
                        <a:pt x="381836" y="366249"/>
                        <a:pt x="381824" y="366378"/>
                      </a:cubicBezTo>
                      <a:cubicBezTo>
                        <a:pt x="377985" y="407019"/>
                        <a:pt x="343894" y="438088"/>
                        <a:pt x="303073" y="438150"/>
                      </a:cubicBezTo>
                      <a:lnTo>
                        <a:pt x="302954" y="438150"/>
                      </a:lnTo>
                      <a:cubicBezTo>
                        <a:pt x="259245" y="438142"/>
                        <a:pt x="223799" y="402739"/>
                        <a:pt x="223740" y="359030"/>
                      </a:cubicBezTo>
                      <a:cubicBezTo>
                        <a:pt x="223810" y="356188"/>
                        <a:pt x="224064" y="353354"/>
                        <a:pt x="224502" y="350546"/>
                      </a:cubicBezTo>
                      <a:cubicBezTo>
                        <a:pt x="224518" y="350427"/>
                        <a:pt x="224452" y="350391"/>
                        <a:pt x="224357" y="350466"/>
                      </a:cubicBezTo>
                      <a:cubicBezTo>
                        <a:pt x="212582" y="359596"/>
                        <a:pt x="198453" y="365189"/>
                        <a:pt x="183619" y="366592"/>
                      </a:cubicBezTo>
                      <a:cubicBezTo>
                        <a:pt x="181107" y="366829"/>
                        <a:pt x="178617" y="366947"/>
                        <a:pt x="176147" y="366945"/>
                      </a:cubicBezTo>
                      <a:cubicBezTo>
                        <a:pt x="135701" y="366884"/>
                        <a:pt x="101913" y="336119"/>
                        <a:pt x="98071" y="295856"/>
                      </a:cubicBezTo>
                      <a:cubicBezTo>
                        <a:pt x="98069" y="295812"/>
                        <a:pt x="98033" y="295776"/>
                        <a:pt x="97989" y="295774"/>
                      </a:cubicBezTo>
                      <a:cubicBezTo>
                        <a:pt x="97585" y="295774"/>
                        <a:pt x="95616" y="295744"/>
                        <a:pt x="94915" y="295716"/>
                      </a:cubicBezTo>
                      <a:cubicBezTo>
                        <a:pt x="51282" y="293946"/>
                        <a:pt x="17345" y="257140"/>
                        <a:pt x="19115" y="213506"/>
                      </a:cubicBezTo>
                      <a:cubicBezTo>
                        <a:pt x="20821" y="171447"/>
                        <a:pt x="55179" y="138097"/>
                        <a:pt x="97271" y="137646"/>
                      </a:cubicBezTo>
                      <a:cubicBezTo>
                        <a:pt x="103359" y="137655"/>
                        <a:pt x="109419" y="138441"/>
                        <a:pt x="115309" y="139982"/>
                      </a:cubicBezTo>
                      <a:cubicBezTo>
                        <a:pt x="115389" y="140003"/>
                        <a:pt x="115438" y="139955"/>
                        <a:pt x="115416" y="139874"/>
                      </a:cubicBezTo>
                      <a:cubicBezTo>
                        <a:pt x="113875" y="133983"/>
                        <a:pt x="113090" y="127921"/>
                        <a:pt x="113081" y="121832"/>
                      </a:cubicBezTo>
                      <a:cubicBezTo>
                        <a:pt x="113207" y="78225"/>
                        <a:pt x="148524" y="42905"/>
                        <a:pt x="192132" y="42775"/>
                      </a:cubicBezTo>
                      <a:cubicBezTo>
                        <a:pt x="218528" y="42812"/>
                        <a:pt x="243137" y="56119"/>
                        <a:pt x="257621" y="78187"/>
                      </a:cubicBezTo>
                      <a:cubicBezTo>
                        <a:pt x="257681" y="78282"/>
                        <a:pt x="257752" y="78266"/>
                        <a:pt x="257781" y="78162"/>
                      </a:cubicBezTo>
                      <a:cubicBezTo>
                        <a:pt x="267133" y="44102"/>
                        <a:pt x="297620" y="20133"/>
                        <a:pt x="332925" y="19084"/>
                      </a:cubicBezTo>
                      <a:cubicBezTo>
                        <a:pt x="333418" y="19067"/>
                        <a:pt x="334728" y="19050"/>
                        <a:pt x="334891" y="19050"/>
                      </a:cubicBezTo>
                      <a:moveTo>
                        <a:pt x="334891" y="0"/>
                      </a:moveTo>
                      <a:lnTo>
                        <a:pt x="334891" y="0"/>
                      </a:lnTo>
                      <a:lnTo>
                        <a:pt x="334291" y="0"/>
                      </a:lnTo>
                      <a:cubicBezTo>
                        <a:pt x="301305" y="451"/>
                        <a:pt x="270665" y="17145"/>
                        <a:pt x="252401" y="44617"/>
                      </a:cubicBezTo>
                      <a:cubicBezTo>
                        <a:pt x="235241" y="31079"/>
                        <a:pt x="214019" y="23717"/>
                        <a:pt x="192161" y="23720"/>
                      </a:cubicBezTo>
                      <a:cubicBezTo>
                        <a:pt x="139301" y="23969"/>
                        <a:pt x="96042" y="65860"/>
                        <a:pt x="94093" y="118684"/>
                      </a:cubicBezTo>
                      <a:cubicBezTo>
                        <a:pt x="39955" y="120903"/>
                        <a:pt x="-2135" y="166587"/>
                        <a:pt x="84" y="220726"/>
                      </a:cubicBezTo>
                      <a:cubicBezTo>
                        <a:pt x="1984" y="267106"/>
                        <a:pt x="36128" y="305807"/>
                        <a:pt x="81910" y="313471"/>
                      </a:cubicBezTo>
                      <a:cubicBezTo>
                        <a:pt x="93101" y="356315"/>
                        <a:pt x="131875" y="386152"/>
                        <a:pt x="176156" y="385995"/>
                      </a:cubicBezTo>
                      <a:cubicBezTo>
                        <a:pt x="179229" y="385995"/>
                        <a:pt x="182348" y="385847"/>
                        <a:pt x="185419" y="385558"/>
                      </a:cubicBezTo>
                      <a:cubicBezTo>
                        <a:pt x="192830" y="384860"/>
                        <a:pt x="200135" y="383316"/>
                        <a:pt x="207194" y="380957"/>
                      </a:cubicBezTo>
                      <a:cubicBezTo>
                        <a:pt x="219398" y="433880"/>
                        <a:pt x="272193" y="466889"/>
                        <a:pt x="325115" y="454685"/>
                      </a:cubicBezTo>
                      <a:cubicBezTo>
                        <a:pt x="354192" y="447981"/>
                        <a:pt x="378651" y="428436"/>
                        <a:pt x="391606" y="401556"/>
                      </a:cubicBezTo>
                      <a:cubicBezTo>
                        <a:pt x="407405" y="412014"/>
                        <a:pt x="425929" y="417599"/>
                        <a:pt x="444877" y="417614"/>
                      </a:cubicBezTo>
                      <a:cubicBezTo>
                        <a:pt x="492182" y="417437"/>
                        <a:pt x="532715" y="383734"/>
                        <a:pt x="541521" y="337255"/>
                      </a:cubicBezTo>
                      <a:cubicBezTo>
                        <a:pt x="546055" y="337986"/>
                        <a:pt x="550632" y="338416"/>
                        <a:pt x="555223" y="338539"/>
                      </a:cubicBezTo>
                      <a:lnTo>
                        <a:pt x="556587" y="338550"/>
                      </a:lnTo>
                      <a:cubicBezTo>
                        <a:pt x="610776" y="338532"/>
                        <a:pt x="654691" y="294588"/>
                        <a:pt x="654673" y="240399"/>
                      </a:cubicBezTo>
                      <a:cubicBezTo>
                        <a:pt x="654656" y="187144"/>
                        <a:pt x="612161" y="143626"/>
                        <a:pt x="558922" y="142341"/>
                      </a:cubicBezTo>
                      <a:cubicBezTo>
                        <a:pt x="556952" y="89556"/>
                        <a:pt x="513724" y="47705"/>
                        <a:pt x="460903" y="47443"/>
                      </a:cubicBezTo>
                      <a:cubicBezTo>
                        <a:pt x="447757" y="47497"/>
                        <a:pt x="434747" y="50116"/>
                        <a:pt x="422602" y="55152"/>
                      </a:cubicBezTo>
                      <a:cubicBezTo>
                        <a:pt x="406389" y="21445"/>
                        <a:pt x="372297" y="8"/>
                        <a:pt x="334893"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36" name="Tekstiruutu 35">
                <a:extLst>
                  <a:ext uri="{FF2B5EF4-FFF2-40B4-BE49-F238E27FC236}">
                    <a16:creationId xmlns:a16="http://schemas.microsoft.com/office/drawing/2014/main" id="{7F7BFA00-FF59-B9D9-B1D2-A3CC97707D2A}"/>
                  </a:ext>
                </a:extLst>
              </p:cNvPr>
              <p:cNvSpPr txBox="1"/>
              <p:nvPr/>
            </p:nvSpPr>
            <p:spPr>
              <a:xfrm>
                <a:off x="8281064" y="2903292"/>
                <a:ext cx="276475" cy="4041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1" i="0" u="none" strike="noStrike" kern="1200" cap="none" spc="0" normalizeH="0" baseline="0" noProof="0">
                    <a:ln>
                      <a:noFill/>
                    </a:ln>
                    <a:solidFill>
                      <a:srgbClr val="FF0000"/>
                    </a:solidFill>
                    <a:effectLst/>
                    <a:uLnTx/>
                    <a:uFillTx/>
                    <a:latin typeface="Avenir Next LT Pro"/>
                    <a:ea typeface="+mn-ea"/>
                    <a:cs typeface="+mn-cs"/>
                  </a:rPr>
                  <a:t>?</a:t>
                </a:r>
              </a:p>
            </p:txBody>
          </p:sp>
        </p:grpSp>
      </p:grpSp>
      <p:grpSp>
        <p:nvGrpSpPr>
          <p:cNvPr id="1205" name="Ryhmä 1204">
            <a:extLst>
              <a:ext uri="{FF2B5EF4-FFF2-40B4-BE49-F238E27FC236}">
                <a16:creationId xmlns:a16="http://schemas.microsoft.com/office/drawing/2014/main" id="{7F55E13F-B9BF-8D6C-C8C3-085176D533ED}"/>
              </a:ext>
            </a:extLst>
          </p:cNvPr>
          <p:cNvGrpSpPr/>
          <p:nvPr/>
        </p:nvGrpSpPr>
        <p:grpSpPr>
          <a:xfrm>
            <a:off x="281092" y="2035183"/>
            <a:ext cx="2954216" cy="4346145"/>
            <a:chOff x="272561" y="1802422"/>
            <a:chExt cx="2954216" cy="4346145"/>
          </a:xfrm>
        </p:grpSpPr>
        <p:sp>
          <p:nvSpPr>
            <p:cNvPr id="15" name="Suorakulmio: Pyöristetyt kulmat 14">
              <a:extLst>
                <a:ext uri="{FF2B5EF4-FFF2-40B4-BE49-F238E27FC236}">
                  <a16:creationId xmlns:a16="http://schemas.microsoft.com/office/drawing/2014/main" id="{9864034A-BD35-1ADC-9A0F-C623D3BF7C3C}"/>
                </a:ext>
              </a:extLst>
            </p:cNvPr>
            <p:cNvSpPr/>
            <p:nvPr/>
          </p:nvSpPr>
          <p:spPr>
            <a:xfrm>
              <a:off x="272561" y="1802422"/>
              <a:ext cx="2954215" cy="4346145"/>
            </a:xfrm>
            <a:prstGeom prst="roundRect">
              <a:avLst>
                <a:gd name="adj" fmla="val 8256"/>
              </a:avLst>
            </a:prstGeom>
            <a:solidFill>
              <a:schemeClr val="bg1"/>
            </a:solidFill>
            <a:ln w="38100">
              <a:solidFill>
                <a:schemeClr val="tx1"/>
              </a:solidFill>
            </a:ln>
            <a:effectLst>
              <a:outerShdw dist="38100" algn="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168" name="Ryhmä 1167">
              <a:extLst>
                <a:ext uri="{FF2B5EF4-FFF2-40B4-BE49-F238E27FC236}">
                  <a16:creationId xmlns:a16="http://schemas.microsoft.com/office/drawing/2014/main" id="{5621EEEA-4710-A421-0B29-A8C6D5DA608E}"/>
                </a:ext>
              </a:extLst>
            </p:cNvPr>
            <p:cNvGrpSpPr/>
            <p:nvPr/>
          </p:nvGrpSpPr>
          <p:grpSpPr>
            <a:xfrm>
              <a:off x="272561" y="1863888"/>
              <a:ext cx="2954216" cy="4135899"/>
              <a:chOff x="5895441" y="115181"/>
              <a:chExt cx="2954216" cy="4135899"/>
            </a:xfrm>
          </p:grpSpPr>
          <p:grpSp>
            <p:nvGrpSpPr>
              <p:cNvPr id="47" name="Ryhmä 46">
                <a:extLst>
                  <a:ext uri="{FF2B5EF4-FFF2-40B4-BE49-F238E27FC236}">
                    <a16:creationId xmlns:a16="http://schemas.microsoft.com/office/drawing/2014/main" id="{E8D093D3-8727-7FE8-E126-F7989C171673}"/>
                  </a:ext>
                </a:extLst>
              </p:cNvPr>
              <p:cNvGrpSpPr/>
              <p:nvPr/>
            </p:nvGrpSpPr>
            <p:grpSpPr>
              <a:xfrm>
                <a:off x="6975911" y="688356"/>
                <a:ext cx="1114418" cy="1445616"/>
                <a:chOff x="10523393" y="1920155"/>
                <a:chExt cx="917756" cy="914400"/>
              </a:xfrm>
            </p:grpSpPr>
            <p:pic>
              <p:nvPicPr>
                <p:cNvPr id="48" name="Kuva 47" descr="Näppäimistö tasaisella täytöllä">
                  <a:extLst>
                    <a:ext uri="{FF2B5EF4-FFF2-40B4-BE49-F238E27FC236}">
                      <a16:creationId xmlns:a16="http://schemas.microsoft.com/office/drawing/2014/main" id="{CF598E12-0C9F-1C29-C842-143990F148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23393" y="1920155"/>
                  <a:ext cx="914400" cy="914400"/>
                </a:xfrm>
                <a:prstGeom prst="rect">
                  <a:avLst/>
                </a:prstGeom>
              </p:spPr>
            </p:pic>
            <p:pic>
              <p:nvPicPr>
                <p:cNvPr id="49" name="Kuva 48" descr="Aalto-ele tasaisella täytöllä">
                  <a:extLst>
                    <a:ext uri="{FF2B5EF4-FFF2-40B4-BE49-F238E27FC236}">
                      <a16:creationId xmlns:a16="http://schemas.microsoft.com/office/drawing/2014/main" id="{A0FFA2FC-A6E6-1170-4F4F-E0386AE8EC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10986107" y="2265292"/>
                  <a:ext cx="455042" cy="455042"/>
                </a:xfrm>
                <a:prstGeom prst="rect">
                  <a:avLst/>
                </a:prstGeom>
              </p:spPr>
            </p:pic>
            <p:pic>
              <p:nvPicPr>
                <p:cNvPr id="50" name="Kuva 49" descr="Aalto-ele tasaisella täytöllä">
                  <a:extLst>
                    <a:ext uri="{FF2B5EF4-FFF2-40B4-BE49-F238E27FC236}">
                      <a16:creationId xmlns:a16="http://schemas.microsoft.com/office/drawing/2014/main" id="{B8EC2192-3172-FFE9-0892-BA35D23CCE5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10527229" y="2262616"/>
                  <a:ext cx="455042" cy="455042"/>
                </a:xfrm>
                <a:prstGeom prst="rect">
                  <a:avLst/>
                </a:prstGeom>
              </p:spPr>
            </p:pic>
          </p:grpSp>
          <p:sp>
            <p:nvSpPr>
              <p:cNvPr id="52" name="Tekstiruutu 51">
                <a:extLst>
                  <a:ext uri="{FF2B5EF4-FFF2-40B4-BE49-F238E27FC236}">
                    <a16:creationId xmlns:a16="http://schemas.microsoft.com/office/drawing/2014/main" id="{4A248907-CD87-2E01-A64A-519A98B6B7C2}"/>
                  </a:ext>
                </a:extLst>
              </p:cNvPr>
              <p:cNvSpPr txBox="1"/>
              <p:nvPr/>
            </p:nvSpPr>
            <p:spPr>
              <a:xfrm>
                <a:off x="5895441" y="1970456"/>
                <a:ext cx="2954216" cy="228062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Rakenteettoman informaation manuaalinen käsittely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400" b="1" i="0" u="none" strike="noStrike" kern="1200" cap="none" spc="0" normalizeH="0" baseline="0" noProof="0">
                    <a:ln>
                      <a:noFill/>
                    </a:ln>
                    <a:solidFill>
                      <a:srgbClr val="C00000"/>
                    </a:solidFill>
                    <a:effectLst/>
                    <a:uLnTx/>
                    <a:uFillTx/>
                    <a:latin typeface="Avenir Next LT Pro"/>
                    <a:ea typeface="+mn-ea"/>
                    <a:cs typeface="+mn-cs"/>
                  </a:rPr>
                  <a:t>(mm. pdf, png, </a:t>
                </a:r>
                <a:r>
                  <a:rPr kumimoji="0" lang="fi-FI" sz="1400" b="1" i="0" u="none" strike="noStrike" kern="1200" cap="none" spc="0" normalizeH="0" baseline="0" noProof="0" err="1">
                    <a:ln>
                      <a:noFill/>
                    </a:ln>
                    <a:solidFill>
                      <a:srgbClr val="C00000"/>
                    </a:solidFill>
                    <a:effectLst/>
                    <a:uLnTx/>
                    <a:uFillTx/>
                    <a:latin typeface="Avenir Next LT Pro"/>
                    <a:ea typeface="+mn-ea"/>
                    <a:cs typeface="+mn-cs"/>
                  </a:rPr>
                  <a:t>email</a:t>
                </a:r>
                <a:r>
                  <a:rPr kumimoji="0" lang="fi-FI" sz="1400" b="1" i="0" u="none" strike="noStrike" kern="1200" cap="none" spc="0" normalizeH="0" baseline="0" noProof="0">
                    <a:ln>
                      <a:noFill/>
                    </a:ln>
                    <a:solidFill>
                      <a:srgbClr val="C00000"/>
                    </a:solidFill>
                    <a:effectLst/>
                    <a:uLnTx/>
                    <a:uFillTx/>
                    <a:latin typeface="Avenir Next LT Pro"/>
                    <a:ea typeface="+mn-ea"/>
                    <a:cs typeface="+mn-cs"/>
                  </a:rPr>
                  <a:t>, puhelut)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0" i="0" u="none" strike="noStrike" kern="1200" cap="none" spc="0" normalizeH="0" baseline="0" noProof="0">
                    <a:ln>
                      <a:noFill/>
                    </a:ln>
                    <a:solidFill>
                      <a:prstClr val="black"/>
                    </a:solidFill>
                    <a:effectLst/>
                    <a:uLnTx/>
                    <a:uFillTx/>
                    <a:latin typeface="Avenir Next LT Pro"/>
                    <a:ea typeface="+mn-ea"/>
                    <a:cs typeface="+mn-cs"/>
                  </a:rPr>
                  <a:t>Edellyttää ihmisen tulkintaa ja tehotonta manuaalista työtä, mikä lisää virheiden riskiä, kun samaa tietoa tuotetaan, tallennetaan, hukataan ja arkistoidaan toistuvasti.</a:t>
                </a:r>
              </a:p>
            </p:txBody>
          </p:sp>
          <p:pic>
            <p:nvPicPr>
              <p:cNvPr id="39" name="Kuva 38" descr="Sähköposti tasaisella täytöllä">
                <a:extLst>
                  <a:ext uri="{FF2B5EF4-FFF2-40B4-BE49-F238E27FC236}">
                    <a16:creationId xmlns:a16="http://schemas.microsoft.com/office/drawing/2014/main" id="{3D773D49-F901-0999-799D-63FB5D6C4A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6669" y="986018"/>
                <a:ext cx="544609" cy="517143"/>
              </a:xfrm>
              <a:prstGeom prst="rect">
                <a:avLst/>
              </a:prstGeom>
            </p:spPr>
          </p:pic>
          <p:grpSp>
            <p:nvGrpSpPr>
              <p:cNvPr id="1126" name="Ryhmä 1125">
                <a:extLst>
                  <a:ext uri="{FF2B5EF4-FFF2-40B4-BE49-F238E27FC236}">
                    <a16:creationId xmlns:a16="http://schemas.microsoft.com/office/drawing/2014/main" id="{0F1D305C-3E4F-A61D-F2B5-C2E29AEF638C}"/>
                  </a:ext>
                </a:extLst>
              </p:cNvPr>
              <p:cNvGrpSpPr/>
              <p:nvPr/>
            </p:nvGrpSpPr>
            <p:grpSpPr>
              <a:xfrm>
                <a:off x="7230256" y="115181"/>
                <a:ext cx="1197790" cy="904456"/>
                <a:chOff x="7384550" y="66890"/>
                <a:chExt cx="1410044" cy="992610"/>
              </a:xfrm>
            </p:grpSpPr>
            <p:sp>
              <p:nvSpPr>
                <p:cNvPr id="1123" name="Suorakulmio: Yksi kulma leikattu 1122">
                  <a:extLst>
                    <a:ext uri="{FF2B5EF4-FFF2-40B4-BE49-F238E27FC236}">
                      <a16:creationId xmlns:a16="http://schemas.microsoft.com/office/drawing/2014/main" id="{AB996F9F-2533-0253-9F42-77349CDDE7F0}"/>
                    </a:ext>
                  </a:extLst>
                </p:cNvPr>
                <p:cNvSpPr/>
                <p:nvPr/>
              </p:nvSpPr>
              <p:spPr>
                <a:xfrm rot="20798257" flipH="1">
                  <a:off x="7565955" y="194971"/>
                  <a:ext cx="535207" cy="641244"/>
                </a:xfrm>
                <a:prstGeom prst="snip1Rect">
                  <a:avLst>
                    <a:gd name="adj" fmla="val 371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21" name="Suorakulmio: Yksi kulma leikattu 1120">
                  <a:extLst>
                    <a:ext uri="{FF2B5EF4-FFF2-40B4-BE49-F238E27FC236}">
                      <a16:creationId xmlns:a16="http://schemas.microsoft.com/office/drawing/2014/main" id="{37E38B22-8AE4-9947-9048-B99601289298}"/>
                    </a:ext>
                  </a:extLst>
                </p:cNvPr>
                <p:cNvSpPr/>
                <p:nvPr/>
              </p:nvSpPr>
              <p:spPr>
                <a:xfrm rot="868143" flipH="1">
                  <a:off x="8087494" y="137552"/>
                  <a:ext cx="544408" cy="654314"/>
                </a:xfrm>
                <a:prstGeom prst="snip1Rect">
                  <a:avLst>
                    <a:gd name="adj" fmla="val 371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1" name="Ryhmä 40">
                  <a:extLst>
                    <a:ext uri="{FF2B5EF4-FFF2-40B4-BE49-F238E27FC236}">
                      <a16:creationId xmlns:a16="http://schemas.microsoft.com/office/drawing/2014/main" id="{8C4F3359-DA13-0866-62A1-33EB5A5B3459}"/>
                    </a:ext>
                  </a:extLst>
                </p:cNvPr>
                <p:cNvGrpSpPr/>
                <p:nvPr/>
              </p:nvGrpSpPr>
              <p:grpSpPr>
                <a:xfrm>
                  <a:off x="7384550" y="66890"/>
                  <a:ext cx="1410044" cy="992610"/>
                  <a:chOff x="3445841" y="1531573"/>
                  <a:chExt cx="2647828" cy="2053789"/>
                </a:xfrm>
              </p:grpSpPr>
              <p:grpSp>
                <p:nvGrpSpPr>
                  <p:cNvPr id="42" name="Ryhmä 41">
                    <a:extLst>
                      <a:ext uri="{FF2B5EF4-FFF2-40B4-BE49-F238E27FC236}">
                        <a16:creationId xmlns:a16="http://schemas.microsoft.com/office/drawing/2014/main" id="{D62E6E6D-8D1D-65C4-B686-D72B2DE6262C}"/>
                      </a:ext>
                    </a:extLst>
                  </p:cNvPr>
                  <p:cNvGrpSpPr/>
                  <p:nvPr/>
                </p:nvGrpSpPr>
                <p:grpSpPr>
                  <a:xfrm rot="20766002">
                    <a:off x="3445841" y="1635209"/>
                    <a:ext cx="1630679" cy="1630681"/>
                    <a:chOff x="3886837" y="1389821"/>
                    <a:chExt cx="1630679" cy="1630681"/>
                  </a:xfrm>
                </p:grpSpPr>
                <p:pic>
                  <p:nvPicPr>
                    <p:cNvPr id="1082" name="Kuva 1081" descr="Asiakirja ääriviiva">
                      <a:extLst>
                        <a:ext uri="{FF2B5EF4-FFF2-40B4-BE49-F238E27FC236}">
                          <a16:creationId xmlns:a16="http://schemas.microsoft.com/office/drawing/2014/main" id="{0FA537A4-2391-B93F-0D99-6A008AE86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3886837" y="1389821"/>
                      <a:ext cx="1630679" cy="1630681"/>
                    </a:xfrm>
                    <a:prstGeom prst="rect">
                      <a:avLst/>
                    </a:prstGeom>
                  </p:spPr>
                </p:pic>
                <p:sp>
                  <p:nvSpPr>
                    <p:cNvPr id="1083" name="Tekstiruutu 1082">
                      <a:extLst>
                        <a:ext uri="{FF2B5EF4-FFF2-40B4-BE49-F238E27FC236}">
                          <a16:creationId xmlns:a16="http://schemas.microsoft.com/office/drawing/2014/main" id="{C2EDCB3C-B634-CED1-9011-579FAD5B40E1}"/>
                        </a:ext>
                      </a:extLst>
                    </p:cNvPr>
                    <p:cNvSpPr txBox="1"/>
                    <p:nvPr/>
                  </p:nvSpPr>
                  <p:spPr>
                    <a:xfrm>
                      <a:off x="4425243" y="1542201"/>
                      <a:ext cx="893695" cy="489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ptos" panose="02110004020202020204"/>
                          <a:ea typeface="+mn-ea"/>
                          <a:cs typeface="+mn-cs"/>
                        </a:rPr>
                        <a:t>.PDF</a:t>
                      </a:r>
                    </a:p>
                  </p:txBody>
                </p:sp>
              </p:grpSp>
              <p:grpSp>
                <p:nvGrpSpPr>
                  <p:cNvPr id="44" name="Ryhmä 43">
                    <a:extLst>
                      <a:ext uri="{FF2B5EF4-FFF2-40B4-BE49-F238E27FC236}">
                        <a16:creationId xmlns:a16="http://schemas.microsoft.com/office/drawing/2014/main" id="{B6465D8B-56AC-6862-BAF6-F5350BEC3665}"/>
                      </a:ext>
                    </a:extLst>
                  </p:cNvPr>
                  <p:cNvGrpSpPr/>
                  <p:nvPr/>
                </p:nvGrpSpPr>
                <p:grpSpPr>
                  <a:xfrm rot="843084">
                    <a:off x="4462989" y="1531573"/>
                    <a:ext cx="1630680" cy="1630680"/>
                    <a:chOff x="3909130" y="1417320"/>
                    <a:chExt cx="1630680" cy="1630680"/>
                  </a:xfrm>
                </p:grpSpPr>
                <p:pic>
                  <p:nvPicPr>
                    <p:cNvPr id="1080" name="Kuva 1079" descr="Asiakirja ääriviiva">
                      <a:extLst>
                        <a:ext uri="{FF2B5EF4-FFF2-40B4-BE49-F238E27FC236}">
                          <a16:creationId xmlns:a16="http://schemas.microsoft.com/office/drawing/2014/main" id="{4DEC5B10-C72B-67D7-1946-72E818E6C1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3909130" y="1417320"/>
                      <a:ext cx="1630680" cy="1630680"/>
                    </a:xfrm>
                    <a:prstGeom prst="rect">
                      <a:avLst/>
                    </a:prstGeom>
                  </p:spPr>
                </p:pic>
                <p:sp>
                  <p:nvSpPr>
                    <p:cNvPr id="1081" name="Tekstiruutu 1080">
                      <a:extLst>
                        <a:ext uri="{FF2B5EF4-FFF2-40B4-BE49-F238E27FC236}">
                          <a16:creationId xmlns:a16="http://schemas.microsoft.com/office/drawing/2014/main" id="{E40D8B08-1526-202C-AF18-9E33BC87AA68}"/>
                        </a:ext>
                      </a:extLst>
                    </p:cNvPr>
                    <p:cNvSpPr txBox="1"/>
                    <p:nvPr/>
                  </p:nvSpPr>
                  <p:spPr>
                    <a:xfrm>
                      <a:off x="4446666" y="1545574"/>
                      <a:ext cx="893695" cy="489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ptos" panose="02110004020202020204"/>
                          <a:ea typeface="+mn-ea"/>
                          <a:cs typeface="+mn-cs"/>
                        </a:rPr>
                        <a:t>.PDF</a:t>
                      </a:r>
                    </a:p>
                  </p:txBody>
                </p:sp>
              </p:grpSp>
              <p:sp>
                <p:nvSpPr>
                  <p:cNvPr id="51" name="Suorakulmio: Yksi kulma leikattu 50">
                    <a:extLst>
                      <a:ext uri="{FF2B5EF4-FFF2-40B4-BE49-F238E27FC236}">
                        <a16:creationId xmlns:a16="http://schemas.microsoft.com/office/drawing/2014/main" id="{CFF93E78-FAC9-9362-33DD-8C31C0504055}"/>
                      </a:ext>
                    </a:extLst>
                  </p:cNvPr>
                  <p:cNvSpPr/>
                  <p:nvPr/>
                </p:nvSpPr>
                <p:spPr>
                  <a:xfrm flipH="1">
                    <a:off x="4260937" y="2093109"/>
                    <a:ext cx="1022308" cy="1353828"/>
                  </a:xfrm>
                  <a:prstGeom prst="snip1Rect">
                    <a:avLst>
                      <a:gd name="adj" fmla="val 371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7" name="Ryhmä 56">
                    <a:extLst>
                      <a:ext uri="{FF2B5EF4-FFF2-40B4-BE49-F238E27FC236}">
                        <a16:creationId xmlns:a16="http://schemas.microsoft.com/office/drawing/2014/main" id="{A8509B78-DD58-F498-3DFA-0A2615926BDE}"/>
                      </a:ext>
                    </a:extLst>
                  </p:cNvPr>
                  <p:cNvGrpSpPr/>
                  <p:nvPr/>
                </p:nvGrpSpPr>
                <p:grpSpPr>
                  <a:xfrm>
                    <a:off x="3957261" y="1954682"/>
                    <a:ext cx="1630680" cy="1630680"/>
                    <a:chOff x="3909130" y="1417320"/>
                    <a:chExt cx="1630680" cy="1630680"/>
                  </a:xfrm>
                </p:grpSpPr>
                <p:pic>
                  <p:nvPicPr>
                    <p:cNvPr id="1034" name="Kuva 1033" descr="Asiakirja ääriviiva">
                      <a:extLst>
                        <a:ext uri="{FF2B5EF4-FFF2-40B4-BE49-F238E27FC236}">
                          <a16:creationId xmlns:a16="http://schemas.microsoft.com/office/drawing/2014/main" id="{29D17DE4-9283-3BBE-708F-3B5FEC8391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3909130" y="1417320"/>
                      <a:ext cx="1630680" cy="1630680"/>
                    </a:xfrm>
                    <a:prstGeom prst="rect">
                      <a:avLst/>
                    </a:prstGeom>
                  </p:spPr>
                </p:pic>
                <p:sp>
                  <p:nvSpPr>
                    <p:cNvPr id="1079" name="Tekstiruutu 1078">
                      <a:extLst>
                        <a:ext uri="{FF2B5EF4-FFF2-40B4-BE49-F238E27FC236}">
                          <a16:creationId xmlns:a16="http://schemas.microsoft.com/office/drawing/2014/main" id="{5187FCF1-41D6-BCF1-AB61-74B99693F433}"/>
                        </a:ext>
                      </a:extLst>
                    </p:cNvPr>
                    <p:cNvSpPr txBox="1"/>
                    <p:nvPr/>
                  </p:nvSpPr>
                  <p:spPr>
                    <a:xfrm>
                      <a:off x="4523390" y="1622284"/>
                      <a:ext cx="725453" cy="279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ptos" panose="02110004020202020204"/>
                          <a:ea typeface="+mn-ea"/>
                          <a:cs typeface="+mn-cs"/>
                        </a:rPr>
                        <a:t>.PDF</a:t>
                      </a:r>
                    </a:p>
                  </p:txBody>
                </p:sp>
              </p:grpSp>
              <p:grpSp>
                <p:nvGrpSpPr>
                  <p:cNvPr id="1028" name="Ryhmä 1027">
                    <a:extLst>
                      <a:ext uri="{FF2B5EF4-FFF2-40B4-BE49-F238E27FC236}">
                        <a16:creationId xmlns:a16="http://schemas.microsoft.com/office/drawing/2014/main" id="{B4E5BBE3-5205-CC13-9436-0A398C932581}"/>
                      </a:ext>
                    </a:extLst>
                  </p:cNvPr>
                  <p:cNvGrpSpPr/>
                  <p:nvPr/>
                </p:nvGrpSpPr>
                <p:grpSpPr>
                  <a:xfrm>
                    <a:off x="4959550" y="2599608"/>
                    <a:ext cx="720000" cy="720000"/>
                    <a:chOff x="1453008" y="3062593"/>
                    <a:chExt cx="720000" cy="720000"/>
                  </a:xfrm>
                </p:grpSpPr>
                <p:sp>
                  <p:nvSpPr>
                    <p:cNvPr id="1030" name="Ellipsi 1029">
                      <a:extLst>
                        <a:ext uri="{FF2B5EF4-FFF2-40B4-BE49-F238E27FC236}">
                          <a16:creationId xmlns:a16="http://schemas.microsoft.com/office/drawing/2014/main" id="{DB5F1195-0DC3-B11E-9E42-F602C06418AD}"/>
                        </a:ext>
                      </a:extLst>
                    </p:cNvPr>
                    <p:cNvSpPr/>
                    <p:nvPr/>
                  </p:nvSpPr>
                  <p:spPr>
                    <a:xfrm>
                      <a:off x="1453008" y="3062593"/>
                      <a:ext cx="720000" cy="720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32" name="Kuva 1031" descr="Huutomerkki tasaisella täytöllä">
                      <a:extLst>
                        <a:ext uri="{FF2B5EF4-FFF2-40B4-BE49-F238E27FC236}">
                          <a16:creationId xmlns:a16="http://schemas.microsoft.com/office/drawing/2014/main" id="{946D4DA8-FCCF-3008-949D-80F25384F6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25791" y="3145794"/>
                      <a:ext cx="574433" cy="574433"/>
                    </a:xfrm>
                    <a:prstGeom prst="rect">
                      <a:avLst/>
                    </a:prstGeom>
                  </p:spPr>
                </p:pic>
              </p:grpSp>
            </p:grpSp>
          </p:grpSp>
          <p:pic>
            <p:nvPicPr>
              <p:cNvPr id="1125" name="Kuva 1124" descr="Vastaanotin tasaisella täytöllä">
                <a:extLst>
                  <a:ext uri="{FF2B5EF4-FFF2-40B4-BE49-F238E27FC236}">
                    <a16:creationId xmlns:a16="http://schemas.microsoft.com/office/drawing/2014/main" id="{99EEB4BD-4563-538F-B170-8D4AD1C4A6D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95209" y="896262"/>
                <a:ext cx="486105" cy="486105"/>
              </a:xfrm>
              <a:prstGeom prst="rect">
                <a:avLst/>
              </a:prstGeom>
            </p:spPr>
          </p:pic>
          <p:grpSp>
            <p:nvGrpSpPr>
              <p:cNvPr id="1144" name="Ryhmä 1143">
                <a:extLst>
                  <a:ext uri="{FF2B5EF4-FFF2-40B4-BE49-F238E27FC236}">
                    <a16:creationId xmlns:a16="http://schemas.microsoft.com/office/drawing/2014/main" id="{15796D42-F5C5-8FD3-444C-53069336C108}"/>
                  </a:ext>
                </a:extLst>
              </p:cNvPr>
              <p:cNvGrpSpPr/>
              <p:nvPr/>
            </p:nvGrpSpPr>
            <p:grpSpPr>
              <a:xfrm>
                <a:off x="6426820" y="338764"/>
                <a:ext cx="670687" cy="517143"/>
                <a:chOff x="6430315" y="3941738"/>
                <a:chExt cx="496490" cy="346155"/>
              </a:xfrm>
            </p:grpSpPr>
            <p:sp>
              <p:nvSpPr>
                <p:cNvPr id="1145" name="Suorakulmio 1144">
                  <a:extLst>
                    <a:ext uri="{FF2B5EF4-FFF2-40B4-BE49-F238E27FC236}">
                      <a16:creationId xmlns:a16="http://schemas.microsoft.com/office/drawing/2014/main" id="{96818017-02B2-8AB2-3F97-D404E29A6E5E}"/>
                    </a:ext>
                  </a:extLst>
                </p:cNvPr>
                <p:cNvSpPr/>
                <p:nvPr/>
              </p:nvSpPr>
              <p:spPr>
                <a:xfrm>
                  <a:off x="6511398" y="4140066"/>
                  <a:ext cx="390224" cy="758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4" name="Suorakulmio 1153">
                  <a:extLst>
                    <a:ext uri="{FF2B5EF4-FFF2-40B4-BE49-F238E27FC236}">
                      <a16:creationId xmlns:a16="http://schemas.microsoft.com/office/drawing/2014/main" id="{81E13670-798F-948D-CC4C-1B518FF7DED0}"/>
                    </a:ext>
                  </a:extLst>
                </p:cNvPr>
                <p:cNvSpPr/>
                <p:nvPr/>
              </p:nvSpPr>
              <p:spPr>
                <a:xfrm>
                  <a:off x="6519615" y="3960554"/>
                  <a:ext cx="390224" cy="1886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5" name="Suorakulmio 1154">
                  <a:extLst>
                    <a:ext uri="{FF2B5EF4-FFF2-40B4-BE49-F238E27FC236}">
                      <a16:creationId xmlns:a16="http://schemas.microsoft.com/office/drawing/2014/main" id="{076AA4F7-C33D-4104-6594-04595BD82582}"/>
                    </a:ext>
                  </a:extLst>
                </p:cNvPr>
                <p:cNvSpPr/>
                <p:nvPr/>
              </p:nvSpPr>
              <p:spPr>
                <a:xfrm>
                  <a:off x="6452829" y="4183405"/>
                  <a:ext cx="390224" cy="758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6" name="Suorakulmio 1155">
                  <a:extLst>
                    <a:ext uri="{FF2B5EF4-FFF2-40B4-BE49-F238E27FC236}">
                      <a16:creationId xmlns:a16="http://schemas.microsoft.com/office/drawing/2014/main" id="{E638FA0A-6284-C302-BA63-3398A23CB498}"/>
                    </a:ext>
                  </a:extLst>
                </p:cNvPr>
                <p:cNvSpPr/>
                <p:nvPr/>
              </p:nvSpPr>
              <p:spPr>
                <a:xfrm>
                  <a:off x="6461046" y="4003893"/>
                  <a:ext cx="390224" cy="1886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57" name="Vapaamuotoinen: Muoto 1156">
                  <a:extLst>
                    <a:ext uri="{FF2B5EF4-FFF2-40B4-BE49-F238E27FC236}">
                      <a16:creationId xmlns:a16="http://schemas.microsoft.com/office/drawing/2014/main" id="{B88FA319-23ED-9BFE-9686-8731FC9A8CFA}"/>
                    </a:ext>
                  </a:extLst>
                </p:cNvPr>
                <p:cNvSpPr/>
                <p:nvPr/>
              </p:nvSpPr>
              <p:spPr>
                <a:xfrm>
                  <a:off x="6484874" y="4046360"/>
                  <a:ext cx="32736" cy="28533"/>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58" name="Vapaamuotoinen: Muoto 1157">
                  <a:extLst>
                    <a:ext uri="{FF2B5EF4-FFF2-40B4-BE49-F238E27FC236}">
                      <a16:creationId xmlns:a16="http://schemas.microsoft.com/office/drawing/2014/main" id="{90A5823E-610A-5A17-FC89-AED6561BD877}"/>
                    </a:ext>
                  </a:extLst>
                </p:cNvPr>
                <p:cNvSpPr/>
                <p:nvPr/>
              </p:nvSpPr>
              <p:spPr>
                <a:xfrm>
                  <a:off x="6430315" y="3941738"/>
                  <a:ext cx="496490" cy="346155"/>
                </a:xfrm>
                <a:custGeom>
                  <a:avLst/>
                  <a:gdLst>
                    <a:gd name="connsiteX0" fmla="*/ 866775 w 866775"/>
                    <a:gd name="connsiteY0" fmla="*/ 0 h 693324"/>
                    <a:gd name="connsiteX1" fmla="*/ 104775 w 866775"/>
                    <a:gd name="connsiteY1" fmla="*/ 0 h 693324"/>
                    <a:gd name="connsiteX2" fmla="*/ 104775 w 866775"/>
                    <a:gd name="connsiteY2" fmla="*/ 104775 h 693324"/>
                    <a:gd name="connsiteX3" fmla="*/ 0 w 866775"/>
                    <a:gd name="connsiteY3" fmla="*/ 104775 h 693324"/>
                    <a:gd name="connsiteX4" fmla="*/ 0 w 866775"/>
                    <a:gd name="connsiteY4" fmla="*/ 693325 h 693324"/>
                    <a:gd name="connsiteX5" fmla="*/ 762000 w 866775"/>
                    <a:gd name="connsiteY5" fmla="*/ 693325 h 693324"/>
                    <a:gd name="connsiteX6" fmla="*/ 762000 w 866775"/>
                    <a:gd name="connsiteY6" fmla="*/ 588550 h 693324"/>
                    <a:gd name="connsiteX7" fmla="*/ 866775 w 866775"/>
                    <a:gd name="connsiteY7" fmla="*/ 588550 h 693324"/>
                    <a:gd name="connsiteX8" fmla="*/ 704850 w 866775"/>
                    <a:gd name="connsiteY8" fmla="*/ 638175 h 693324"/>
                    <a:gd name="connsiteX9" fmla="*/ 57150 w 866775"/>
                    <a:gd name="connsiteY9" fmla="*/ 638175 h 693324"/>
                    <a:gd name="connsiteX10" fmla="*/ 57150 w 866775"/>
                    <a:gd name="connsiteY10" fmla="*/ 159925 h 693324"/>
                    <a:gd name="connsiteX11" fmla="*/ 704850 w 866775"/>
                    <a:gd name="connsiteY11" fmla="*/ 159925 h 693324"/>
                    <a:gd name="connsiteX12" fmla="*/ 809625 w 866775"/>
                    <a:gd name="connsiteY12" fmla="*/ 533400 h 693324"/>
                    <a:gd name="connsiteX13" fmla="*/ 762000 w 866775"/>
                    <a:gd name="connsiteY13" fmla="*/ 533400 h 693324"/>
                    <a:gd name="connsiteX14" fmla="*/ 762000 w 866775"/>
                    <a:gd name="connsiteY14" fmla="*/ 104775 h 693324"/>
                    <a:gd name="connsiteX15" fmla="*/ 161925 w 866775"/>
                    <a:gd name="connsiteY15" fmla="*/ 104775 h 693324"/>
                    <a:gd name="connsiteX16" fmla="*/ 161925 w 866775"/>
                    <a:gd name="connsiteY16" fmla="*/ 57150 h 693324"/>
                    <a:gd name="connsiteX17" fmla="*/ 809625 w 866775"/>
                    <a:gd name="connsiteY17" fmla="*/ 57150 h 69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6775" h="693324">
                      <a:moveTo>
                        <a:pt x="866775" y="0"/>
                      </a:moveTo>
                      <a:lnTo>
                        <a:pt x="104775" y="0"/>
                      </a:lnTo>
                      <a:lnTo>
                        <a:pt x="104775" y="104775"/>
                      </a:lnTo>
                      <a:lnTo>
                        <a:pt x="0" y="104775"/>
                      </a:lnTo>
                      <a:lnTo>
                        <a:pt x="0" y="693325"/>
                      </a:lnTo>
                      <a:lnTo>
                        <a:pt x="762000" y="693325"/>
                      </a:lnTo>
                      <a:lnTo>
                        <a:pt x="762000" y="588550"/>
                      </a:lnTo>
                      <a:lnTo>
                        <a:pt x="866775" y="588550"/>
                      </a:lnTo>
                      <a:close/>
                      <a:moveTo>
                        <a:pt x="704850" y="638175"/>
                      </a:moveTo>
                      <a:lnTo>
                        <a:pt x="57150" y="638175"/>
                      </a:lnTo>
                      <a:lnTo>
                        <a:pt x="57150" y="159925"/>
                      </a:lnTo>
                      <a:lnTo>
                        <a:pt x="704850" y="159925"/>
                      </a:lnTo>
                      <a:close/>
                      <a:moveTo>
                        <a:pt x="809625" y="533400"/>
                      </a:moveTo>
                      <a:lnTo>
                        <a:pt x="762000" y="533400"/>
                      </a:lnTo>
                      <a:lnTo>
                        <a:pt x="762000" y="104775"/>
                      </a:lnTo>
                      <a:lnTo>
                        <a:pt x="161925" y="104775"/>
                      </a:lnTo>
                      <a:lnTo>
                        <a:pt x="161925" y="57150"/>
                      </a:lnTo>
                      <a:lnTo>
                        <a:pt x="809625" y="571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159" name="Kuva 1158" descr="Sementtiauto tasaisella täytöllä">
                  <a:extLst>
                    <a:ext uri="{FF2B5EF4-FFF2-40B4-BE49-F238E27FC236}">
                      <a16:creationId xmlns:a16="http://schemas.microsoft.com/office/drawing/2014/main" id="{6A1E9752-27D0-1698-9D86-DC491768041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66176" y="4127016"/>
                  <a:ext cx="170725" cy="148808"/>
                </a:xfrm>
                <a:prstGeom prst="rect">
                  <a:avLst/>
                </a:prstGeom>
              </p:spPr>
            </p:pic>
            <p:grpSp>
              <p:nvGrpSpPr>
                <p:cNvPr id="1160" name="Ryhmä 1159">
                  <a:extLst>
                    <a:ext uri="{FF2B5EF4-FFF2-40B4-BE49-F238E27FC236}">
                      <a16:creationId xmlns:a16="http://schemas.microsoft.com/office/drawing/2014/main" id="{D1E5030B-2B5C-A105-F1B9-4DE78A006E1E}"/>
                    </a:ext>
                  </a:extLst>
                </p:cNvPr>
                <p:cNvGrpSpPr/>
                <p:nvPr/>
              </p:nvGrpSpPr>
              <p:grpSpPr>
                <a:xfrm>
                  <a:off x="6464943" y="4028845"/>
                  <a:ext cx="257368" cy="230134"/>
                  <a:chOff x="-236593" y="4264826"/>
                  <a:chExt cx="914400" cy="914400"/>
                </a:xfrm>
              </p:grpSpPr>
              <p:pic>
                <p:nvPicPr>
                  <p:cNvPr id="1161" name="Kuva 1160" descr="Rakennus tasaisella täytöllä">
                    <a:extLst>
                      <a:ext uri="{FF2B5EF4-FFF2-40B4-BE49-F238E27FC236}">
                        <a16:creationId xmlns:a16="http://schemas.microsoft.com/office/drawing/2014/main" id="{5519ABA3-BD5F-8459-5219-B8241894E4B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36593" y="4264826"/>
                    <a:ext cx="914400" cy="914400"/>
                  </a:xfrm>
                  <a:prstGeom prst="rect">
                    <a:avLst/>
                  </a:prstGeom>
                </p:spPr>
              </p:pic>
              <p:pic>
                <p:nvPicPr>
                  <p:cNvPr id="1162" name="Kuva 1161" descr="Kysymysmerkki tasaisella täytöllä">
                    <a:extLst>
                      <a:ext uri="{FF2B5EF4-FFF2-40B4-BE49-F238E27FC236}">
                        <a16:creationId xmlns:a16="http://schemas.microsoft.com/office/drawing/2014/main" id="{9BA668AD-9FEC-D230-B07F-B3B3EFC079C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7729" y="4333258"/>
                    <a:ext cx="749555" cy="749555"/>
                  </a:xfrm>
                  <a:prstGeom prst="rect">
                    <a:avLst/>
                  </a:prstGeom>
                </p:spPr>
              </p:pic>
            </p:grpSp>
          </p:grpSp>
        </p:grpSp>
      </p:grpSp>
      <p:grpSp>
        <p:nvGrpSpPr>
          <p:cNvPr id="1201" name="Ryhmä 1200">
            <a:extLst>
              <a:ext uri="{FF2B5EF4-FFF2-40B4-BE49-F238E27FC236}">
                <a16:creationId xmlns:a16="http://schemas.microsoft.com/office/drawing/2014/main" id="{6E945C59-4623-8BB7-484B-31ED620A6FAC}"/>
              </a:ext>
            </a:extLst>
          </p:cNvPr>
          <p:cNvGrpSpPr/>
          <p:nvPr/>
        </p:nvGrpSpPr>
        <p:grpSpPr>
          <a:xfrm>
            <a:off x="8368569" y="1053347"/>
            <a:ext cx="3068515" cy="2560337"/>
            <a:chOff x="3931934" y="4085034"/>
            <a:chExt cx="3068515" cy="2560337"/>
          </a:xfrm>
        </p:grpSpPr>
        <p:sp>
          <p:nvSpPr>
            <p:cNvPr id="1193" name="Suorakulmio: Pyöristetyt kulmat 1192">
              <a:extLst>
                <a:ext uri="{FF2B5EF4-FFF2-40B4-BE49-F238E27FC236}">
                  <a16:creationId xmlns:a16="http://schemas.microsoft.com/office/drawing/2014/main" id="{BAE55D50-7653-22BB-2682-B55434F34198}"/>
                </a:ext>
              </a:extLst>
            </p:cNvPr>
            <p:cNvSpPr/>
            <p:nvPr/>
          </p:nvSpPr>
          <p:spPr>
            <a:xfrm>
              <a:off x="3931934" y="4085034"/>
              <a:ext cx="3068515" cy="2560337"/>
            </a:xfrm>
            <a:prstGeom prst="roundRect">
              <a:avLst>
                <a:gd name="adj" fmla="val 8256"/>
              </a:avLst>
            </a:prstGeom>
            <a:solidFill>
              <a:schemeClr val="bg1"/>
            </a:solidFill>
            <a:ln w="38100">
              <a:solidFill>
                <a:schemeClr val="tx1"/>
              </a:solidFill>
            </a:ln>
            <a:effectLst>
              <a:outerShdw dist="38100" algn="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 name="Tekstiruutu 18">
              <a:extLst>
                <a:ext uri="{FF2B5EF4-FFF2-40B4-BE49-F238E27FC236}">
                  <a16:creationId xmlns:a16="http://schemas.microsoft.com/office/drawing/2014/main" id="{FFE9ED45-63C0-6D69-DCCD-B2792B787117}"/>
                </a:ext>
              </a:extLst>
            </p:cNvPr>
            <p:cNvSpPr txBox="1"/>
            <p:nvPr/>
          </p:nvSpPr>
          <p:spPr>
            <a:xfrm>
              <a:off x="4058082" y="5435725"/>
              <a:ext cx="2849463" cy="978729"/>
            </a:xfrm>
            <a:prstGeom prst="rect">
              <a:avLst/>
            </a:prstGeom>
            <a:noFill/>
          </p:spPr>
          <p:txBody>
            <a:bodyPr wrap="square" lIns="0" r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i-FI" sz="1600" b="1" i="0" u="none" strike="noStrike" kern="1200" cap="none" spc="0" normalizeH="0" baseline="0" noProof="0">
                  <a:ln>
                    <a:noFill/>
                  </a:ln>
                  <a:solidFill>
                    <a:prstClr val="black"/>
                  </a:solidFill>
                  <a:effectLst/>
                  <a:uLnTx/>
                  <a:uFillTx/>
                  <a:latin typeface="Avenir Next LT Pro"/>
                  <a:ea typeface="+mn-ea"/>
                  <a:cs typeface="+mn-cs"/>
                </a:rPr>
                <a:t>Vakioinnin puute</a:t>
              </a:r>
              <a:r>
                <a:rPr kumimoji="0" lang="fi-FI" sz="1600" b="0" i="0" u="none" strike="noStrike" kern="1200" cap="none" spc="0" normalizeH="0" baseline="0" noProof="0">
                  <a:ln>
                    <a:noFill/>
                  </a:ln>
                  <a:solidFill>
                    <a:prstClr val="black"/>
                  </a:solidFill>
                  <a:effectLst/>
                  <a:uLnTx/>
                  <a:uFillTx/>
                  <a:latin typeface="Avenir Next LT Pro"/>
                  <a:ea typeface="+mn-ea"/>
                  <a:cs typeface="+mn-cs"/>
                </a:rPr>
                <a:t> Tiedonhallinnan prosessien </a:t>
              </a:r>
              <a:r>
                <a:rPr kumimoji="0" lang="fi-FI" sz="1600" b="0" i="0" u="none" strike="noStrike" kern="1200" cap="none" spc="0" normalizeH="0" baseline="0" noProof="0" err="1">
                  <a:ln>
                    <a:noFill/>
                  </a:ln>
                  <a:solidFill>
                    <a:prstClr val="black"/>
                  </a:solidFill>
                  <a:effectLst/>
                  <a:uLnTx/>
                  <a:uFillTx/>
                  <a:latin typeface="Avenir Next LT Pro"/>
                  <a:ea typeface="+mn-ea"/>
                  <a:cs typeface="+mn-cs"/>
                </a:rPr>
                <a:t>yhteentoimivuuden</a:t>
              </a:r>
              <a:r>
                <a:rPr kumimoji="0" lang="fi-FI" sz="1600" b="0" i="0" u="none" strike="noStrike" kern="1200" cap="none" spc="0" normalizeH="0" baseline="0" noProof="0">
                  <a:ln>
                    <a:noFill/>
                  </a:ln>
                  <a:solidFill>
                    <a:prstClr val="black"/>
                  </a:solidFill>
                  <a:effectLst/>
                  <a:uLnTx/>
                  <a:uFillTx/>
                  <a:latin typeface="Avenir Next LT Pro"/>
                  <a:ea typeface="+mn-ea"/>
                  <a:cs typeface="+mn-cs"/>
                </a:rPr>
                <a:t> puute ei mahdollista toimialan kehitystä</a:t>
              </a:r>
            </a:p>
          </p:txBody>
        </p:sp>
        <p:grpSp>
          <p:nvGrpSpPr>
            <p:cNvPr id="23" name="Ryhmä 22">
              <a:extLst>
                <a:ext uri="{FF2B5EF4-FFF2-40B4-BE49-F238E27FC236}">
                  <a16:creationId xmlns:a16="http://schemas.microsoft.com/office/drawing/2014/main" id="{8AC67586-7D8C-4240-3272-C0FF7FE036F9}"/>
                </a:ext>
              </a:extLst>
            </p:cNvPr>
            <p:cNvGrpSpPr/>
            <p:nvPr/>
          </p:nvGrpSpPr>
          <p:grpSpPr>
            <a:xfrm rot="1168713">
              <a:off x="4503731" y="4402502"/>
              <a:ext cx="753013" cy="280927"/>
              <a:chOff x="3925924" y="4315984"/>
              <a:chExt cx="753013" cy="280927"/>
            </a:xfrm>
            <a:solidFill>
              <a:schemeClr val="tx1"/>
            </a:solidFill>
          </p:grpSpPr>
          <p:grpSp>
            <p:nvGrpSpPr>
              <p:cNvPr id="24" name="Ryhmä 23">
                <a:extLst>
                  <a:ext uri="{FF2B5EF4-FFF2-40B4-BE49-F238E27FC236}">
                    <a16:creationId xmlns:a16="http://schemas.microsoft.com/office/drawing/2014/main" id="{7A145BB2-D0D1-C53A-0C08-14666F20DE6C}"/>
                  </a:ext>
                </a:extLst>
              </p:cNvPr>
              <p:cNvGrpSpPr/>
              <p:nvPr/>
            </p:nvGrpSpPr>
            <p:grpSpPr>
              <a:xfrm>
                <a:off x="4373769" y="4369816"/>
                <a:ext cx="188370" cy="227095"/>
                <a:chOff x="4376007" y="4367911"/>
                <a:chExt cx="188370" cy="227095"/>
              </a:xfrm>
              <a:grpFill/>
            </p:grpSpPr>
            <p:sp>
              <p:nvSpPr>
                <p:cNvPr id="1026" name="Puoliympyrä 1025">
                  <a:extLst>
                    <a:ext uri="{FF2B5EF4-FFF2-40B4-BE49-F238E27FC236}">
                      <a16:creationId xmlns:a16="http://schemas.microsoft.com/office/drawing/2014/main" id="{F8BFD44B-B261-CDC3-3B3E-0C3917AC2268}"/>
                    </a:ext>
                  </a:extLst>
                </p:cNvPr>
                <p:cNvSpPr/>
                <p:nvPr/>
              </p:nvSpPr>
              <p:spPr>
                <a:xfrm>
                  <a:off x="4376007" y="4367911"/>
                  <a:ext cx="173133" cy="227095"/>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84" name="Suorakulmio 1083">
                  <a:extLst>
                    <a:ext uri="{FF2B5EF4-FFF2-40B4-BE49-F238E27FC236}">
                      <a16:creationId xmlns:a16="http://schemas.microsoft.com/office/drawing/2014/main" id="{4C8E860D-C5C3-7F11-06B5-BC645EC44631}"/>
                    </a:ext>
                  </a:extLst>
                </p:cNvPr>
                <p:cNvSpPr/>
                <p:nvPr/>
              </p:nvSpPr>
              <p:spPr>
                <a:xfrm>
                  <a:off x="4460670" y="4368058"/>
                  <a:ext cx="103707" cy="22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25" name="Puoliympyrä 24">
                <a:extLst>
                  <a:ext uri="{FF2B5EF4-FFF2-40B4-BE49-F238E27FC236}">
                    <a16:creationId xmlns:a16="http://schemas.microsoft.com/office/drawing/2014/main" id="{C1C9CF73-006E-4BAB-D4B9-E85AB9D77282}"/>
                  </a:ext>
                </a:extLst>
              </p:cNvPr>
              <p:cNvSpPr/>
              <p:nvPr/>
            </p:nvSpPr>
            <p:spPr>
              <a:xfrm flipH="1">
                <a:off x="4633000" y="4398013"/>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7" name="Suorakulmio 26">
                <a:extLst>
                  <a:ext uri="{FF2B5EF4-FFF2-40B4-BE49-F238E27FC236}">
                    <a16:creationId xmlns:a16="http://schemas.microsoft.com/office/drawing/2014/main" id="{ECF94D03-C2D5-FF6D-AC5B-79B9AE3A6588}"/>
                  </a:ext>
                </a:extLst>
              </p:cNvPr>
              <p:cNvSpPr/>
              <p:nvPr/>
            </p:nvSpPr>
            <p:spPr>
              <a:xfrm flipH="1">
                <a:off x="4554058" y="4398252"/>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8" name="Puoliympyrä 27">
                <a:extLst>
                  <a:ext uri="{FF2B5EF4-FFF2-40B4-BE49-F238E27FC236}">
                    <a16:creationId xmlns:a16="http://schemas.microsoft.com/office/drawing/2014/main" id="{0F7E95EA-4DFF-8584-23D3-9B4F1AF34C60}"/>
                  </a:ext>
                </a:extLst>
              </p:cNvPr>
              <p:cNvSpPr/>
              <p:nvPr/>
            </p:nvSpPr>
            <p:spPr>
              <a:xfrm flipH="1">
                <a:off x="4633218" y="4519650"/>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 name="Suorakulmio 29">
                <a:extLst>
                  <a:ext uri="{FF2B5EF4-FFF2-40B4-BE49-F238E27FC236}">
                    <a16:creationId xmlns:a16="http://schemas.microsoft.com/office/drawing/2014/main" id="{76CFE814-8D1D-3AA1-32D4-08868A37806B}"/>
                  </a:ext>
                </a:extLst>
              </p:cNvPr>
              <p:cNvSpPr/>
              <p:nvPr/>
            </p:nvSpPr>
            <p:spPr>
              <a:xfrm flipH="1">
                <a:off x="4556181" y="4519889"/>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8" name="Puoliympyrä 37">
                <a:extLst>
                  <a:ext uri="{FF2B5EF4-FFF2-40B4-BE49-F238E27FC236}">
                    <a16:creationId xmlns:a16="http://schemas.microsoft.com/office/drawing/2014/main" id="{D0AC2F62-12D1-8F95-D232-2AB2D23974BA}"/>
                  </a:ext>
                </a:extLst>
              </p:cNvPr>
              <p:cNvSpPr/>
              <p:nvPr/>
            </p:nvSpPr>
            <p:spPr>
              <a:xfrm>
                <a:off x="4312538" y="4436268"/>
                <a:ext cx="147707" cy="94189"/>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40" name="Yhdistin: Kaareva 39">
                <a:extLst>
                  <a:ext uri="{FF2B5EF4-FFF2-40B4-BE49-F238E27FC236}">
                    <a16:creationId xmlns:a16="http://schemas.microsoft.com/office/drawing/2014/main" id="{247C5E34-3995-3819-E750-46BBEF528762}"/>
                  </a:ext>
                </a:extLst>
              </p:cNvPr>
              <p:cNvCxnSpPr>
                <a:cxnSpLocks/>
              </p:cNvCxnSpPr>
              <p:nvPr/>
            </p:nvCxnSpPr>
            <p:spPr>
              <a:xfrm>
                <a:off x="3925924" y="4315984"/>
                <a:ext cx="429485" cy="166298"/>
              </a:xfrm>
              <a:prstGeom prst="curvedConnector3">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5" name="Ryhmä 1084">
              <a:extLst>
                <a:ext uri="{FF2B5EF4-FFF2-40B4-BE49-F238E27FC236}">
                  <a16:creationId xmlns:a16="http://schemas.microsoft.com/office/drawing/2014/main" id="{BEFCF0F8-9879-F928-9DC9-92C9F9817065}"/>
                </a:ext>
              </a:extLst>
            </p:cNvPr>
            <p:cNvGrpSpPr/>
            <p:nvPr/>
          </p:nvGrpSpPr>
          <p:grpSpPr>
            <a:xfrm rot="962768">
              <a:off x="5649696" y="4994368"/>
              <a:ext cx="798456" cy="265659"/>
              <a:chOff x="4986454" y="4369816"/>
              <a:chExt cx="798456" cy="265659"/>
            </a:xfrm>
            <a:solidFill>
              <a:schemeClr val="tx1"/>
            </a:solidFill>
          </p:grpSpPr>
          <p:grpSp>
            <p:nvGrpSpPr>
              <p:cNvPr id="1086" name="Ryhmä 1085">
                <a:extLst>
                  <a:ext uri="{FF2B5EF4-FFF2-40B4-BE49-F238E27FC236}">
                    <a16:creationId xmlns:a16="http://schemas.microsoft.com/office/drawing/2014/main" id="{F3E6B797-9D97-FC56-5A66-A2A8E13A1417}"/>
                  </a:ext>
                </a:extLst>
              </p:cNvPr>
              <p:cNvGrpSpPr/>
              <p:nvPr/>
            </p:nvGrpSpPr>
            <p:grpSpPr>
              <a:xfrm>
                <a:off x="4986454" y="4402533"/>
                <a:ext cx="124661" cy="36000"/>
                <a:chOff x="4986454" y="4402533"/>
                <a:chExt cx="124661" cy="51357"/>
              </a:xfrm>
              <a:grpFill/>
            </p:grpSpPr>
            <p:sp>
              <p:nvSpPr>
                <p:cNvPr id="1140" name="Puoliympyrä 1139">
                  <a:extLst>
                    <a:ext uri="{FF2B5EF4-FFF2-40B4-BE49-F238E27FC236}">
                      <a16:creationId xmlns:a16="http://schemas.microsoft.com/office/drawing/2014/main" id="{5D112EA4-DC21-BC88-9B32-54D35E93F782}"/>
                    </a:ext>
                  </a:extLst>
                </p:cNvPr>
                <p:cNvSpPr/>
                <p:nvPr/>
              </p:nvSpPr>
              <p:spPr>
                <a:xfrm>
                  <a:off x="4986454" y="4402533"/>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41" name="Suorakulmio 1140">
                  <a:extLst>
                    <a:ext uri="{FF2B5EF4-FFF2-40B4-BE49-F238E27FC236}">
                      <a16:creationId xmlns:a16="http://schemas.microsoft.com/office/drawing/2014/main" id="{1E79D666-5BF1-6130-0849-FC9B1FEACF37}"/>
                    </a:ext>
                  </a:extLst>
                </p:cNvPr>
                <p:cNvSpPr/>
                <p:nvPr/>
              </p:nvSpPr>
              <p:spPr>
                <a:xfrm>
                  <a:off x="5007408" y="4403010"/>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087" name="Ryhmä 1086">
                <a:extLst>
                  <a:ext uri="{FF2B5EF4-FFF2-40B4-BE49-F238E27FC236}">
                    <a16:creationId xmlns:a16="http://schemas.microsoft.com/office/drawing/2014/main" id="{19F363BE-67ED-1CCF-0582-734C5A869E8F}"/>
                  </a:ext>
                </a:extLst>
              </p:cNvPr>
              <p:cNvGrpSpPr/>
              <p:nvPr/>
            </p:nvGrpSpPr>
            <p:grpSpPr>
              <a:xfrm>
                <a:off x="4986454" y="4493973"/>
                <a:ext cx="124661" cy="36000"/>
                <a:chOff x="4986454" y="4493973"/>
                <a:chExt cx="124661" cy="51357"/>
              </a:xfrm>
              <a:grpFill/>
            </p:grpSpPr>
            <p:sp>
              <p:nvSpPr>
                <p:cNvPr id="1138" name="Puoliympyrä 1137">
                  <a:extLst>
                    <a:ext uri="{FF2B5EF4-FFF2-40B4-BE49-F238E27FC236}">
                      <a16:creationId xmlns:a16="http://schemas.microsoft.com/office/drawing/2014/main" id="{2459D923-F979-F5BA-309A-0C62F41F795B}"/>
                    </a:ext>
                  </a:extLst>
                </p:cNvPr>
                <p:cNvSpPr/>
                <p:nvPr/>
              </p:nvSpPr>
              <p:spPr>
                <a:xfrm>
                  <a:off x="4986454" y="4493973"/>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39" name="Suorakulmio 1138">
                  <a:extLst>
                    <a:ext uri="{FF2B5EF4-FFF2-40B4-BE49-F238E27FC236}">
                      <a16:creationId xmlns:a16="http://schemas.microsoft.com/office/drawing/2014/main" id="{838DF05A-8BC1-FB04-8429-2F8D5B625E83}"/>
                    </a:ext>
                  </a:extLst>
                </p:cNvPr>
                <p:cNvSpPr/>
                <p:nvPr/>
              </p:nvSpPr>
              <p:spPr>
                <a:xfrm>
                  <a:off x="5007408" y="4494450"/>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088" name="Puolisuunnikas 1087">
                <a:extLst>
                  <a:ext uri="{FF2B5EF4-FFF2-40B4-BE49-F238E27FC236}">
                    <a16:creationId xmlns:a16="http://schemas.microsoft.com/office/drawing/2014/main" id="{7D9AB267-6C17-729B-FC73-5F43E44F7863}"/>
                  </a:ext>
                </a:extLst>
              </p:cNvPr>
              <p:cNvSpPr/>
              <p:nvPr/>
            </p:nvSpPr>
            <p:spPr>
              <a:xfrm rot="5400000" flipH="1">
                <a:off x="5127109" y="4407889"/>
                <a:ext cx="201190" cy="125043"/>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24" name="Suorakulmio 1123">
                <a:extLst>
                  <a:ext uri="{FF2B5EF4-FFF2-40B4-BE49-F238E27FC236}">
                    <a16:creationId xmlns:a16="http://schemas.microsoft.com/office/drawing/2014/main" id="{C946794C-2347-6DF3-6D48-B96829381F3E}"/>
                  </a:ext>
                </a:extLst>
              </p:cNvPr>
              <p:cNvSpPr/>
              <p:nvPr/>
            </p:nvSpPr>
            <p:spPr>
              <a:xfrm>
                <a:off x="5108078" y="4369963"/>
                <a:ext cx="59010" cy="201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27" name="Puoliympyrä 1126">
                <a:extLst>
                  <a:ext uri="{FF2B5EF4-FFF2-40B4-BE49-F238E27FC236}">
                    <a16:creationId xmlns:a16="http://schemas.microsoft.com/office/drawing/2014/main" id="{A85BAE0F-0222-17CF-F3AE-90DB234D5B61}"/>
                  </a:ext>
                </a:extLst>
              </p:cNvPr>
              <p:cNvSpPr/>
              <p:nvPr/>
            </p:nvSpPr>
            <p:spPr>
              <a:xfrm flipH="1">
                <a:off x="5237352" y="4398013"/>
                <a:ext cx="84141" cy="142330"/>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28" name="Puoliympyrä 1127">
                <a:extLst>
                  <a:ext uri="{FF2B5EF4-FFF2-40B4-BE49-F238E27FC236}">
                    <a16:creationId xmlns:a16="http://schemas.microsoft.com/office/drawing/2014/main" id="{C6B29E63-35BB-9D10-B0E1-312B872A1E34}"/>
                  </a:ext>
                </a:extLst>
              </p:cNvPr>
              <p:cNvSpPr/>
              <p:nvPr/>
            </p:nvSpPr>
            <p:spPr>
              <a:xfrm flipH="1">
                <a:off x="5227119" y="4422083"/>
                <a:ext cx="147707" cy="94189"/>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129" name="Yhdistin: Kaareva 1128">
                <a:extLst>
                  <a:ext uri="{FF2B5EF4-FFF2-40B4-BE49-F238E27FC236}">
                    <a16:creationId xmlns:a16="http://schemas.microsoft.com/office/drawing/2014/main" id="{771FD519-8116-730A-9FEE-C74FF95BB144}"/>
                  </a:ext>
                </a:extLst>
              </p:cNvPr>
              <p:cNvCxnSpPr>
                <a:cxnSpLocks/>
              </p:cNvCxnSpPr>
              <p:nvPr/>
            </p:nvCxnSpPr>
            <p:spPr>
              <a:xfrm>
                <a:off x="5355425" y="4469177"/>
                <a:ext cx="429485" cy="166298"/>
              </a:xfrm>
              <a:prstGeom prst="curvedConnector3">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2" name="Ryhmä 1141">
              <a:extLst>
                <a:ext uri="{FF2B5EF4-FFF2-40B4-BE49-F238E27FC236}">
                  <a16:creationId xmlns:a16="http://schemas.microsoft.com/office/drawing/2014/main" id="{39F67C99-A24A-1F90-F964-4B88E7A53667}"/>
                </a:ext>
              </a:extLst>
            </p:cNvPr>
            <p:cNvGrpSpPr/>
            <p:nvPr/>
          </p:nvGrpSpPr>
          <p:grpSpPr>
            <a:xfrm rot="2831942">
              <a:off x="4841358" y="4894997"/>
              <a:ext cx="262546" cy="617403"/>
              <a:chOff x="4700619" y="4739347"/>
              <a:chExt cx="262546" cy="617403"/>
            </a:xfrm>
            <a:solidFill>
              <a:schemeClr val="tx1"/>
            </a:solidFill>
          </p:grpSpPr>
          <p:grpSp>
            <p:nvGrpSpPr>
              <p:cNvPr id="1143" name="Ryhmä 1142">
                <a:extLst>
                  <a:ext uri="{FF2B5EF4-FFF2-40B4-BE49-F238E27FC236}">
                    <a16:creationId xmlns:a16="http://schemas.microsoft.com/office/drawing/2014/main" id="{D6DD0449-E1C4-BFE9-D564-DB3B6373FC42}"/>
                  </a:ext>
                </a:extLst>
              </p:cNvPr>
              <p:cNvGrpSpPr/>
              <p:nvPr/>
            </p:nvGrpSpPr>
            <p:grpSpPr>
              <a:xfrm rot="16200000">
                <a:off x="4737706" y="4832605"/>
                <a:ext cx="188371" cy="262546"/>
                <a:chOff x="4376007" y="4367911"/>
                <a:chExt cx="188371" cy="227095"/>
              </a:xfrm>
              <a:grpFill/>
            </p:grpSpPr>
            <p:sp>
              <p:nvSpPr>
                <p:cNvPr id="1175" name="Puoliympyrä 1174">
                  <a:extLst>
                    <a:ext uri="{FF2B5EF4-FFF2-40B4-BE49-F238E27FC236}">
                      <a16:creationId xmlns:a16="http://schemas.microsoft.com/office/drawing/2014/main" id="{89F309DE-AE26-C1D6-9F12-BE67CEDD90FE}"/>
                    </a:ext>
                  </a:extLst>
                </p:cNvPr>
                <p:cNvSpPr/>
                <p:nvPr/>
              </p:nvSpPr>
              <p:spPr>
                <a:xfrm>
                  <a:off x="4376007" y="4367911"/>
                  <a:ext cx="173133" cy="227095"/>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76" name="Suorakulmio 1175">
                  <a:extLst>
                    <a:ext uri="{FF2B5EF4-FFF2-40B4-BE49-F238E27FC236}">
                      <a16:creationId xmlns:a16="http://schemas.microsoft.com/office/drawing/2014/main" id="{B0931242-9F2A-2595-E755-9ADFCF9B82D8}"/>
                    </a:ext>
                  </a:extLst>
                </p:cNvPr>
                <p:cNvSpPr/>
                <p:nvPr/>
              </p:nvSpPr>
              <p:spPr>
                <a:xfrm>
                  <a:off x="4460671" y="4368058"/>
                  <a:ext cx="103707" cy="22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163" name="Ryhmä 1162">
                <a:extLst>
                  <a:ext uri="{FF2B5EF4-FFF2-40B4-BE49-F238E27FC236}">
                    <a16:creationId xmlns:a16="http://schemas.microsoft.com/office/drawing/2014/main" id="{F8AC663C-0CB7-AB2B-511A-093BA5943F83}"/>
                  </a:ext>
                </a:extLst>
              </p:cNvPr>
              <p:cNvGrpSpPr/>
              <p:nvPr/>
            </p:nvGrpSpPr>
            <p:grpSpPr>
              <a:xfrm rot="5400000">
                <a:off x="4761970" y="4789293"/>
                <a:ext cx="145612" cy="45719"/>
                <a:chOff x="4987776" y="4493972"/>
                <a:chExt cx="123339" cy="51357"/>
              </a:xfrm>
              <a:grpFill/>
            </p:grpSpPr>
            <p:sp>
              <p:nvSpPr>
                <p:cNvPr id="1173" name="Puoliympyrä 1172">
                  <a:extLst>
                    <a:ext uri="{FF2B5EF4-FFF2-40B4-BE49-F238E27FC236}">
                      <a16:creationId xmlns:a16="http://schemas.microsoft.com/office/drawing/2014/main" id="{E0D13C9F-09DF-BD83-C796-CC6B556204A4}"/>
                    </a:ext>
                  </a:extLst>
                </p:cNvPr>
                <p:cNvSpPr/>
                <p:nvPr/>
              </p:nvSpPr>
              <p:spPr>
                <a:xfrm>
                  <a:off x="4987776" y="4493972"/>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74" name="Suorakulmio 1173">
                  <a:extLst>
                    <a:ext uri="{FF2B5EF4-FFF2-40B4-BE49-F238E27FC236}">
                      <a16:creationId xmlns:a16="http://schemas.microsoft.com/office/drawing/2014/main" id="{CFA48AE1-298D-0FA3-6BEC-619973ADF02C}"/>
                    </a:ext>
                  </a:extLst>
                </p:cNvPr>
                <p:cNvSpPr/>
                <p:nvPr/>
              </p:nvSpPr>
              <p:spPr>
                <a:xfrm>
                  <a:off x="5007408" y="4494450"/>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164" name="Ryhmä 1163">
                <a:extLst>
                  <a:ext uri="{FF2B5EF4-FFF2-40B4-BE49-F238E27FC236}">
                    <a16:creationId xmlns:a16="http://schemas.microsoft.com/office/drawing/2014/main" id="{CB037053-4FE4-AC5A-CB85-BF2AAB1CD39A}"/>
                  </a:ext>
                </a:extLst>
              </p:cNvPr>
              <p:cNvGrpSpPr/>
              <p:nvPr/>
            </p:nvGrpSpPr>
            <p:grpSpPr>
              <a:xfrm rot="16200000" flipH="1">
                <a:off x="4697735" y="4795220"/>
                <a:ext cx="122754" cy="64800"/>
                <a:chOff x="4988362" y="4402533"/>
                <a:chExt cx="122754" cy="51357"/>
              </a:xfrm>
              <a:grpFill/>
            </p:grpSpPr>
            <p:sp>
              <p:nvSpPr>
                <p:cNvPr id="1171" name="Puoliympyrä 1170">
                  <a:extLst>
                    <a:ext uri="{FF2B5EF4-FFF2-40B4-BE49-F238E27FC236}">
                      <a16:creationId xmlns:a16="http://schemas.microsoft.com/office/drawing/2014/main" id="{491791E6-2812-B92D-30E8-8D5CFBE0F5C3}"/>
                    </a:ext>
                  </a:extLst>
                </p:cNvPr>
                <p:cNvSpPr/>
                <p:nvPr/>
              </p:nvSpPr>
              <p:spPr>
                <a:xfrm>
                  <a:off x="4988362" y="4402533"/>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72" name="Suorakulmio 1171">
                  <a:extLst>
                    <a:ext uri="{FF2B5EF4-FFF2-40B4-BE49-F238E27FC236}">
                      <a16:creationId xmlns:a16="http://schemas.microsoft.com/office/drawing/2014/main" id="{B6FAAA67-1640-7CAB-0FD1-15DA23D476E7}"/>
                    </a:ext>
                  </a:extLst>
                </p:cNvPr>
                <p:cNvSpPr/>
                <p:nvPr/>
              </p:nvSpPr>
              <p:spPr>
                <a:xfrm>
                  <a:off x="5007409" y="4402772"/>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165" name="Ryhmä 1164">
                <a:extLst>
                  <a:ext uri="{FF2B5EF4-FFF2-40B4-BE49-F238E27FC236}">
                    <a16:creationId xmlns:a16="http://schemas.microsoft.com/office/drawing/2014/main" id="{D62A4E6A-E0E7-B2DB-C502-214AA7B5F8D2}"/>
                  </a:ext>
                </a:extLst>
              </p:cNvPr>
              <p:cNvGrpSpPr/>
              <p:nvPr/>
            </p:nvGrpSpPr>
            <p:grpSpPr>
              <a:xfrm rot="16200000" flipH="1">
                <a:off x="4849061" y="4795221"/>
                <a:ext cx="122754" cy="64800"/>
                <a:chOff x="4988362" y="4402533"/>
                <a:chExt cx="122754" cy="51357"/>
              </a:xfrm>
              <a:grpFill/>
            </p:grpSpPr>
            <p:sp>
              <p:nvSpPr>
                <p:cNvPr id="1167" name="Puoliympyrä 1166">
                  <a:extLst>
                    <a:ext uri="{FF2B5EF4-FFF2-40B4-BE49-F238E27FC236}">
                      <a16:creationId xmlns:a16="http://schemas.microsoft.com/office/drawing/2014/main" id="{2A386623-16D4-CEC1-CEA4-8BA5FA8024A4}"/>
                    </a:ext>
                  </a:extLst>
                </p:cNvPr>
                <p:cNvSpPr/>
                <p:nvPr/>
              </p:nvSpPr>
              <p:spPr>
                <a:xfrm>
                  <a:off x="4988362" y="4402533"/>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70" name="Suorakulmio 1169">
                  <a:extLst>
                    <a:ext uri="{FF2B5EF4-FFF2-40B4-BE49-F238E27FC236}">
                      <a16:creationId xmlns:a16="http://schemas.microsoft.com/office/drawing/2014/main" id="{E5BE95D3-F32F-C02A-78A9-59083D78C901}"/>
                    </a:ext>
                  </a:extLst>
                </p:cNvPr>
                <p:cNvSpPr/>
                <p:nvPr/>
              </p:nvSpPr>
              <p:spPr>
                <a:xfrm>
                  <a:off x="5007409" y="4402772"/>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66" name="Yhdistin: Kaareva 1165">
                <a:extLst>
                  <a:ext uri="{FF2B5EF4-FFF2-40B4-BE49-F238E27FC236}">
                    <a16:creationId xmlns:a16="http://schemas.microsoft.com/office/drawing/2014/main" id="{4E800EA0-7F42-2649-0F4A-E648400861BE}"/>
                  </a:ext>
                </a:extLst>
              </p:cNvPr>
              <p:cNvCxnSpPr>
                <a:cxnSpLocks/>
              </p:cNvCxnSpPr>
              <p:nvPr/>
            </p:nvCxnSpPr>
            <p:spPr>
              <a:xfrm rot="5400000">
                <a:off x="4606530" y="5125082"/>
                <a:ext cx="325757" cy="137580"/>
              </a:xfrm>
              <a:prstGeom prst="curvedConnector3">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7" name="Ryhmä 1176">
              <a:extLst>
                <a:ext uri="{FF2B5EF4-FFF2-40B4-BE49-F238E27FC236}">
                  <a16:creationId xmlns:a16="http://schemas.microsoft.com/office/drawing/2014/main" id="{058D955E-65B8-12F2-C9CD-B86689B29C1D}"/>
                </a:ext>
              </a:extLst>
            </p:cNvPr>
            <p:cNvGrpSpPr/>
            <p:nvPr/>
          </p:nvGrpSpPr>
          <p:grpSpPr>
            <a:xfrm rot="2940808">
              <a:off x="5866697" y="4168933"/>
              <a:ext cx="236486" cy="701435"/>
              <a:chOff x="4741647" y="3511070"/>
              <a:chExt cx="236486" cy="701435"/>
            </a:xfrm>
            <a:solidFill>
              <a:schemeClr val="tx1"/>
            </a:solidFill>
          </p:grpSpPr>
          <p:grpSp>
            <p:nvGrpSpPr>
              <p:cNvPr id="1178" name="Ryhmä 1177">
                <a:extLst>
                  <a:ext uri="{FF2B5EF4-FFF2-40B4-BE49-F238E27FC236}">
                    <a16:creationId xmlns:a16="http://schemas.microsoft.com/office/drawing/2014/main" id="{A21B1589-E449-8C13-6A17-5B0EE5DA6335}"/>
                  </a:ext>
                </a:extLst>
              </p:cNvPr>
              <p:cNvGrpSpPr/>
              <p:nvPr/>
            </p:nvGrpSpPr>
            <p:grpSpPr>
              <a:xfrm rot="16200000">
                <a:off x="4716185" y="4098792"/>
                <a:ext cx="125933" cy="36001"/>
                <a:chOff x="4985182" y="4391712"/>
                <a:chExt cx="125933" cy="51357"/>
              </a:xfrm>
              <a:grpFill/>
            </p:grpSpPr>
            <p:sp>
              <p:nvSpPr>
                <p:cNvPr id="1190" name="Puoliympyrä 1189">
                  <a:extLst>
                    <a:ext uri="{FF2B5EF4-FFF2-40B4-BE49-F238E27FC236}">
                      <a16:creationId xmlns:a16="http://schemas.microsoft.com/office/drawing/2014/main" id="{CABC6C2F-651C-005A-9E92-142499062125}"/>
                    </a:ext>
                  </a:extLst>
                </p:cNvPr>
                <p:cNvSpPr/>
                <p:nvPr/>
              </p:nvSpPr>
              <p:spPr>
                <a:xfrm>
                  <a:off x="4985182" y="4391712"/>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91" name="Suorakulmio 1190">
                  <a:extLst>
                    <a:ext uri="{FF2B5EF4-FFF2-40B4-BE49-F238E27FC236}">
                      <a16:creationId xmlns:a16="http://schemas.microsoft.com/office/drawing/2014/main" id="{3DB2740C-B73D-5A88-DB53-050A122164F7}"/>
                    </a:ext>
                  </a:extLst>
                </p:cNvPr>
                <p:cNvSpPr/>
                <p:nvPr/>
              </p:nvSpPr>
              <p:spPr>
                <a:xfrm>
                  <a:off x="5007408" y="4392052"/>
                  <a:ext cx="103707" cy="50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179" name="Ryhmä 1178">
                <a:extLst>
                  <a:ext uri="{FF2B5EF4-FFF2-40B4-BE49-F238E27FC236}">
                    <a16:creationId xmlns:a16="http://schemas.microsoft.com/office/drawing/2014/main" id="{FEBA0DE5-C2E4-CA3F-BC36-C46DE366F897}"/>
                  </a:ext>
                </a:extLst>
              </p:cNvPr>
              <p:cNvGrpSpPr/>
              <p:nvPr/>
            </p:nvGrpSpPr>
            <p:grpSpPr>
              <a:xfrm rot="16200000">
                <a:off x="4837079" y="4099673"/>
                <a:ext cx="124027" cy="36150"/>
                <a:chOff x="4987084" y="4504711"/>
                <a:chExt cx="124027" cy="51570"/>
              </a:xfrm>
              <a:grpFill/>
            </p:grpSpPr>
            <p:sp>
              <p:nvSpPr>
                <p:cNvPr id="1188" name="Puoliympyrä 1187">
                  <a:extLst>
                    <a:ext uri="{FF2B5EF4-FFF2-40B4-BE49-F238E27FC236}">
                      <a16:creationId xmlns:a16="http://schemas.microsoft.com/office/drawing/2014/main" id="{A72BC095-1AB3-739D-1441-CB07EBAD96B3}"/>
                    </a:ext>
                  </a:extLst>
                </p:cNvPr>
                <p:cNvSpPr/>
                <p:nvPr/>
              </p:nvSpPr>
              <p:spPr>
                <a:xfrm>
                  <a:off x="4987084" y="4504711"/>
                  <a:ext cx="45719" cy="51355"/>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89" name="Suorakulmio 1188">
                  <a:extLst>
                    <a:ext uri="{FF2B5EF4-FFF2-40B4-BE49-F238E27FC236}">
                      <a16:creationId xmlns:a16="http://schemas.microsoft.com/office/drawing/2014/main" id="{62502806-1F5E-37C4-B241-73D1286B043C}"/>
                    </a:ext>
                  </a:extLst>
                </p:cNvPr>
                <p:cNvSpPr/>
                <p:nvPr/>
              </p:nvSpPr>
              <p:spPr>
                <a:xfrm>
                  <a:off x="5007404" y="4505405"/>
                  <a:ext cx="103707" cy="508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180" name="Puolisuunnikas 1179">
                <a:extLst>
                  <a:ext uri="{FF2B5EF4-FFF2-40B4-BE49-F238E27FC236}">
                    <a16:creationId xmlns:a16="http://schemas.microsoft.com/office/drawing/2014/main" id="{950CDDF2-14D9-BD61-2535-3F4DEB3B6384}"/>
                  </a:ext>
                </a:extLst>
              </p:cNvPr>
              <p:cNvSpPr/>
              <p:nvPr/>
            </p:nvSpPr>
            <p:spPr>
              <a:xfrm flipH="1">
                <a:off x="4741647" y="3886142"/>
                <a:ext cx="201190" cy="125043"/>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81" name="Suorakulmio 1180">
                <a:extLst>
                  <a:ext uri="{FF2B5EF4-FFF2-40B4-BE49-F238E27FC236}">
                    <a16:creationId xmlns:a16="http://schemas.microsoft.com/office/drawing/2014/main" id="{8D56F601-C445-6DD7-D330-0153F10EB175}"/>
                  </a:ext>
                </a:extLst>
              </p:cNvPr>
              <p:cNvSpPr/>
              <p:nvPr/>
            </p:nvSpPr>
            <p:spPr>
              <a:xfrm rot="16200000">
                <a:off x="4812811" y="3928738"/>
                <a:ext cx="59010" cy="201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82" name="Puoliympyrä 1181">
                <a:extLst>
                  <a:ext uri="{FF2B5EF4-FFF2-40B4-BE49-F238E27FC236}">
                    <a16:creationId xmlns:a16="http://schemas.microsoft.com/office/drawing/2014/main" id="{FCD03DB4-572D-C8AB-2208-D84ABB05B53B}"/>
                  </a:ext>
                </a:extLst>
              </p:cNvPr>
              <p:cNvSpPr/>
              <p:nvPr/>
            </p:nvSpPr>
            <p:spPr>
              <a:xfrm rot="16200000" flipH="1">
                <a:off x="4798939" y="3825780"/>
                <a:ext cx="84141" cy="142330"/>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83" name="Puoliympyrä 1182">
                <a:extLst>
                  <a:ext uri="{FF2B5EF4-FFF2-40B4-BE49-F238E27FC236}">
                    <a16:creationId xmlns:a16="http://schemas.microsoft.com/office/drawing/2014/main" id="{D5FAD9B7-F1D3-3252-ECF3-719CA3F75B4D}"/>
                  </a:ext>
                </a:extLst>
              </p:cNvPr>
              <p:cNvSpPr/>
              <p:nvPr/>
            </p:nvSpPr>
            <p:spPr>
              <a:xfrm rot="16200000" flipH="1">
                <a:off x="4767156" y="3828300"/>
                <a:ext cx="147707" cy="94189"/>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184" name="Ryhmä 1183">
                <a:extLst>
                  <a:ext uri="{FF2B5EF4-FFF2-40B4-BE49-F238E27FC236}">
                    <a16:creationId xmlns:a16="http://schemas.microsoft.com/office/drawing/2014/main" id="{6447272A-D2D8-C147-6BC6-8526B88651C4}"/>
                  </a:ext>
                </a:extLst>
              </p:cNvPr>
              <p:cNvGrpSpPr/>
              <p:nvPr/>
            </p:nvGrpSpPr>
            <p:grpSpPr>
              <a:xfrm rot="5400000" flipH="1">
                <a:off x="4759110" y="4111915"/>
                <a:ext cx="157981" cy="43200"/>
                <a:chOff x="4991747" y="4402534"/>
                <a:chExt cx="119368" cy="51357"/>
              </a:xfrm>
              <a:grpFill/>
            </p:grpSpPr>
            <p:sp>
              <p:nvSpPr>
                <p:cNvPr id="1186" name="Puoliympyrä 1185">
                  <a:extLst>
                    <a:ext uri="{FF2B5EF4-FFF2-40B4-BE49-F238E27FC236}">
                      <a16:creationId xmlns:a16="http://schemas.microsoft.com/office/drawing/2014/main" id="{D1FDDC60-E872-2447-CE98-42EAE46B14BA}"/>
                    </a:ext>
                  </a:extLst>
                </p:cNvPr>
                <p:cNvSpPr/>
                <p:nvPr/>
              </p:nvSpPr>
              <p:spPr>
                <a:xfrm>
                  <a:off x="4991747" y="4402534"/>
                  <a:ext cx="45719" cy="51357"/>
                </a:xfrm>
                <a:prstGeom prst="chord">
                  <a:avLst>
                    <a:gd name="adj1" fmla="val 533050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87" name="Suorakulmio 1186">
                  <a:extLst>
                    <a:ext uri="{FF2B5EF4-FFF2-40B4-BE49-F238E27FC236}">
                      <a16:creationId xmlns:a16="http://schemas.microsoft.com/office/drawing/2014/main" id="{57D3D308-BDDB-B256-2E2F-2A719B933727}"/>
                    </a:ext>
                  </a:extLst>
                </p:cNvPr>
                <p:cNvSpPr/>
                <p:nvPr/>
              </p:nvSpPr>
              <p:spPr>
                <a:xfrm>
                  <a:off x="5007408" y="4403010"/>
                  <a:ext cx="103707" cy="508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cxnSp>
            <p:nvCxnSpPr>
              <p:cNvPr id="1185" name="Yhdistin: Kaareva 1184">
                <a:extLst>
                  <a:ext uri="{FF2B5EF4-FFF2-40B4-BE49-F238E27FC236}">
                    <a16:creationId xmlns:a16="http://schemas.microsoft.com/office/drawing/2014/main" id="{92274450-37C8-ADFB-E049-1442C23E29EC}"/>
                  </a:ext>
                </a:extLst>
              </p:cNvPr>
              <p:cNvCxnSpPr>
                <a:cxnSpLocks/>
              </p:cNvCxnSpPr>
              <p:nvPr/>
            </p:nvCxnSpPr>
            <p:spPr>
              <a:xfrm rot="5400000">
                <a:off x="4746464" y="3605159"/>
                <a:ext cx="325757" cy="137580"/>
              </a:xfrm>
              <a:prstGeom prst="curvedConnector3">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2" name="Tekstiruutu 1191">
              <a:extLst>
                <a:ext uri="{FF2B5EF4-FFF2-40B4-BE49-F238E27FC236}">
                  <a16:creationId xmlns:a16="http://schemas.microsoft.com/office/drawing/2014/main" id="{5BBF2C6D-E9C9-7218-E619-20E2EBFE22B0}"/>
                </a:ext>
              </a:extLst>
            </p:cNvPr>
            <p:cNvSpPr txBox="1"/>
            <p:nvPr/>
          </p:nvSpPr>
          <p:spPr>
            <a:xfrm>
              <a:off x="5303385" y="4595231"/>
              <a:ext cx="1855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1" i="0" u="none" strike="noStrike" kern="1200" cap="none" spc="0" normalizeH="0" baseline="0" noProof="0">
                  <a:ln>
                    <a:noFill/>
                  </a:ln>
                  <a:solidFill>
                    <a:srgbClr val="FF0000"/>
                  </a:solidFill>
                  <a:effectLst/>
                  <a:uLnTx/>
                  <a:uFillTx/>
                  <a:latin typeface="Avenir Next LT Pro"/>
                  <a:ea typeface="+mn-ea"/>
                  <a:cs typeface="+mn-cs"/>
                </a:rPr>
                <a:t>?</a:t>
              </a:r>
            </a:p>
          </p:txBody>
        </p:sp>
      </p:grpSp>
    </p:spTree>
    <p:extLst>
      <p:ext uri="{BB962C8B-B14F-4D97-AF65-F5344CB8AC3E}">
        <p14:creationId xmlns:p14="http://schemas.microsoft.com/office/powerpoint/2010/main" val="1167395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E5DABA8D-1457-89C7-AAEA-643977B16ECD}"/>
            </a:ext>
          </a:extLst>
        </p:cNvPr>
        <p:cNvGrpSpPr/>
        <p:nvPr/>
      </p:nvGrpSpPr>
      <p:grpSpPr>
        <a:xfrm>
          <a:off x="0" y="0"/>
          <a:ext cx="0" cy="0"/>
          <a:chOff x="0" y="0"/>
          <a:chExt cx="0" cy="0"/>
        </a:xfrm>
      </p:grpSpPr>
      <p:grpSp>
        <p:nvGrpSpPr>
          <p:cNvPr id="22" name="Ryhmä 21">
            <a:extLst>
              <a:ext uri="{FF2B5EF4-FFF2-40B4-BE49-F238E27FC236}">
                <a16:creationId xmlns:a16="http://schemas.microsoft.com/office/drawing/2014/main" id="{24DFD286-EC8C-5892-74C4-A47D3A45C9ED}"/>
              </a:ext>
            </a:extLst>
          </p:cNvPr>
          <p:cNvGrpSpPr/>
          <p:nvPr/>
        </p:nvGrpSpPr>
        <p:grpSpPr>
          <a:xfrm>
            <a:off x="6294916" y="1289074"/>
            <a:ext cx="5414484" cy="3797251"/>
            <a:chOff x="681517" y="613129"/>
            <a:chExt cx="8748689" cy="5762223"/>
          </a:xfrm>
        </p:grpSpPr>
        <p:grpSp>
          <p:nvGrpSpPr>
            <p:cNvPr id="61" name="Ryhmä 60">
              <a:extLst>
                <a:ext uri="{FF2B5EF4-FFF2-40B4-BE49-F238E27FC236}">
                  <a16:creationId xmlns:a16="http://schemas.microsoft.com/office/drawing/2014/main" id="{F673F501-DB32-F670-0E54-1FA0B043092A}"/>
                </a:ext>
              </a:extLst>
            </p:cNvPr>
            <p:cNvGrpSpPr/>
            <p:nvPr/>
          </p:nvGrpSpPr>
          <p:grpSpPr>
            <a:xfrm>
              <a:off x="695137" y="613129"/>
              <a:ext cx="8735069" cy="1683839"/>
              <a:chOff x="666107" y="1164672"/>
              <a:chExt cx="8735068" cy="1683838"/>
            </a:xfrm>
          </p:grpSpPr>
          <p:grpSp>
            <p:nvGrpSpPr>
              <p:cNvPr id="17" name="Ryhmä 16">
                <a:extLst>
                  <a:ext uri="{FF2B5EF4-FFF2-40B4-BE49-F238E27FC236}">
                    <a16:creationId xmlns:a16="http://schemas.microsoft.com/office/drawing/2014/main" id="{76A39E84-147B-1055-5AA9-7F82DABC8662}"/>
                  </a:ext>
                </a:extLst>
              </p:cNvPr>
              <p:cNvGrpSpPr/>
              <p:nvPr/>
            </p:nvGrpSpPr>
            <p:grpSpPr>
              <a:xfrm>
                <a:off x="2034282" y="1934110"/>
                <a:ext cx="914400" cy="914400"/>
                <a:chOff x="2034282" y="1934110"/>
                <a:chExt cx="914400" cy="914400"/>
              </a:xfrm>
            </p:grpSpPr>
            <p:sp>
              <p:nvSpPr>
                <p:cNvPr id="15" name="Suorakulmio 14">
                  <a:extLst>
                    <a:ext uri="{FF2B5EF4-FFF2-40B4-BE49-F238E27FC236}">
                      <a16:creationId xmlns:a16="http://schemas.microsoft.com/office/drawing/2014/main" id="{AFC8FA8E-C265-3717-1923-E01B2FE03820}"/>
                    </a:ext>
                  </a:extLst>
                </p:cNvPr>
                <p:cNvSpPr/>
                <p:nvPr/>
              </p:nvSpPr>
              <p:spPr>
                <a:xfrm>
                  <a:off x="2156519" y="2108835"/>
                  <a:ext cx="669925" cy="441325"/>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Kuva 2" descr="Näyttö tasaisella täytöllä">
                  <a:extLst>
                    <a:ext uri="{FF2B5EF4-FFF2-40B4-BE49-F238E27FC236}">
                      <a16:creationId xmlns:a16="http://schemas.microsoft.com/office/drawing/2014/main" id="{DD2FCFC2-E3DF-68E3-6DDB-DD8DA6BEC3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5" name="Kuva 4" descr="Tuotanto tasaisella täytöllä">
                <a:extLst>
                  <a:ext uri="{FF2B5EF4-FFF2-40B4-BE49-F238E27FC236}">
                    <a16:creationId xmlns:a16="http://schemas.microsoft.com/office/drawing/2014/main" id="{A76F462F-B409-4797-AE4F-47CD37CC2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107" y="1480335"/>
                <a:ext cx="1368175" cy="1368175"/>
              </a:xfrm>
              <a:prstGeom prst="rect">
                <a:avLst/>
              </a:prstGeom>
            </p:spPr>
          </p:pic>
          <p:grpSp>
            <p:nvGrpSpPr>
              <p:cNvPr id="16" name="Ryhmä 15">
                <a:extLst>
                  <a:ext uri="{FF2B5EF4-FFF2-40B4-BE49-F238E27FC236}">
                    <a16:creationId xmlns:a16="http://schemas.microsoft.com/office/drawing/2014/main" id="{76BDF6C9-424A-9B54-8560-68E6CA4F3091}"/>
                  </a:ext>
                </a:extLst>
              </p:cNvPr>
              <p:cNvGrpSpPr/>
              <p:nvPr/>
            </p:nvGrpSpPr>
            <p:grpSpPr>
              <a:xfrm>
                <a:off x="6793785" y="2067460"/>
                <a:ext cx="762000" cy="647700"/>
                <a:chOff x="6793785" y="2067460"/>
                <a:chExt cx="762000" cy="647700"/>
              </a:xfrm>
            </p:grpSpPr>
            <p:sp>
              <p:nvSpPr>
                <p:cNvPr id="14" name="Suorakulmio 13">
                  <a:extLst>
                    <a:ext uri="{FF2B5EF4-FFF2-40B4-BE49-F238E27FC236}">
                      <a16:creationId xmlns:a16="http://schemas.microsoft.com/office/drawing/2014/main" id="{389D73E5-FBF5-EB56-7FB2-9DD11E51FDB0}"/>
                    </a:ext>
                  </a:extLst>
                </p:cNvPr>
                <p:cNvSpPr/>
                <p:nvPr/>
              </p:nvSpPr>
              <p:spPr>
                <a:xfrm>
                  <a:off x="6838949" y="2117725"/>
                  <a:ext cx="669925" cy="441325"/>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Kuva 5" descr="Näyttö tasaisella täytöllä">
                  <a:extLst>
                    <a:ext uri="{FF2B5EF4-FFF2-40B4-BE49-F238E27FC236}">
                      <a16:creationId xmlns:a16="http://schemas.microsoft.com/office/drawing/2014/main" id="{BE641ED0-99AB-DE8A-394A-3D376DB69AEA}"/>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24" name="Ryhmä 23">
                <a:extLst>
                  <a:ext uri="{FF2B5EF4-FFF2-40B4-BE49-F238E27FC236}">
                    <a16:creationId xmlns:a16="http://schemas.microsoft.com/office/drawing/2014/main" id="{DEFF9DF0-D28C-E5FB-261E-2651E30DE264}"/>
                  </a:ext>
                </a:extLst>
              </p:cNvPr>
              <p:cNvGrpSpPr/>
              <p:nvPr/>
            </p:nvGrpSpPr>
            <p:grpSpPr>
              <a:xfrm>
                <a:off x="7655207" y="1164672"/>
                <a:ext cx="1745968" cy="1526140"/>
                <a:chOff x="7655207" y="1164672"/>
                <a:chExt cx="1745968" cy="1526140"/>
              </a:xfrm>
            </p:grpSpPr>
            <p:sp>
              <p:nvSpPr>
                <p:cNvPr id="12" name="Kuva 7" descr="Nosturi tasaisella täytöllä">
                  <a:extLst>
                    <a:ext uri="{FF2B5EF4-FFF2-40B4-BE49-F238E27FC236}">
                      <a16:creationId xmlns:a16="http://schemas.microsoft.com/office/drawing/2014/main" id="{2DB73339-CB0C-4727-39AF-6C228AEA079C}"/>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chemeClr val="bg2">
                    <a:lumMod val="50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Kuva 9" descr="Rakennus tasaisella täytöllä">
                  <a:extLst>
                    <a:ext uri="{FF2B5EF4-FFF2-40B4-BE49-F238E27FC236}">
                      <a16:creationId xmlns:a16="http://schemas.microsoft.com/office/drawing/2014/main" id="{91CBCB12-CD0D-1683-AA31-93D58F257C83}"/>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chemeClr val="bg2">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19" name="Suora nuoliyhdysviiva 18">
                <a:extLst>
                  <a:ext uri="{FF2B5EF4-FFF2-40B4-BE49-F238E27FC236}">
                    <a16:creationId xmlns:a16="http://schemas.microsoft.com/office/drawing/2014/main" id="{8E500C93-A92C-5A22-C5D8-21AB77A7BD8F}"/>
                  </a:ext>
                </a:extLst>
              </p:cNvPr>
              <p:cNvCxnSpPr/>
              <p:nvPr/>
            </p:nvCxnSpPr>
            <p:spPr>
              <a:xfrm>
                <a:off x="3060700" y="2329497"/>
                <a:ext cx="3454400" cy="0"/>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60" name="Ryhmä 59">
              <a:extLst>
                <a:ext uri="{FF2B5EF4-FFF2-40B4-BE49-F238E27FC236}">
                  <a16:creationId xmlns:a16="http://schemas.microsoft.com/office/drawing/2014/main" id="{A1D219FD-C54D-124A-CE02-B6FA34365726}"/>
                </a:ext>
              </a:extLst>
            </p:cNvPr>
            <p:cNvGrpSpPr/>
            <p:nvPr/>
          </p:nvGrpSpPr>
          <p:grpSpPr>
            <a:xfrm>
              <a:off x="695137" y="2652322"/>
              <a:ext cx="8735069" cy="1683839"/>
              <a:chOff x="666107" y="3353039"/>
              <a:chExt cx="8735068" cy="1683838"/>
            </a:xfrm>
          </p:grpSpPr>
          <p:grpSp>
            <p:nvGrpSpPr>
              <p:cNvPr id="2" name="Ryhmä 1">
                <a:extLst>
                  <a:ext uri="{FF2B5EF4-FFF2-40B4-BE49-F238E27FC236}">
                    <a16:creationId xmlns:a16="http://schemas.microsoft.com/office/drawing/2014/main" id="{1C01482B-D4CC-FBDF-267F-D4DCB29FC6F8}"/>
                  </a:ext>
                </a:extLst>
              </p:cNvPr>
              <p:cNvGrpSpPr/>
              <p:nvPr/>
            </p:nvGrpSpPr>
            <p:grpSpPr>
              <a:xfrm>
                <a:off x="2034282" y="4122477"/>
                <a:ext cx="914400" cy="914400"/>
                <a:chOff x="2034282" y="1934110"/>
                <a:chExt cx="914400" cy="914400"/>
              </a:xfrm>
            </p:grpSpPr>
            <p:sp>
              <p:nvSpPr>
                <p:cNvPr id="4" name="Suorakulmio 3">
                  <a:extLst>
                    <a:ext uri="{FF2B5EF4-FFF2-40B4-BE49-F238E27FC236}">
                      <a16:creationId xmlns:a16="http://schemas.microsoft.com/office/drawing/2014/main" id="{729617EB-DBAB-EFCB-23D6-E5771D44040E}"/>
                    </a:ext>
                  </a:extLst>
                </p:cNvPr>
                <p:cNvSpPr/>
                <p:nvPr/>
              </p:nvSpPr>
              <p:spPr>
                <a:xfrm>
                  <a:off x="2156519" y="2108835"/>
                  <a:ext cx="669925" cy="441325"/>
                </a:xfrm>
                <a:prstGeom prst="rect">
                  <a:avLst/>
                </a:prstGeom>
                <a:solidFill>
                  <a:srgbClr val="FF505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Kuva 5" descr="Näyttö tasaisella täytöllä">
                  <a:extLst>
                    <a:ext uri="{FF2B5EF4-FFF2-40B4-BE49-F238E27FC236}">
                      <a16:creationId xmlns:a16="http://schemas.microsoft.com/office/drawing/2014/main" id="{EFB95DEC-D2B2-E596-8930-3BE1C828F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7" name="Kuva 6" descr="Tuotanto tasaisella täytöllä">
                <a:extLst>
                  <a:ext uri="{FF2B5EF4-FFF2-40B4-BE49-F238E27FC236}">
                    <a16:creationId xmlns:a16="http://schemas.microsoft.com/office/drawing/2014/main" id="{B2914A11-F3BA-6A20-89BE-F84B96CD9E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107" y="3668702"/>
                <a:ext cx="1368175" cy="1368175"/>
              </a:xfrm>
              <a:prstGeom prst="rect">
                <a:avLst/>
              </a:prstGeom>
            </p:spPr>
          </p:pic>
          <p:grpSp>
            <p:nvGrpSpPr>
              <p:cNvPr id="8" name="Ryhmä 7">
                <a:extLst>
                  <a:ext uri="{FF2B5EF4-FFF2-40B4-BE49-F238E27FC236}">
                    <a16:creationId xmlns:a16="http://schemas.microsoft.com/office/drawing/2014/main" id="{8B309831-7729-241A-9E1C-E5987622B628}"/>
                  </a:ext>
                </a:extLst>
              </p:cNvPr>
              <p:cNvGrpSpPr/>
              <p:nvPr/>
            </p:nvGrpSpPr>
            <p:grpSpPr>
              <a:xfrm>
                <a:off x="6793785" y="4255827"/>
                <a:ext cx="762000" cy="647700"/>
                <a:chOff x="6793785" y="2067460"/>
                <a:chExt cx="762000" cy="647700"/>
              </a:xfrm>
            </p:grpSpPr>
            <p:sp>
              <p:nvSpPr>
                <p:cNvPr id="9" name="Suorakulmio 8">
                  <a:extLst>
                    <a:ext uri="{FF2B5EF4-FFF2-40B4-BE49-F238E27FC236}">
                      <a16:creationId xmlns:a16="http://schemas.microsoft.com/office/drawing/2014/main" id="{4DCB16DF-E7F3-1C59-D258-640126EED18A}"/>
                    </a:ext>
                  </a:extLst>
                </p:cNvPr>
                <p:cNvSpPr/>
                <p:nvPr/>
              </p:nvSpPr>
              <p:spPr>
                <a:xfrm>
                  <a:off x="6838949" y="2117725"/>
                  <a:ext cx="669925" cy="441325"/>
                </a:xfrm>
                <a:prstGeom prst="rect">
                  <a:avLst/>
                </a:prstGeom>
                <a:solidFill>
                  <a:srgbClr val="FF505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Kuva 5" descr="Näyttö tasaisella täytöllä">
                  <a:extLst>
                    <a:ext uri="{FF2B5EF4-FFF2-40B4-BE49-F238E27FC236}">
                      <a16:creationId xmlns:a16="http://schemas.microsoft.com/office/drawing/2014/main" id="{14DAB263-DAA0-62FF-5382-BD327DFDA479}"/>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18" name="Ryhmä 17">
                <a:extLst>
                  <a:ext uri="{FF2B5EF4-FFF2-40B4-BE49-F238E27FC236}">
                    <a16:creationId xmlns:a16="http://schemas.microsoft.com/office/drawing/2014/main" id="{292EF958-532B-1ADA-3A7A-F71BA25CED74}"/>
                  </a:ext>
                </a:extLst>
              </p:cNvPr>
              <p:cNvGrpSpPr/>
              <p:nvPr/>
            </p:nvGrpSpPr>
            <p:grpSpPr>
              <a:xfrm>
                <a:off x="7655207" y="3353039"/>
                <a:ext cx="1745968" cy="1526140"/>
                <a:chOff x="7655207" y="1164672"/>
                <a:chExt cx="1745968" cy="1526140"/>
              </a:xfrm>
            </p:grpSpPr>
            <p:sp>
              <p:nvSpPr>
                <p:cNvPr id="30" name="Kuva 7" descr="Nosturi tasaisella täytöllä">
                  <a:extLst>
                    <a:ext uri="{FF2B5EF4-FFF2-40B4-BE49-F238E27FC236}">
                      <a16:creationId xmlns:a16="http://schemas.microsoft.com/office/drawing/2014/main" id="{36071686-CAA6-5E92-EF8E-51B94EF96D2E}"/>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rgbClr val="FEB81C"/>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 name="Kuva 9" descr="Rakennus tasaisella täytöllä">
                  <a:extLst>
                    <a:ext uri="{FF2B5EF4-FFF2-40B4-BE49-F238E27FC236}">
                      <a16:creationId xmlns:a16="http://schemas.microsoft.com/office/drawing/2014/main" id="{75782241-DE58-31BB-9E1D-5BDB458CDA9F}"/>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rgbClr val="FEB81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36" name="Suora nuoliyhdysviiva 35">
                <a:extLst>
                  <a:ext uri="{FF2B5EF4-FFF2-40B4-BE49-F238E27FC236}">
                    <a16:creationId xmlns:a16="http://schemas.microsoft.com/office/drawing/2014/main" id="{528D29B0-9114-CD85-8BA6-30C52C6B0A97}"/>
                  </a:ext>
                </a:extLst>
              </p:cNvPr>
              <p:cNvCxnSpPr/>
              <p:nvPr/>
            </p:nvCxnSpPr>
            <p:spPr>
              <a:xfrm>
                <a:off x="3060700" y="4517864"/>
                <a:ext cx="3454400" cy="0"/>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59" name="Ryhmä 58">
              <a:extLst>
                <a:ext uri="{FF2B5EF4-FFF2-40B4-BE49-F238E27FC236}">
                  <a16:creationId xmlns:a16="http://schemas.microsoft.com/office/drawing/2014/main" id="{500F60DE-DA8B-7A6D-65D7-BED42886D1A8}"/>
                </a:ext>
              </a:extLst>
            </p:cNvPr>
            <p:cNvGrpSpPr/>
            <p:nvPr/>
          </p:nvGrpSpPr>
          <p:grpSpPr>
            <a:xfrm>
              <a:off x="681517" y="4691513"/>
              <a:ext cx="8735069" cy="1683839"/>
              <a:chOff x="652487" y="5243056"/>
              <a:chExt cx="8735068" cy="1683838"/>
            </a:xfrm>
          </p:grpSpPr>
          <p:grpSp>
            <p:nvGrpSpPr>
              <p:cNvPr id="48" name="Ryhmä 47">
                <a:extLst>
                  <a:ext uri="{FF2B5EF4-FFF2-40B4-BE49-F238E27FC236}">
                    <a16:creationId xmlns:a16="http://schemas.microsoft.com/office/drawing/2014/main" id="{0E008382-BB18-AAF0-C71E-71D609E6E93D}"/>
                  </a:ext>
                </a:extLst>
              </p:cNvPr>
              <p:cNvGrpSpPr/>
              <p:nvPr/>
            </p:nvGrpSpPr>
            <p:grpSpPr>
              <a:xfrm>
                <a:off x="2020662" y="6012494"/>
                <a:ext cx="914400" cy="914400"/>
                <a:chOff x="2034282" y="1934110"/>
                <a:chExt cx="914400" cy="914400"/>
              </a:xfrm>
            </p:grpSpPr>
            <p:sp>
              <p:nvSpPr>
                <p:cNvPr id="49" name="Suorakulmio 48">
                  <a:extLst>
                    <a:ext uri="{FF2B5EF4-FFF2-40B4-BE49-F238E27FC236}">
                      <a16:creationId xmlns:a16="http://schemas.microsoft.com/office/drawing/2014/main" id="{BDA40CB3-A9B1-3AC2-1B80-A06A79FDC593}"/>
                    </a:ext>
                  </a:extLst>
                </p:cNvPr>
                <p:cNvSpPr/>
                <p:nvPr/>
              </p:nvSpPr>
              <p:spPr>
                <a:xfrm>
                  <a:off x="2156519" y="2108835"/>
                  <a:ext cx="669925" cy="441325"/>
                </a:xfrm>
                <a:prstGeom prst="rect">
                  <a:avLst/>
                </a:prstGeom>
                <a:solidFill>
                  <a:srgbClr val="48CCBE"/>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0" name="Kuva 49" descr="Näyttö tasaisella täytöllä">
                  <a:extLst>
                    <a:ext uri="{FF2B5EF4-FFF2-40B4-BE49-F238E27FC236}">
                      <a16:creationId xmlns:a16="http://schemas.microsoft.com/office/drawing/2014/main" id="{2EF9195E-DE9F-22E7-E7CB-1D61AA2566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51" name="Kuva 50" descr="Tuotanto tasaisella täytöllä">
                <a:extLst>
                  <a:ext uri="{FF2B5EF4-FFF2-40B4-BE49-F238E27FC236}">
                    <a16:creationId xmlns:a16="http://schemas.microsoft.com/office/drawing/2014/main" id="{E9A2EF4D-32F0-CBFB-ABE4-C9080AF678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487" y="5558719"/>
                <a:ext cx="1368175" cy="1368175"/>
              </a:xfrm>
              <a:prstGeom prst="rect">
                <a:avLst/>
              </a:prstGeom>
            </p:spPr>
          </p:pic>
          <p:grpSp>
            <p:nvGrpSpPr>
              <p:cNvPr id="52" name="Ryhmä 51">
                <a:extLst>
                  <a:ext uri="{FF2B5EF4-FFF2-40B4-BE49-F238E27FC236}">
                    <a16:creationId xmlns:a16="http://schemas.microsoft.com/office/drawing/2014/main" id="{6E01FFDC-63B1-CD15-C04B-EA1FD06F3CFC}"/>
                  </a:ext>
                </a:extLst>
              </p:cNvPr>
              <p:cNvGrpSpPr/>
              <p:nvPr/>
            </p:nvGrpSpPr>
            <p:grpSpPr>
              <a:xfrm>
                <a:off x="6780165" y="6145844"/>
                <a:ext cx="762000" cy="647700"/>
                <a:chOff x="6793785" y="2067460"/>
                <a:chExt cx="762000" cy="647700"/>
              </a:xfrm>
            </p:grpSpPr>
            <p:sp>
              <p:nvSpPr>
                <p:cNvPr id="53" name="Suorakulmio 52">
                  <a:extLst>
                    <a:ext uri="{FF2B5EF4-FFF2-40B4-BE49-F238E27FC236}">
                      <a16:creationId xmlns:a16="http://schemas.microsoft.com/office/drawing/2014/main" id="{2A5B497E-4447-5BD4-74FB-D902717FDC3A}"/>
                    </a:ext>
                  </a:extLst>
                </p:cNvPr>
                <p:cNvSpPr/>
                <p:nvPr/>
              </p:nvSpPr>
              <p:spPr>
                <a:xfrm>
                  <a:off x="6838949" y="2117725"/>
                  <a:ext cx="669925" cy="441325"/>
                </a:xfrm>
                <a:prstGeom prst="rect">
                  <a:avLst/>
                </a:prstGeom>
                <a:solidFill>
                  <a:srgbClr val="48CCBE"/>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Kuva 5" descr="Näyttö tasaisella täytöllä">
                  <a:extLst>
                    <a:ext uri="{FF2B5EF4-FFF2-40B4-BE49-F238E27FC236}">
                      <a16:creationId xmlns:a16="http://schemas.microsoft.com/office/drawing/2014/main" id="{0CA79739-3129-F98B-28FE-AE34EB23DA50}"/>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55" name="Ryhmä 54">
                <a:extLst>
                  <a:ext uri="{FF2B5EF4-FFF2-40B4-BE49-F238E27FC236}">
                    <a16:creationId xmlns:a16="http://schemas.microsoft.com/office/drawing/2014/main" id="{E56716ED-70F2-A2C8-1D53-74CAAB43FD10}"/>
                  </a:ext>
                </a:extLst>
              </p:cNvPr>
              <p:cNvGrpSpPr/>
              <p:nvPr/>
            </p:nvGrpSpPr>
            <p:grpSpPr>
              <a:xfrm>
                <a:off x="7641587" y="5243056"/>
                <a:ext cx="1745968" cy="1526140"/>
                <a:chOff x="7655207" y="1164672"/>
                <a:chExt cx="1745968" cy="1526140"/>
              </a:xfrm>
            </p:grpSpPr>
            <p:sp>
              <p:nvSpPr>
                <p:cNvPr id="56" name="Kuva 7" descr="Nosturi tasaisella täytöllä">
                  <a:extLst>
                    <a:ext uri="{FF2B5EF4-FFF2-40B4-BE49-F238E27FC236}">
                      <a16:creationId xmlns:a16="http://schemas.microsoft.com/office/drawing/2014/main" id="{48D796ED-F361-ECB7-AC88-D36F84594B02}"/>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rgbClr val="8CC5FE"/>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Kuva 9" descr="Rakennus tasaisella täytöllä">
                  <a:extLst>
                    <a:ext uri="{FF2B5EF4-FFF2-40B4-BE49-F238E27FC236}">
                      <a16:creationId xmlns:a16="http://schemas.microsoft.com/office/drawing/2014/main" id="{662B2243-1F4D-9480-3593-45BC1E94BEDD}"/>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rgbClr val="8CC5F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58" name="Suora nuoliyhdysviiva 57">
                <a:extLst>
                  <a:ext uri="{FF2B5EF4-FFF2-40B4-BE49-F238E27FC236}">
                    <a16:creationId xmlns:a16="http://schemas.microsoft.com/office/drawing/2014/main" id="{C6519DD2-69D7-8409-4477-571DC34F7B67}"/>
                  </a:ext>
                </a:extLst>
              </p:cNvPr>
              <p:cNvCxnSpPr>
                <a:cxnSpLocks/>
              </p:cNvCxnSpPr>
              <p:nvPr/>
            </p:nvCxnSpPr>
            <p:spPr>
              <a:xfrm>
                <a:off x="3047080" y="6407881"/>
                <a:ext cx="3528683" cy="0"/>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grpSp>
        <p:cxnSp>
          <p:nvCxnSpPr>
            <p:cNvPr id="62" name="Suora nuoliyhdysviiva 61">
              <a:extLst>
                <a:ext uri="{FF2B5EF4-FFF2-40B4-BE49-F238E27FC236}">
                  <a16:creationId xmlns:a16="http://schemas.microsoft.com/office/drawing/2014/main" id="{E6DF62E8-7917-0A25-E4E4-861152348CD0}"/>
                </a:ext>
              </a:extLst>
            </p:cNvPr>
            <p:cNvCxnSpPr>
              <a:cxnSpLocks/>
            </p:cNvCxnSpPr>
            <p:nvPr/>
          </p:nvCxnSpPr>
          <p:spPr>
            <a:xfrm flipV="1">
              <a:off x="3134159" y="2163617"/>
              <a:ext cx="3502178" cy="3480949"/>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5" name="Suora nuoliyhdysviiva 64">
              <a:extLst>
                <a:ext uri="{FF2B5EF4-FFF2-40B4-BE49-F238E27FC236}">
                  <a16:creationId xmlns:a16="http://schemas.microsoft.com/office/drawing/2014/main" id="{CD740B27-5E8F-258D-EA37-65788EF8A6E0}"/>
                </a:ext>
              </a:extLst>
            </p:cNvPr>
            <p:cNvCxnSpPr>
              <a:cxnSpLocks/>
            </p:cNvCxnSpPr>
            <p:nvPr/>
          </p:nvCxnSpPr>
          <p:spPr>
            <a:xfrm>
              <a:off x="3134159" y="1998616"/>
              <a:ext cx="3470634" cy="1551197"/>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8" name="Suora nuoliyhdysviiva 67">
              <a:extLst>
                <a:ext uri="{FF2B5EF4-FFF2-40B4-BE49-F238E27FC236}">
                  <a16:creationId xmlns:a16="http://schemas.microsoft.com/office/drawing/2014/main" id="{9C37B822-FDD9-4FE6-B63D-E646C7054246}"/>
                </a:ext>
              </a:extLst>
            </p:cNvPr>
            <p:cNvCxnSpPr>
              <a:cxnSpLocks/>
            </p:cNvCxnSpPr>
            <p:nvPr/>
          </p:nvCxnSpPr>
          <p:spPr>
            <a:xfrm>
              <a:off x="3095836" y="4037809"/>
              <a:ext cx="3508958" cy="1585142"/>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0" name="Suora nuoliyhdysviiva 19">
              <a:extLst>
                <a:ext uri="{FF2B5EF4-FFF2-40B4-BE49-F238E27FC236}">
                  <a16:creationId xmlns:a16="http://schemas.microsoft.com/office/drawing/2014/main" id="{0E1D58AA-B6B8-A44B-2B00-8801FC87E3F7}"/>
                </a:ext>
              </a:extLst>
            </p:cNvPr>
            <p:cNvCxnSpPr>
              <a:cxnSpLocks/>
            </p:cNvCxnSpPr>
            <p:nvPr/>
          </p:nvCxnSpPr>
          <p:spPr>
            <a:xfrm flipV="1">
              <a:off x="3378200" y="4178462"/>
              <a:ext cx="3226593" cy="1466106"/>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Suora nuoliyhdysviiva 24">
              <a:extLst>
                <a:ext uri="{FF2B5EF4-FFF2-40B4-BE49-F238E27FC236}">
                  <a16:creationId xmlns:a16="http://schemas.microsoft.com/office/drawing/2014/main" id="{3FDE924F-5DB7-2510-878D-4A00F20608BA}"/>
                </a:ext>
              </a:extLst>
            </p:cNvPr>
            <p:cNvCxnSpPr>
              <a:cxnSpLocks/>
            </p:cNvCxnSpPr>
            <p:nvPr/>
          </p:nvCxnSpPr>
          <p:spPr>
            <a:xfrm flipV="1">
              <a:off x="3147779" y="2107044"/>
              <a:ext cx="3226593" cy="1466106"/>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Suora nuoliyhdysviiva 25">
              <a:extLst>
                <a:ext uri="{FF2B5EF4-FFF2-40B4-BE49-F238E27FC236}">
                  <a16:creationId xmlns:a16="http://schemas.microsoft.com/office/drawing/2014/main" id="{0F78B8A7-9F2A-5D04-5A89-1637CACA9723}"/>
                </a:ext>
              </a:extLst>
            </p:cNvPr>
            <p:cNvCxnSpPr>
              <a:cxnSpLocks/>
            </p:cNvCxnSpPr>
            <p:nvPr/>
          </p:nvCxnSpPr>
          <p:spPr>
            <a:xfrm>
              <a:off x="3097592" y="2157318"/>
              <a:ext cx="3514043" cy="3176684"/>
            </a:xfrm>
            <a:prstGeom prst="straightConnector1">
              <a:avLst/>
            </a:prstGeom>
            <a:ln w="38100">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1" name="Tekstiruutu 20">
              <a:extLst>
                <a:ext uri="{FF2B5EF4-FFF2-40B4-BE49-F238E27FC236}">
                  <a16:creationId xmlns:a16="http://schemas.microsoft.com/office/drawing/2014/main" id="{056BBACF-1463-A858-4433-006F55AFA892}"/>
                </a:ext>
              </a:extLst>
            </p:cNvPr>
            <p:cNvSpPr txBox="1"/>
            <p:nvPr/>
          </p:nvSpPr>
          <p:spPr>
            <a:xfrm>
              <a:off x="3782320" y="987787"/>
              <a:ext cx="2205851" cy="4670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prstClr val="white">
                      <a:lumMod val="50000"/>
                    </a:prstClr>
                  </a:solidFill>
                  <a:effectLst/>
                  <a:uLnTx/>
                  <a:uFillTx/>
                  <a:latin typeface="Aptos" panose="02110004020202020204"/>
                  <a:ea typeface="+mn-ea"/>
                  <a:cs typeface="+mn-cs"/>
                </a:rPr>
                <a:t>(EPCIS/</a:t>
              </a:r>
              <a:r>
                <a:rPr kumimoji="0" lang="fi-FI" sz="1400" b="0" i="0" u="none" strike="noStrike" kern="1200" cap="none" spc="0" normalizeH="0" baseline="0" noProof="0" err="1">
                  <a:ln>
                    <a:noFill/>
                  </a:ln>
                  <a:solidFill>
                    <a:prstClr val="white">
                      <a:lumMod val="50000"/>
                    </a:prstClr>
                  </a:solidFill>
                  <a:effectLst/>
                  <a:uLnTx/>
                  <a:uFillTx/>
                  <a:latin typeface="Aptos" panose="02110004020202020204"/>
                  <a:ea typeface="+mn-ea"/>
                  <a:cs typeface="+mn-cs"/>
                </a:rPr>
                <a:t>Peppol</a:t>
              </a:r>
              <a:r>
                <a:rPr kumimoji="0" lang="fi-FI" sz="1400" b="0" i="0" u="none" strike="noStrike" kern="1200" cap="none" spc="0" normalizeH="0" baseline="0" noProof="0">
                  <a:ln>
                    <a:noFill/>
                  </a:ln>
                  <a:solidFill>
                    <a:prstClr val="white">
                      <a:lumMod val="50000"/>
                    </a:prstClr>
                  </a:solidFill>
                  <a:effectLst/>
                  <a:uLnTx/>
                  <a:uFillTx/>
                  <a:latin typeface="Aptos" panose="02110004020202020204"/>
                  <a:ea typeface="+mn-ea"/>
                  <a:cs typeface="+mn-cs"/>
                </a:rPr>
                <a:t>)</a:t>
              </a:r>
            </a:p>
          </p:txBody>
        </p:sp>
      </p:grpSp>
      <p:cxnSp>
        <p:nvCxnSpPr>
          <p:cNvPr id="27" name="Suora yhdysviiva 26">
            <a:extLst>
              <a:ext uri="{FF2B5EF4-FFF2-40B4-BE49-F238E27FC236}">
                <a16:creationId xmlns:a16="http://schemas.microsoft.com/office/drawing/2014/main" id="{C938E68E-39E4-F15D-D69C-A2C7AA78A7C6}"/>
              </a:ext>
            </a:extLst>
          </p:cNvPr>
          <p:cNvCxnSpPr>
            <a:cxnSpLocks/>
          </p:cNvCxnSpPr>
          <p:nvPr/>
        </p:nvCxnSpPr>
        <p:spPr>
          <a:xfrm>
            <a:off x="6096000" y="558800"/>
            <a:ext cx="0" cy="5613400"/>
          </a:xfrm>
          <a:prstGeom prst="line">
            <a:avLst/>
          </a:prstGeom>
          <a:ln w="50800">
            <a:solidFill>
              <a:schemeClr val="bg2"/>
            </a:solidFill>
          </a:ln>
        </p:spPr>
        <p:style>
          <a:lnRef idx="2">
            <a:schemeClr val="accent1"/>
          </a:lnRef>
          <a:fillRef idx="0">
            <a:schemeClr val="accent1"/>
          </a:fillRef>
          <a:effectRef idx="1">
            <a:schemeClr val="accent1"/>
          </a:effectRef>
          <a:fontRef idx="minor">
            <a:schemeClr val="tx1"/>
          </a:fontRef>
        </p:style>
      </p:cxnSp>
      <p:sp>
        <p:nvSpPr>
          <p:cNvPr id="29" name="Tekstiruutu 28">
            <a:extLst>
              <a:ext uri="{FF2B5EF4-FFF2-40B4-BE49-F238E27FC236}">
                <a16:creationId xmlns:a16="http://schemas.microsoft.com/office/drawing/2014/main" id="{16C13EE7-E56F-9C2F-D560-DBD84B6CCD29}"/>
              </a:ext>
            </a:extLst>
          </p:cNvPr>
          <p:cNvSpPr txBox="1"/>
          <p:nvPr/>
        </p:nvSpPr>
        <p:spPr>
          <a:xfrm>
            <a:off x="7462488" y="5485110"/>
            <a:ext cx="28681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err="1">
                <a:ln>
                  <a:noFill/>
                </a:ln>
                <a:solidFill>
                  <a:srgbClr val="E8E8E8"/>
                </a:solidFill>
                <a:effectLst/>
                <a:uLnTx/>
                <a:uFillTx/>
                <a:latin typeface="Aptos" panose="02110004020202020204"/>
                <a:ea typeface="+mn-ea"/>
                <a:cs typeface="+mn-cs"/>
              </a:rPr>
              <a:t>Standardised</a:t>
            </a:r>
            <a:r>
              <a:rPr kumimoji="0" lang="fi-FI" sz="1800" b="1" i="0" u="none" strike="noStrike" kern="1200" cap="none" spc="0" normalizeH="0" baseline="0" noProof="0">
                <a:ln>
                  <a:noFill/>
                </a:ln>
                <a:solidFill>
                  <a:srgbClr val="E8E8E8"/>
                </a:solidFill>
                <a:effectLst/>
                <a:uLnTx/>
                <a:uFillTx/>
                <a:latin typeface="Aptos" panose="02110004020202020204"/>
                <a:ea typeface="+mn-ea"/>
                <a:cs typeface="+mn-cs"/>
              </a:rPr>
              <a:t> </a:t>
            </a:r>
            <a:r>
              <a:rPr kumimoji="0" lang="fi-FI" sz="1800" b="1" i="0" u="none" strike="noStrike" kern="1200" cap="none" spc="0" normalizeH="0" baseline="0" noProof="0" err="1">
                <a:ln>
                  <a:noFill/>
                </a:ln>
                <a:solidFill>
                  <a:srgbClr val="E8E8E8"/>
                </a:solidFill>
                <a:effectLst/>
                <a:uLnTx/>
                <a:uFillTx/>
                <a:latin typeface="Aptos" panose="02110004020202020204"/>
                <a:ea typeface="+mn-ea"/>
                <a:cs typeface="+mn-cs"/>
              </a:rPr>
              <a:t>way</a:t>
            </a:r>
            <a:r>
              <a:rPr kumimoji="0" lang="fi-FI" sz="1800" b="1" i="0" u="none" strike="noStrike" kern="1200" cap="none" spc="0" normalizeH="0" baseline="0" noProof="0">
                <a:ln>
                  <a:noFill/>
                </a:ln>
                <a:solidFill>
                  <a:srgbClr val="E8E8E8"/>
                </a:solidFill>
                <a:effectLst/>
                <a:uLnTx/>
                <a:uFillTx/>
                <a:latin typeface="Aptos" panose="02110004020202020204"/>
                <a:ea typeface="+mn-ea"/>
                <a:cs typeface="+mn-cs"/>
              </a:rPr>
              <a:t> to </a:t>
            </a:r>
            <a:r>
              <a:rPr kumimoji="0" lang="fi-FI" sz="1800" b="1" i="0" u="none" strike="noStrike" kern="1200" cap="none" spc="0" normalizeH="0" baseline="0" noProof="0" err="1">
                <a:ln>
                  <a:noFill/>
                </a:ln>
                <a:solidFill>
                  <a:srgbClr val="E8E8E8"/>
                </a:solidFill>
                <a:effectLst/>
                <a:uLnTx/>
                <a:uFillTx/>
                <a:latin typeface="Aptos" panose="02110004020202020204"/>
                <a:ea typeface="+mn-ea"/>
                <a:cs typeface="+mn-cs"/>
              </a:rPr>
              <a:t>work</a:t>
            </a:r>
            <a:endParaRPr kumimoji="0" lang="fi-FI" sz="1800" b="1" i="0" u="none" strike="noStrike" kern="1200" cap="none" spc="0" normalizeH="0" baseline="0" noProof="0">
              <a:ln>
                <a:noFill/>
              </a:ln>
              <a:solidFill>
                <a:srgbClr val="E8E8E8"/>
              </a:solidFill>
              <a:effectLst/>
              <a:uLnTx/>
              <a:uFillTx/>
              <a:latin typeface="Aptos" panose="02110004020202020204"/>
              <a:ea typeface="+mn-ea"/>
              <a:cs typeface="+mn-cs"/>
            </a:endParaRPr>
          </a:p>
        </p:txBody>
      </p:sp>
      <p:grpSp>
        <p:nvGrpSpPr>
          <p:cNvPr id="32" name="Ryhmä 31">
            <a:extLst>
              <a:ext uri="{FF2B5EF4-FFF2-40B4-BE49-F238E27FC236}">
                <a16:creationId xmlns:a16="http://schemas.microsoft.com/office/drawing/2014/main" id="{FDB6D499-5013-730B-5932-38FA0DA17E05}"/>
              </a:ext>
            </a:extLst>
          </p:cNvPr>
          <p:cNvGrpSpPr/>
          <p:nvPr/>
        </p:nvGrpSpPr>
        <p:grpSpPr>
          <a:xfrm>
            <a:off x="321293" y="1289074"/>
            <a:ext cx="5406055" cy="1109634"/>
            <a:chOff x="666107" y="1164672"/>
            <a:chExt cx="8735068" cy="1683838"/>
          </a:xfrm>
        </p:grpSpPr>
        <p:grpSp>
          <p:nvGrpSpPr>
            <p:cNvPr id="83" name="Ryhmä 82">
              <a:extLst>
                <a:ext uri="{FF2B5EF4-FFF2-40B4-BE49-F238E27FC236}">
                  <a16:creationId xmlns:a16="http://schemas.microsoft.com/office/drawing/2014/main" id="{5D26E8C3-AD16-469E-2A7B-B22ED583ED2D}"/>
                </a:ext>
              </a:extLst>
            </p:cNvPr>
            <p:cNvGrpSpPr/>
            <p:nvPr/>
          </p:nvGrpSpPr>
          <p:grpSpPr>
            <a:xfrm>
              <a:off x="2034282" y="1934110"/>
              <a:ext cx="914400" cy="914400"/>
              <a:chOff x="2034282" y="1934110"/>
              <a:chExt cx="914400" cy="914400"/>
            </a:xfrm>
          </p:grpSpPr>
          <p:sp>
            <p:nvSpPr>
              <p:cNvPr id="92" name="Suorakulmio 91">
                <a:extLst>
                  <a:ext uri="{FF2B5EF4-FFF2-40B4-BE49-F238E27FC236}">
                    <a16:creationId xmlns:a16="http://schemas.microsoft.com/office/drawing/2014/main" id="{61E1F741-15B0-9C17-F56A-78DD753AC214}"/>
                  </a:ext>
                </a:extLst>
              </p:cNvPr>
              <p:cNvSpPr/>
              <p:nvPr/>
            </p:nvSpPr>
            <p:spPr>
              <a:xfrm>
                <a:off x="2156519" y="2108835"/>
                <a:ext cx="669925" cy="441325"/>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3" name="Kuva 92" descr="Näyttö tasaisella täytöllä">
                <a:extLst>
                  <a:ext uri="{FF2B5EF4-FFF2-40B4-BE49-F238E27FC236}">
                    <a16:creationId xmlns:a16="http://schemas.microsoft.com/office/drawing/2014/main" id="{B5A4C830-CE06-4083-F13A-3B327438AF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84" name="Kuva 83" descr="Tuotanto tasaisella täytöllä">
              <a:extLst>
                <a:ext uri="{FF2B5EF4-FFF2-40B4-BE49-F238E27FC236}">
                  <a16:creationId xmlns:a16="http://schemas.microsoft.com/office/drawing/2014/main" id="{A95D51AF-3504-9D11-FAE1-DB36446132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107" y="1480335"/>
              <a:ext cx="1368175" cy="1368175"/>
            </a:xfrm>
            <a:prstGeom prst="rect">
              <a:avLst/>
            </a:prstGeom>
          </p:spPr>
        </p:pic>
        <p:grpSp>
          <p:nvGrpSpPr>
            <p:cNvPr id="85" name="Ryhmä 84">
              <a:extLst>
                <a:ext uri="{FF2B5EF4-FFF2-40B4-BE49-F238E27FC236}">
                  <a16:creationId xmlns:a16="http://schemas.microsoft.com/office/drawing/2014/main" id="{65DFCFFF-2111-96E4-51BD-7ABCED724354}"/>
                </a:ext>
              </a:extLst>
            </p:cNvPr>
            <p:cNvGrpSpPr/>
            <p:nvPr/>
          </p:nvGrpSpPr>
          <p:grpSpPr>
            <a:xfrm>
              <a:off x="6793785" y="2067460"/>
              <a:ext cx="762000" cy="647700"/>
              <a:chOff x="6793785" y="2067460"/>
              <a:chExt cx="762000" cy="647700"/>
            </a:xfrm>
          </p:grpSpPr>
          <p:sp>
            <p:nvSpPr>
              <p:cNvPr id="90" name="Suorakulmio 89">
                <a:extLst>
                  <a:ext uri="{FF2B5EF4-FFF2-40B4-BE49-F238E27FC236}">
                    <a16:creationId xmlns:a16="http://schemas.microsoft.com/office/drawing/2014/main" id="{6ACE2DA6-73FD-C0F9-CF38-AC9636150C75}"/>
                  </a:ext>
                </a:extLst>
              </p:cNvPr>
              <p:cNvSpPr/>
              <p:nvPr/>
            </p:nvSpPr>
            <p:spPr>
              <a:xfrm>
                <a:off x="6838949" y="2117725"/>
                <a:ext cx="669925" cy="441325"/>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1" name="Kuva 5" descr="Näyttö tasaisella täytöllä">
                <a:extLst>
                  <a:ext uri="{FF2B5EF4-FFF2-40B4-BE49-F238E27FC236}">
                    <a16:creationId xmlns:a16="http://schemas.microsoft.com/office/drawing/2014/main" id="{F1A5CA4E-4811-C711-BD62-CAC1FBC20FDC}"/>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86" name="Ryhmä 85">
              <a:extLst>
                <a:ext uri="{FF2B5EF4-FFF2-40B4-BE49-F238E27FC236}">
                  <a16:creationId xmlns:a16="http://schemas.microsoft.com/office/drawing/2014/main" id="{F8D3E9E3-E56B-8424-D062-B36B96350D69}"/>
                </a:ext>
              </a:extLst>
            </p:cNvPr>
            <p:cNvGrpSpPr/>
            <p:nvPr/>
          </p:nvGrpSpPr>
          <p:grpSpPr>
            <a:xfrm>
              <a:off x="7655207" y="1164672"/>
              <a:ext cx="1745968" cy="1526140"/>
              <a:chOff x="7655207" y="1164672"/>
              <a:chExt cx="1745968" cy="1526140"/>
            </a:xfrm>
          </p:grpSpPr>
          <p:sp>
            <p:nvSpPr>
              <p:cNvPr id="88" name="Kuva 7" descr="Nosturi tasaisella täytöllä">
                <a:extLst>
                  <a:ext uri="{FF2B5EF4-FFF2-40B4-BE49-F238E27FC236}">
                    <a16:creationId xmlns:a16="http://schemas.microsoft.com/office/drawing/2014/main" id="{4513C1A7-6364-2390-39E7-CBDAEF1D3BF5}"/>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chemeClr val="bg2">
                  <a:lumMod val="50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9" name="Kuva 9" descr="Rakennus tasaisella täytöllä">
                <a:extLst>
                  <a:ext uri="{FF2B5EF4-FFF2-40B4-BE49-F238E27FC236}">
                    <a16:creationId xmlns:a16="http://schemas.microsoft.com/office/drawing/2014/main" id="{834B9EAA-A76D-148C-8E48-BFDF561FED9E}"/>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chemeClr val="bg2">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87" name="Suora nuoliyhdysviiva 86">
              <a:extLst>
                <a:ext uri="{FF2B5EF4-FFF2-40B4-BE49-F238E27FC236}">
                  <a16:creationId xmlns:a16="http://schemas.microsoft.com/office/drawing/2014/main" id="{9FBFFC77-D0D5-DE85-1DBA-8983C4150983}"/>
                </a:ext>
              </a:extLst>
            </p:cNvPr>
            <p:cNvCxnSpPr/>
            <p:nvPr/>
          </p:nvCxnSpPr>
          <p:spPr>
            <a:xfrm>
              <a:off x="3060700" y="2329497"/>
              <a:ext cx="3454400" cy="0"/>
            </a:xfrm>
            <a:prstGeom prst="straightConnector1">
              <a:avLst/>
            </a:prstGeom>
            <a:ln w="38100">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33" name="Ryhmä 32">
            <a:extLst>
              <a:ext uri="{FF2B5EF4-FFF2-40B4-BE49-F238E27FC236}">
                <a16:creationId xmlns:a16="http://schemas.microsoft.com/office/drawing/2014/main" id="{C99BBCF8-215C-5792-0953-0379CF58F261}"/>
              </a:ext>
            </a:extLst>
          </p:cNvPr>
          <p:cNvGrpSpPr/>
          <p:nvPr/>
        </p:nvGrpSpPr>
        <p:grpSpPr>
          <a:xfrm>
            <a:off x="321293" y="2632883"/>
            <a:ext cx="5406055" cy="1109634"/>
            <a:chOff x="666107" y="3353039"/>
            <a:chExt cx="8735068" cy="1683838"/>
          </a:xfrm>
        </p:grpSpPr>
        <p:grpSp>
          <p:nvGrpSpPr>
            <p:cNvPr id="72" name="Ryhmä 71">
              <a:extLst>
                <a:ext uri="{FF2B5EF4-FFF2-40B4-BE49-F238E27FC236}">
                  <a16:creationId xmlns:a16="http://schemas.microsoft.com/office/drawing/2014/main" id="{B59F9E9D-8973-AEEB-69B2-3DF4557EE54E}"/>
                </a:ext>
              </a:extLst>
            </p:cNvPr>
            <p:cNvGrpSpPr/>
            <p:nvPr/>
          </p:nvGrpSpPr>
          <p:grpSpPr>
            <a:xfrm>
              <a:off x="2034282" y="4122477"/>
              <a:ext cx="914400" cy="914400"/>
              <a:chOff x="2034282" y="1934110"/>
              <a:chExt cx="914400" cy="914400"/>
            </a:xfrm>
          </p:grpSpPr>
          <p:sp>
            <p:nvSpPr>
              <p:cNvPr id="81" name="Suorakulmio 80">
                <a:extLst>
                  <a:ext uri="{FF2B5EF4-FFF2-40B4-BE49-F238E27FC236}">
                    <a16:creationId xmlns:a16="http://schemas.microsoft.com/office/drawing/2014/main" id="{E1F7753D-2B72-F18D-5C94-F84DF4908ADB}"/>
                  </a:ext>
                </a:extLst>
              </p:cNvPr>
              <p:cNvSpPr/>
              <p:nvPr/>
            </p:nvSpPr>
            <p:spPr>
              <a:xfrm>
                <a:off x="2156519" y="2108835"/>
                <a:ext cx="669925" cy="441325"/>
              </a:xfrm>
              <a:prstGeom prst="rect">
                <a:avLst/>
              </a:prstGeom>
              <a:solidFill>
                <a:srgbClr val="FF505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2" name="Kuva 81" descr="Näyttö tasaisella täytöllä">
                <a:extLst>
                  <a:ext uri="{FF2B5EF4-FFF2-40B4-BE49-F238E27FC236}">
                    <a16:creationId xmlns:a16="http://schemas.microsoft.com/office/drawing/2014/main" id="{3907E1D9-2EC0-4E63-92A1-E66819F958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73" name="Kuva 72" descr="Tuotanto tasaisella täytöllä">
              <a:extLst>
                <a:ext uri="{FF2B5EF4-FFF2-40B4-BE49-F238E27FC236}">
                  <a16:creationId xmlns:a16="http://schemas.microsoft.com/office/drawing/2014/main" id="{EB1BD1F0-1A73-D367-20C6-9ACF03CD38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107" y="3668702"/>
              <a:ext cx="1368175" cy="1368175"/>
            </a:xfrm>
            <a:prstGeom prst="rect">
              <a:avLst/>
            </a:prstGeom>
          </p:spPr>
        </p:pic>
        <p:grpSp>
          <p:nvGrpSpPr>
            <p:cNvPr id="74" name="Ryhmä 73">
              <a:extLst>
                <a:ext uri="{FF2B5EF4-FFF2-40B4-BE49-F238E27FC236}">
                  <a16:creationId xmlns:a16="http://schemas.microsoft.com/office/drawing/2014/main" id="{B2FE17DA-E108-2E12-F57B-4427BEC01B72}"/>
                </a:ext>
              </a:extLst>
            </p:cNvPr>
            <p:cNvGrpSpPr/>
            <p:nvPr/>
          </p:nvGrpSpPr>
          <p:grpSpPr>
            <a:xfrm>
              <a:off x="6793785" y="4255827"/>
              <a:ext cx="762000" cy="647700"/>
              <a:chOff x="6793785" y="2067460"/>
              <a:chExt cx="762000" cy="647700"/>
            </a:xfrm>
          </p:grpSpPr>
          <p:sp>
            <p:nvSpPr>
              <p:cNvPr id="79" name="Suorakulmio 78">
                <a:extLst>
                  <a:ext uri="{FF2B5EF4-FFF2-40B4-BE49-F238E27FC236}">
                    <a16:creationId xmlns:a16="http://schemas.microsoft.com/office/drawing/2014/main" id="{E7385B00-C6DD-828F-9FCF-E6300FA646BF}"/>
                  </a:ext>
                </a:extLst>
              </p:cNvPr>
              <p:cNvSpPr/>
              <p:nvPr/>
            </p:nvSpPr>
            <p:spPr>
              <a:xfrm>
                <a:off x="6838949" y="2117725"/>
                <a:ext cx="669925" cy="441325"/>
              </a:xfrm>
              <a:prstGeom prst="rect">
                <a:avLst/>
              </a:prstGeom>
              <a:solidFill>
                <a:srgbClr val="FF505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Kuva 5" descr="Näyttö tasaisella täytöllä">
                <a:extLst>
                  <a:ext uri="{FF2B5EF4-FFF2-40B4-BE49-F238E27FC236}">
                    <a16:creationId xmlns:a16="http://schemas.microsoft.com/office/drawing/2014/main" id="{01FB9030-A2AC-91A9-EEFC-D066B8742E51}"/>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75" name="Ryhmä 74">
              <a:extLst>
                <a:ext uri="{FF2B5EF4-FFF2-40B4-BE49-F238E27FC236}">
                  <a16:creationId xmlns:a16="http://schemas.microsoft.com/office/drawing/2014/main" id="{ABA16CB2-F0D6-F753-35AB-1B41F4A937B9}"/>
                </a:ext>
              </a:extLst>
            </p:cNvPr>
            <p:cNvGrpSpPr/>
            <p:nvPr/>
          </p:nvGrpSpPr>
          <p:grpSpPr>
            <a:xfrm>
              <a:off x="7655207" y="3353039"/>
              <a:ext cx="1745968" cy="1526140"/>
              <a:chOff x="7655207" y="1164672"/>
              <a:chExt cx="1745968" cy="1526140"/>
            </a:xfrm>
          </p:grpSpPr>
          <p:sp>
            <p:nvSpPr>
              <p:cNvPr id="77" name="Kuva 7" descr="Nosturi tasaisella täytöllä">
                <a:extLst>
                  <a:ext uri="{FF2B5EF4-FFF2-40B4-BE49-F238E27FC236}">
                    <a16:creationId xmlns:a16="http://schemas.microsoft.com/office/drawing/2014/main" id="{F1434FEA-EC68-39CC-57BB-CBA340E2CF4D}"/>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rgbClr val="FEB81C"/>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8" name="Kuva 9" descr="Rakennus tasaisella täytöllä">
                <a:extLst>
                  <a:ext uri="{FF2B5EF4-FFF2-40B4-BE49-F238E27FC236}">
                    <a16:creationId xmlns:a16="http://schemas.microsoft.com/office/drawing/2014/main" id="{0E57B934-4D87-492A-D9EF-A2A3D979F936}"/>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rgbClr val="FEB81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76" name="Suora nuoliyhdysviiva 75">
              <a:extLst>
                <a:ext uri="{FF2B5EF4-FFF2-40B4-BE49-F238E27FC236}">
                  <a16:creationId xmlns:a16="http://schemas.microsoft.com/office/drawing/2014/main" id="{FAF02BD9-4CA1-12A7-1E6A-B07B003BF471}"/>
                </a:ext>
              </a:extLst>
            </p:cNvPr>
            <p:cNvCxnSpPr/>
            <p:nvPr/>
          </p:nvCxnSpPr>
          <p:spPr>
            <a:xfrm>
              <a:off x="3060700" y="4517864"/>
              <a:ext cx="3454400" cy="0"/>
            </a:xfrm>
            <a:prstGeom prst="straightConnector1">
              <a:avLst/>
            </a:prstGeom>
            <a:ln w="38100">
              <a:solidFill>
                <a:srgbClr val="FF505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34" name="Ryhmä 33">
            <a:extLst>
              <a:ext uri="{FF2B5EF4-FFF2-40B4-BE49-F238E27FC236}">
                <a16:creationId xmlns:a16="http://schemas.microsoft.com/office/drawing/2014/main" id="{31E56D1B-37AF-89B7-89AF-A58A436C90E8}"/>
              </a:ext>
            </a:extLst>
          </p:cNvPr>
          <p:cNvGrpSpPr/>
          <p:nvPr/>
        </p:nvGrpSpPr>
        <p:grpSpPr>
          <a:xfrm>
            <a:off x="312864" y="3976691"/>
            <a:ext cx="5406055" cy="1109634"/>
            <a:chOff x="652487" y="5243056"/>
            <a:chExt cx="8735068" cy="1683838"/>
          </a:xfrm>
        </p:grpSpPr>
        <p:grpSp>
          <p:nvGrpSpPr>
            <p:cNvPr id="44" name="Ryhmä 43">
              <a:extLst>
                <a:ext uri="{FF2B5EF4-FFF2-40B4-BE49-F238E27FC236}">
                  <a16:creationId xmlns:a16="http://schemas.microsoft.com/office/drawing/2014/main" id="{FFBE0605-0D73-1AC4-885F-527430D251B3}"/>
                </a:ext>
              </a:extLst>
            </p:cNvPr>
            <p:cNvGrpSpPr/>
            <p:nvPr/>
          </p:nvGrpSpPr>
          <p:grpSpPr>
            <a:xfrm>
              <a:off x="2020662" y="6012494"/>
              <a:ext cx="914400" cy="914400"/>
              <a:chOff x="2034282" y="1934110"/>
              <a:chExt cx="914400" cy="914400"/>
            </a:xfrm>
          </p:grpSpPr>
          <p:sp>
            <p:nvSpPr>
              <p:cNvPr id="70" name="Suorakulmio 69">
                <a:extLst>
                  <a:ext uri="{FF2B5EF4-FFF2-40B4-BE49-F238E27FC236}">
                    <a16:creationId xmlns:a16="http://schemas.microsoft.com/office/drawing/2014/main" id="{3183AAB0-BF99-BF9B-D173-B2E53EB1A62C}"/>
                  </a:ext>
                </a:extLst>
              </p:cNvPr>
              <p:cNvSpPr/>
              <p:nvPr/>
            </p:nvSpPr>
            <p:spPr>
              <a:xfrm>
                <a:off x="2156519" y="2108835"/>
                <a:ext cx="669925" cy="441325"/>
              </a:xfrm>
              <a:prstGeom prst="rect">
                <a:avLst/>
              </a:prstGeom>
              <a:solidFill>
                <a:srgbClr val="48CCBE"/>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1" name="Kuva 70" descr="Näyttö tasaisella täytöllä">
                <a:extLst>
                  <a:ext uri="{FF2B5EF4-FFF2-40B4-BE49-F238E27FC236}">
                    <a16:creationId xmlns:a16="http://schemas.microsoft.com/office/drawing/2014/main" id="{0B42846B-5B58-CF30-1213-F84FF26348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82" y="1934110"/>
                <a:ext cx="914400" cy="914400"/>
              </a:xfrm>
              <a:prstGeom prst="rect">
                <a:avLst/>
              </a:prstGeom>
            </p:spPr>
          </p:pic>
        </p:grpSp>
        <p:pic>
          <p:nvPicPr>
            <p:cNvPr id="45" name="Kuva 44" descr="Tuotanto tasaisella täytöllä">
              <a:extLst>
                <a:ext uri="{FF2B5EF4-FFF2-40B4-BE49-F238E27FC236}">
                  <a16:creationId xmlns:a16="http://schemas.microsoft.com/office/drawing/2014/main" id="{CD5208E6-4DAA-09F3-C38A-9F2BAE806F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487" y="5558719"/>
              <a:ext cx="1368175" cy="1368175"/>
            </a:xfrm>
            <a:prstGeom prst="rect">
              <a:avLst/>
            </a:prstGeom>
          </p:spPr>
        </p:pic>
        <p:grpSp>
          <p:nvGrpSpPr>
            <p:cNvPr id="46" name="Ryhmä 45">
              <a:extLst>
                <a:ext uri="{FF2B5EF4-FFF2-40B4-BE49-F238E27FC236}">
                  <a16:creationId xmlns:a16="http://schemas.microsoft.com/office/drawing/2014/main" id="{07582065-9A13-5A32-A18C-5E3018AADEA6}"/>
                </a:ext>
              </a:extLst>
            </p:cNvPr>
            <p:cNvGrpSpPr/>
            <p:nvPr/>
          </p:nvGrpSpPr>
          <p:grpSpPr>
            <a:xfrm>
              <a:off x="6780165" y="6145844"/>
              <a:ext cx="762000" cy="647700"/>
              <a:chOff x="6793785" y="2067460"/>
              <a:chExt cx="762000" cy="647700"/>
            </a:xfrm>
          </p:grpSpPr>
          <p:sp>
            <p:nvSpPr>
              <p:cNvPr id="67" name="Suorakulmio 66">
                <a:extLst>
                  <a:ext uri="{FF2B5EF4-FFF2-40B4-BE49-F238E27FC236}">
                    <a16:creationId xmlns:a16="http://schemas.microsoft.com/office/drawing/2014/main" id="{5A74C9A6-8DBE-1C6D-35FA-0F709E14FA09}"/>
                  </a:ext>
                </a:extLst>
              </p:cNvPr>
              <p:cNvSpPr/>
              <p:nvPr/>
            </p:nvSpPr>
            <p:spPr>
              <a:xfrm>
                <a:off x="6838949" y="2117725"/>
                <a:ext cx="669925" cy="441325"/>
              </a:xfrm>
              <a:prstGeom prst="rect">
                <a:avLst/>
              </a:prstGeom>
              <a:solidFill>
                <a:srgbClr val="48CCBE"/>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9" name="Kuva 5" descr="Näyttö tasaisella täytöllä">
                <a:extLst>
                  <a:ext uri="{FF2B5EF4-FFF2-40B4-BE49-F238E27FC236}">
                    <a16:creationId xmlns:a16="http://schemas.microsoft.com/office/drawing/2014/main" id="{6727380F-FD80-0BC5-F447-3D3D854E741B}"/>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47" name="Ryhmä 46">
              <a:extLst>
                <a:ext uri="{FF2B5EF4-FFF2-40B4-BE49-F238E27FC236}">
                  <a16:creationId xmlns:a16="http://schemas.microsoft.com/office/drawing/2014/main" id="{CE874F06-74B9-3D89-03E9-EEFBEF88B9B3}"/>
                </a:ext>
              </a:extLst>
            </p:cNvPr>
            <p:cNvGrpSpPr/>
            <p:nvPr/>
          </p:nvGrpSpPr>
          <p:grpSpPr>
            <a:xfrm>
              <a:off x="7641587" y="5243056"/>
              <a:ext cx="1745968" cy="1526140"/>
              <a:chOff x="7655207" y="1164672"/>
              <a:chExt cx="1745968" cy="1526140"/>
            </a:xfrm>
          </p:grpSpPr>
          <p:sp>
            <p:nvSpPr>
              <p:cNvPr id="64" name="Kuva 7" descr="Nosturi tasaisella täytöllä">
                <a:extLst>
                  <a:ext uri="{FF2B5EF4-FFF2-40B4-BE49-F238E27FC236}">
                    <a16:creationId xmlns:a16="http://schemas.microsoft.com/office/drawing/2014/main" id="{AF66ED87-DE12-FC2B-BC85-EA0E2F3DF391}"/>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rgbClr val="8CC5FE"/>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6" name="Kuva 9" descr="Rakennus tasaisella täytöllä">
                <a:extLst>
                  <a:ext uri="{FF2B5EF4-FFF2-40B4-BE49-F238E27FC236}">
                    <a16:creationId xmlns:a16="http://schemas.microsoft.com/office/drawing/2014/main" id="{5F93D045-0B35-E50A-AC6C-57BEF223E971}"/>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rgbClr val="8CC5F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63" name="Suora nuoliyhdysviiva 62">
              <a:extLst>
                <a:ext uri="{FF2B5EF4-FFF2-40B4-BE49-F238E27FC236}">
                  <a16:creationId xmlns:a16="http://schemas.microsoft.com/office/drawing/2014/main" id="{1311BB10-B45D-69D4-706D-C0705FB34B87}"/>
                </a:ext>
              </a:extLst>
            </p:cNvPr>
            <p:cNvCxnSpPr>
              <a:cxnSpLocks/>
            </p:cNvCxnSpPr>
            <p:nvPr/>
          </p:nvCxnSpPr>
          <p:spPr>
            <a:xfrm>
              <a:off x="3047080" y="6407881"/>
              <a:ext cx="3528683" cy="0"/>
            </a:xfrm>
            <a:prstGeom prst="straightConnector1">
              <a:avLst/>
            </a:prstGeom>
            <a:ln w="38100">
              <a:solidFill>
                <a:srgbClr val="48CCBE"/>
              </a:solidFill>
              <a:prstDash val="dash"/>
              <a:tailEnd type="triangle"/>
            </a:ln>
          </p:spPr>
          <p:style>
            <a:lnRef idx="2">
              <a:schemeClr val="accent1"/>
            </a:lnRef>
            <a:fillRef idx="0">
              <a:schemeClr val="accent1"/>
            </a:fillRef>
            <a:effectRef idx="1">
              <a:schemeClr val="accent1"/>
            </a:effectRef>
            <a:fontRef idx="minor">
              <a:schemeClr val="tx1"/>
            </a:fontRef>
          </p:style>
        </p:cxnSp>
      </p:grpSp>
      <p:cxnSp>
        <p:nvCxnSpPr>
          <p:cNvPr id="37" name="Suora nuoliyhdysviiva 36">
            <a:extLst>
              <a:ext uri="{FF2B5EF4-FFF2-40B4-BE49-F238E27FC236}">
                <a16:creationId xmlns:a16="http://schemas.microsoft.com/office/drawing/2014/main" id="{A236EFD9-BBDA-F357-5235-A49A0854B5A7}"/>
              </a:ext>
            </a:extLst>
          </p:cNvPr>
          <p:cNvCxnSpPr>
            <a:cxnSpLocks/>
          </p:cNvCxnSpPr>
          <p:nvPr/>
        </p:nvCxnSpPr>
        <p:spPr>
          <a:xfrm flipV="1">
            <a:off x="1830782" y="2310831"/>
            <a:ext cx="2167466" cy="2293913"/>
          </a:xfrm>
          <a:prstGeom prst="straightConnector1">
            <a:avLst/>
          </a:prstGeom>
          <a:ln w="38100">
            <a:solidFill>
              <a:srgbClr val="48CCBE"/>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uora nuoliyhdysviiva 37">
            <a:extLst>
              <a:ext uri="{FF2B5EF4-FFF2-40B4-BE49-F238E27FC236}">
                <a16:creationId xmlns:a16="http://schemas.microsoft.com/office/drawing/2014/main" id="{11DD22FB-CED8-3649-2843-9CAC1E4C5594}"/>
              </a:ext>
            </a:extLst>
          </p:cNvPr>
          <p:cNvCxnSpPr>
            <a:cxnSpLocks/>
          </p:cNvCxnSpPr>
          <p:nvPr/>
        </p:nvCxnSpPr>
        <p:spPr>
          <a:xfrm>
            <a:off x="1830782" y="2202097"/>
            <a:ext cx="2147944" cy="1022224"/>
          </a:xfrm>
          <a:prstGeom prst="straightConnector1">
            <a:avLst/>
          </a:prstGeom>
          <a:ln w="38100">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9" name="Suora nuoliyhdysviiva 38">
            <a:extLst>
              <a:ext uri="{FF2B5EF4-FFF2-40B4-BE49-F238E27FC236}">
                <a16:creationId xmlns:a16="http://schemas.microsoft.com/office/drawing/2014/main" id="{A86A7660-2114-9D15-CA09-5EDF830F3F37}"/>
              </a:ext>
            </a:extLst>
          </p:cNvPr>
          <p:cNvCxnSpPr>
            <a:cxnSpLocks/>
          </p:cNvCxnSpPr>
          <p:nvPr/>
        </p:nvCxnSpPr>
        <p:spPr>
          <a:xfrm>
            <a:off x="1807064" y="3545906"/>
            <a:ext cx="2171662" cy="1044594"/>
          </a:xfrm>
          <a:prstGeom prst="straightConnector1">
            <a:avLst/>
          </a:prstGeom>
          <a:ln w="38100">
            <a:solidFill>
              <a:srgbClr val="FF505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94" name="Tekstiruutu 93">
            <a:extLst>
              <a:ext uri="{FF2B5EF4-FFF2-40B4-BE49-F238E27FC236}">
                <a16:creationId xmlns:a16="http://schemas.microsoft.com/office/drawing/2014/main" id="{CEE618D7-18DF-A823-502E-6F54EC5FB460}"/>
              </a:ext>
            </a:extLst>
          </p:cNvPr>
          <p:cNvSpPr txBox="1"/>
          <p:nvPr/>
        </p:nvSpPr>
        <p:spPr>
          <a:xfrm>
            <a:off x="1379608" y="5485110"/>
            <a:ext cx="306981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8E8E8"/>
                </a:solidFill>
                <a:effectLst/>
                <a:uLnTx/>
                <a:uFillTx/>
                <a:latin typeface="Aptos" panose="02110004020202020204"/>
                <a:ea typeface="+mn-ea"/>
                <a:cs typeface="+mn-cs"/>
              </a:rPr>
              <a:t>A non-standard way to work</a:t>
            </a:r>
            <a:endParaRPr kumimoji="0" lang="fi-FI" sz="1800" b="1" i="0" u="none" strike="noStrike" kern="1200" cap="none" spc="0" normalizeH="0" baseline="0" noProof="0">
              <a:ln>
                <a:noFill/>
              </a:ln>
              <a:solidFill>
                <a:srgbClr val="E8E8E8"/>
              </a:solidFill>
              <a:effectLst/>
              <a:uLnTx/>
              <a:uFillTx/>
              <a:latin typeface="Aptos" panose="02110004020202020204"/>
              <a:ea typeface="+mn-ea"/>
              <a:cs typeface="+mn-cs"/>
            </a:endParaRPr>
          </a:p>
        </p:txBody>
      </p:sp>
      <p:pic>
        <p:nvPicPr>
          <p:cNvPr id="95" name="Kuva 94" descr="Merkki kysymysmerkki tasaisella täytöllä">
            <a:extLst>
              <a:ext uri="{FF2B5EF4-FFF2-40B4-BE49-F238E27FC236}">
                <a16:creationId xmlns:a16="http://schemas.microsoft.com/office/drawing/2014/main" id="{54B54FAB-A4E7-D390-1ECD-163624DDF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89156" y="2350638"/>
            <a:ext cx="362139" cy="362139"/>
          </a:xfrm>
          <a:prstGeom prst="rect">
            <a:avLst/>
          </a:prstGeom>
        </p:spPr>
      </p:pic>
      <p:pic>
        <p:nvPicPr>
          <p:cNvPr id="98" name="Kuva 97" descr="Merkki kysymysmerkki tasaisella täytöllä">
            <a:extLst>
              <a:ext uri="{FF2B5EF4-FFF2-40B4-BE49-F238E27FC236}">
                <a16:creationId xmlns:a16="http://schemas.microsoft.com/office/drawing/2014/main" id="{272B0B8C-03F2-8069-9F04-765B1AC8A5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12594" y="2874980"/>
            <a:ext cx="362139" cy="362139"/>
          </a:xfrm>
          <a:prstGeom prst="rect">
            <a:avLst/>
          </a:prstGeom>
        </p:spPr>
      </p:pic>
      <p:pic>
        <p:nvPicPr>
          <p:cNvPr id="99" name="Kuva 98" descr="Merkki kysymysmerkki tasaisella täytöllä">
            <a:extLst>
              <a:ext uri="{FF2B5EF4-FFF2-40B4-BE49-F238E27FC236}">
                <a16:creationId xmlns:a16="http://schemas.microsoft.com/office/drawing/2014/main" id="{4F3F7B22-D5A0-D406-9FA0-9573FAD73F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50004" y="4195395"/>
            <a:ext cx="362139" cy="362139"/>
          </a:xfrm>
          <a:prstGeom prst="rect">
            <a:avLst/>
          </a:prstGeom>
        </p:spPr>
      </p:pic>
      <p:grpSp>
        <p:nvGrpSpPr>
          <p:cNvPr id="118" name="Ryhmä 117">
            <a:extLst>
              <a:ext uri="{FF2B5EF4-FFF2-40B4-BE49-F238E27FC236}">
                <a16:creationId xmlns:a16="http://schemas.microsoft.com/office/drawing/2014/main" id="{1B963255-9522-0F7A-1DAD-B4C5F699F306}"/>
              </a:ext>
            </a:extLst>
          </p:cNvPr>
          <p:cNvGrpSpPr/>
          <p:nvPr/>
        </p:nvGrpSpPr>
        <p:grpSpPr>
          <a:xfrm>
            <a:off x="7211627" y="2051060"/>
            <a:ext cx="3835400" cy="3001410"/>
            <a:chOff x="7211627" y="2051060"/>
            <a:chExt cx="3835400" cy="3001410"/>
          </a:xfrm>
        </p:grpSpPr>
        <p:sp>
          <p:nvSpPr>
            <p:cNvPr id="105" name="Suorakulmio: Pyöristetyt kulmat 104">
              <a:extLst>
                <a:ext uri="{FF2B5EF4-FFF2-40B4-BE49-F238E27FC236}">
                  <a16:creationId xmlns:a16="http://schemas.microsoft.com/office/drawing/2014/main" id="{C1AABDF2-4A22-F7B8-9F53-C7D3FE241A98}"/>
                </a:ext>
              </a:extLst>
            </p:cNvPr>
            <p:cNvSpPr/>
            <p:nvPr/>
          </p:nvSpPr>
          <p:spPr>
            <a:xfrm>
              <a:off x="7211627" y="2051060"/>
              <a:ext cx="3835400" cy="3001410"/>
            </a:xfrm>
            <a:prstGeom prst="roundRect">
              <a:avLst>
                <a:gd name="adj" fmla="val 905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6" name="Ryhmä 105">
              <a:extLst>
                <a:ext uri="{FF2B5EF4-FFF2-40B4-BE49-F238E27FC236}">
                  <a16:creationId xmlns:a16="http://schemas.microsoft.com/office/drawing/2014/main" id="{0EE5A699-9158-4929-FB11-1D535FC44F22}"/>
                </a:ext>
              </a:extLst>
            </p:cNvPr>
            <p:cNvGrpSpPr/>
            <p:nvPr/>
          </p:nvGrpSpPr>
          <p:grpSpPr>
            <a:xfrm>
              <a:off x="7509486" y="3016260"/>
              <a:ext cx="579494" cy="504854"/>
              <a:chOff x="6793785" y="2067460"/>
              <a:chExt cx="762000" cy="647700"/>
            </a:xfrm>
          </p:grpSpPr>
          <p:sp>
            <p:nvSpPr>
              <p:cNvPr id="107" name="Suorakulmio 106">
                <a:extLst>
                  <a:ext uri="{FF2B5EF4-FFF2-40B4-BE49-F238E27FC236}">
                    <a16:creationId xmlns:a16="http://schemas.microsoft.com/office/drawing/2014/main" id="{ECF9DD68-A0C9-738B-7E5F-194FA9FCD801}"/>
                  </a:ext>
                </a:extLst>
              </p:cNvPr>
              <p:cNvSpPr/>
              <p:nvPr/>
            </p:nvSpPr>
            <p:spPr>
              <a:xfrm>
                <a:off x="6838949" y="2117725"/>
                <a:ext cx="669925" cy="441325"/>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 name="Kuva 5" descr="Näyttö tasaisella täytöllä">
                <a:extLst>
                  <a:ext uri="{FF2B5EF4-FFF2-40B4-BE49-F238E27FC236}">
                    <a16:creationId xmlns:a16="http://schemas.microsoft.com/office/drawing/2014/main" id="{A6146101-61FF-5089-0D07-FF2BF1ED1FCB}"/>
                  </a:ext>
                </a:extLst>
              </p:cNvPr>
              <p:cNvSpPr/>
              <p:nvPr/>
            </p:nvSpPr>
            <p:spPr>
              <a:xfrm>
                <a:off x="6793785" y="2067460"/>
                <a:ext cx="762000" cy="64770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109" name="Ryhmä 108">
              <a:extLst>
                <a:ext uri="{FF2B5EF4-FFF2-40B4-BE49-F238E27FC236}">
                  <a16:creationId xmlns:a16="http://schemas.microsoft.com/office/drawing/2014/main" id="{5F4440C6-70B7-AD80-E2DC-F3441C3E006A}"/>
                </a:ext>
              </a:extLst>
            </p:cNvPr>
            <p:cNvGrpSpPr/>
            <p:nvPr/>
          </p:nvGrpSpPr>
          <p:grpSpPr>
            <a:xfrm>
              <a:off x="7514645" y="3693038"/>
              <a:ext cx="662181" cy="588410"/>
              <a:chOff x="7655207" y="1164672"/>
              <a:chExt cx="1745968" cy="1526140"/>
            </a:xfrm>
          </p:grpSpPr>
          <p:sp>
            <p:nvSpPr>
              <p:cNvPr id="110" name="Kuva 7" descr="Nosturi tasaisella täytöllä">
                <a:extLst>
                  <a:ext uri="{FF2B5EF4-FFF2-40B4-BE49-F238E27FC236}">
                    <a16:creationId xmlns:a16="http://schemas.microsoft.com/office/drawing/2014/main" id="{ACD18BB9-0F85-864E-4EEC-ECE9FF76CCEC}"/>
                  </a:ext>
                </a:extLst>
              </p:cNvPr>
              <p:cNvSpPr/>
              <p:nvPr/>
            </p:nvSpPr>
            <p:spPr>
              <a:xfrm>
                <a:off x="7655207" y="1164672"/>
                <a:ext cx="1527946" cy="1526140"/>
              </a:xfrm>
              <a:custGeom>
                <a:avLst/>
                <a:gdLst>
                  <a:gd name="connsiteX0" fmla="*/ 1451155 w 1527946"/>
                  <a:gd name="connsiteY0" fmla="*/ 991991 h 1526140"/>
                  <a:gd name="connsiteX1" fmla="*/ 1145927 w 1527946"/>
                  <a:gd name="connsiteY1" fmla="*/ 991991 h 1526140"/>
                  <a:gd name="connsiteX2" fmla="*/ 1145927 w 1527946"/>
                  <a:gd name="connsiteY2" fmla="*/ 839377 h 1526140"/>
                  <a:gd name="connsiteX3" fmla="*/ 1451155 w 1527946"/>
                  <a:gd name="connsiteY3" fmla="*/ 839377 h 1526140"/>
                  <a:gd name="connsiteX4" fmla="*/ 1451155 w 1527946"/>
                  <a:gd name="connsiteY4" fmla="*/ 991991 h 1526140"/>
                  <a:gd name="connsiteX5" fmla="*/ 604147 w 1527946"/>
                  <a:gd name="connsiteY5" fmla="*/ 324305 h 1526140"/>
                  <a:gd name="connsiteX6" fmla="*/ 592701 w 1527946"/>
                  <a:gd name="connsiteY6" fmla="*/ 230829 h 1526140"/>
                  <a:gd name="connsiteX7" fmla="*/ 985682 w 1527946"/>
                  <a:gd name="connsiteY7" fmla="*/ 324305 h 1526140"/>
                  <a:gd name="connsiteX8" fmla="*/ 604147 w 1527946"/>
                  <a:gd name="connsiteY8" fmla="*/ 324305 h 1526140"/>
                  <a:gd name="connsiteX9" fmla="*/ 300827 w 1527946"/>
                  <a:gd name="connsiteY9" fmla="*/ 324305 h 1526140"/>
                  <a:gd name="connsiteX10" fmla="*/ 436272 w 1527946"/>
                  <a:gd name="connsiteY10" fmla="*/ 255628 h 1526140"/>
                  <a:gd name="connsiteX11" fmla="*/ 428641 w 1527946"/>
                  <a:gd name="connsiteY11" fmla="*/ 324305 h 1526140"/>
                  <a:gd name="connsiteX12" fmla="*/ 300827 w 1527946"/>
                  <a:gd name="connsiteY12" fmla="*/ 324305 h 1526140"/>
                  <a:gd name="connsiteX13" fmla="*/ 422918 w 1527946"/>
                  <a:gd name="connsiteY13" fmla="*/ 1411680 h 1526140"/>
                  <a:gd name="connsiteX14" fmla="*/ 430549 w 1527946"/>
                  <a:gd name="connsiteY14" fmla="*/ 1335373 h 1526140"/>
                  <a:gd name="connsiteX15" fmla="*/ 600332 w 1527946"/>
                  <a:gd name="connsiteY15" fmla="*/ 1335373 h 1526140"/>
                  <a:gd name="connsiteX16" fmla="*/ 607963 w 1527946"/>
                  <a:gd name="connsiteY16" fmla="*/ 1411680 h 1526140"/>
                  <a:gd name="connsiteX17" fmla="*/ 422918 w 1527946"/>
                  <a:gd name="connsiteY17" fmla="*/ 1411680 h 1526140"/>
                  <a:gd name="connsiteX18" fmla="*/ 449625 w 1527946"/>
                  <a:gd name="connsiteY18" fmla="*/ 1182759 h 1526140"/>
                  <a:gd name="connsiteX19" fmla="*/ 585070 w 1527946"/>
                  <a:gd name="connsiteY19" fmla="*/ 1182759 h 1526140"/>
                  <a:gd name="connsiteX20" fmla="*/ 592701 w 1527946"/>
                  <a:gd name="connsiteY20" fmla="*/ 1259066 h 1526140"/>
                  <a:gd name="connsiteX21" fmla="*/ 440087 w 1527946"/>
                  <a:gd name="connsiteY21" fmla="*/ 1259066 h 1526140"/>
                  <a:gd name="connsiteX22" fmla="*/ 449625 w 1527946"/>
                  <a:gd name="connsiteY22" fmla="*/ 1182759 h 1526140"/>
                  <a:gd name="connsiteX23" fmla="*/ 466795 w 1527946"/>
                  <a:gd name="connsiteY23" fmla="*/ 1030145 h 1526140"/>
                  <a:gd name="connsiteX24" fmla="*/ 567901 w 1527946"/>
                  <a:gd name="connsiteY24" fmla="*/ 1030145 h 1526140"/>
                  <a:gd name="connsiteX25" fmla="*/ 575532 w 1527946"/>
                  <a:gd name="connsiteY25" fmla="*/ 1106452 h 1526140"/>
                  <a:gd name="connsiteX26" fmla="*/ 457256 w 1527946"/>
                  <a:gd name="connsiteY26" fmla="*/ 1106452 h 1526140"/>
                  <a:gd name="connsiteX27" fmla="*/ 466795 w 1527946"/>
                  <a:gd name="connsiteY27" fmla="*/ 1030145 h 1526140"/>
                  <a:gd name="connsiteX28" fmla="*/ 482056 w 1527946"/>
                  <a:gd name="connsiteY28" fmla="*/ 877531 h 1526140"/>
                  <a:gd name="connsiteX29" fmla="*/ 548825 w 1527946"/>
                  <a:gd name="connsiteY29" fmla="*/ 877531 h 1526140"/>
                  <a:gd name="connsiteX30" fmla="*/ 556455 w 1527946"/>
                  <a:gd name="connsiteY30" fmla="*/ 953838 h 1526140"/>
                  <a:gd name="connsiteX31" fmla="*/ 472518 w 1527946"/>
                  <a:gd name="connsiteY31" fmla="*/ 953838 h 1526140"/>
                  <a:gd name="connsiteX32" fmla="*/ 482056 w 1527946"/>
                  <a:gd name="connsiteY32" fmla="*/ 877531 h 1526140"/>
                  <a:gd name="connsiteX33" fmla="*/ 499225 w 1527946"/>
                  <a:gd name="connsiteY33" fmla="*/ 724917 h 1526140"/>
                  <a:gd name="connsiteX34" fmla="*/ 531656 w 1527946"/>
                  <a:gd name="connsiteY34" fmla="*/ 724917 h 1526140"/>
                  <a:gd name="connsiteX35" fmla="*/ 539286 w 1527946"/>
                  <a:gd name="connsiteY35" fmla="*/ 801224 h 1526140"/>
                  <a:gd name="connsiteX36" fmla="*/ 489687 w 1527946"/>
                  <a:gd name="connsiteY36" fmla="*/ 801224 h 1526140"/>
                  <a:gd name="connsiteX37" fmla="*/ 499225 w 1527946"/>
                  <a:gd name="connsiteY37" fmla="*/ 724917 h 1526140"/>
                  <a:gd name="connsiteX38" fmla="*/ 516394 w 1527946"/>
                  <a:gd name="connsiteY38" fmla="*/ 576118 h 1526140"/>
                  <a:gd name="connsiteX39" fmla="*/ 524025 w 1527946"/>
                  <a:gd name="connsiteY39" fmla="*/ 648610 h 1526140"/>
                  <a:gd name="connsiteX40" fmla="*/ 506856 w 1527946"/>
                  <a:gd name="connsiteY40" fmla="*/ 648610 h 1526140"/>
                  <a:gd name="connsiteX41" fmla="*/ 516394 w 1527946"/>
                  <a:gd name="connsiteY41" fmla="*/ 576118 h 1526140"/>
                  <a:gd name="connsiteX42" fmla="*/ 1336694 w 1527946"/>
                  <a:gd name="connsiteY42" fmla="*/ 763070 h 1526140"/>
                  <a:gd name="connsiteX43" fmla="*/ 1336694 w 1527946"/>
                  <a:gd name="connsiteY43" fmla="*/ 438765 h 1526140"/>
                  <a:gd name="connsiteX44" fmla="*/ 1470232 w 1527946"/>
                  <a:gd name="connsiteY44" fmla="*/ 438765 h 1526140"/>
                  <a:gd name="connsiteX45" fmla="*/ 1527462 w 1527946"/>
                  <a:gd name="connsiteY45" fmla="*/ 389166 h 1526140"/>
                  <a:gd name="connsiteX46" fmla="*/ 1483585 w 1527946"/>
                  <a:gd name="connsiteY46" fmla="*/ 326212 h 1526140"/>
                  <a:gd name="connsiteX47" fmla="*/ 579347 w 1527946"/>
                  <a:gd name="connsiteY47" fmla="*/ 108737 h 1526140"/>
                  <a:gd name="connsiteX48" fmla="*/ 573624 w 1527946"/>
                  <a:gd name="connsiteY48" fmla="*/ 51507 h 1526140"/>
                  <a:gd name="connsiteX49" fmla="*/ 516394 w 1527946"/>
                  <a:gd name="connsiteY49" fmla="*/ 0 h 1526140"/>
                  <a:gd name="connsiteX50" fmla="*/ 459164 w 1527946"/>
                  <a:gd name="connsiteY50" fmla="*/ 51507 h 1526140"/>
                  <a:gd name="connsiteX51" fmla="*/ 451533 w 1527946"/>
                  <a:gd name="connsiteY51" fmla="*/ 122091 h 1526140"/>
                  <a:gd name="connsiteX52" fmla="*/ 31845 w 1527946"/>
                  <a:gd name="connsiteY52" fmla="*/ 331935 h 1526140"/>
                  <a:gd name="connsiteX53" fmla="*/ 1322 w 1527946"/>
                  <a:gd name="connsiteY53" fmla="*/ 396796 h 1526140"/>
                  <a:gd name="connsiteX54" fmla="*/ 58552 w 1527946"/>
                  <a:gd name="connsiteY54" fmla="*/ 438765 h 1526140"/>
                  <a:gd name="connsiteX55" fmla="*/ 417195 w 1527946"/>
                  <a:gd name="connsiteY55" fmla="*/ 438765 h 1526140"/>
                  <a:gd name="connsiteX56" fmla="*/ 308458 w 1527946"/>
                  <a:gd name="connsiteY56" fmla="*/ 1411680 h 1526140"/>
                  <a:gd name="connsiteX57" fmla="*/ 115782 w 1527946"/>
                  <a:gd name="connsiteY57" fmla="*/ 1411680 h 1526140"/>
                  <a:gd name="connsiteX58" fmla="*/ 115782 w 1527946"/>
                  <a:gd name="connsiteY58" fmla="*/ 1526140 h 1526140"/>
                  <a:gd name="connsiteX59" fmla="*/ 917006 w 1527946"/>
                  <a:gd name="connsiteY59" fmla="*/ 1526140 h 1526140"/>
                  <a:gd name="connsiteX60" fmla="*/ 917006 w 1527946"/>
                  <a:gd name="connsiteY60" fmla="*/ 1411680 h 1526140"/>
                  <a:gd name="connsiteX61" fmla="*/ 724331 w 1527946"/>
                  <a:gd name="connsiteY61" fmla="*/ 1411680 h 1526140"/>
                  <a:gd name="connsiteX62" fmla="*/ 615593 w 1527946"/>
                  <a:gd name="connsiteY62" fmla="*/ 438765 h 1526140"/>
                  <a:gd name="connsiteX63" fmla="*/ 1260387 w 1527946"/>
                  <a:gd name="connsiteY63" fmla="*/ 438765 h 1526140"/>
                  <a:gd name="connsiteX64" fmla="*/ 1260387 w 1527946"/>
                  <a:gd name="connsiteY64" fmla="*/ 763070 h 1526140"/>
                  <a:gd name="connsiteX65" fmla="*/ 1069620 w 1527946"/>
                  <a:gd name="connsiteY65" fmla="*/ 763070 h 1526140"/>
                  <a:gd name="connsiteX66" fmla="*/ 1069620 w 1527946"/>
                  <a:gd name="connsiteY66" fmla="*/ 1068298 h 1526140"/>
                  <a:gd name="connsiteX67" fmla="*/ 1527462 w 1527946"/>
                  <a:gd name="connsiteY67" fmla="*/ 1068298 h 1526140"/>
                  <a:gd name="connsiteX68" fmla="*/ 1527462 w 1527946"/>
                  <a:gd name="connsiteY68" fmla="*/ 763070 h 1526140"/>
                  <a:gd name="connsiteX69" fmla="*/ 1336694 w 1527946"/>
                  <a:gd name="connsiteY69" fmla="*/ 763070 h 1526140"/>
                  <a:gd name="connsiteX0" fmla="*/ 1451155 w 1527946"/>
                  <a:gd name="connsiteY0" fmla="*/ 991991 h 1526140"/>
                  <a:gd name="connsiteX1" fmla="*/ 1145927 w 1527946"/>
                  <a:gd name="connsiteY1" fmla="*/ 839377 h 1526140"/>
                  <a:gd name="connsiteX2" fmla="*/ 1451155 w 1527946"/>
                  <a:gd name="connsiteY2" fmla="*/ 839377 h 1526140"/>
                  <a:gd name="connsiteX3" fmla="*/ 1451155 w 1527946"/>
                  <a:gd name="connsiteY3" fmla="*/ 991991 h 1526140"/>
                  <a:gd name="connsiteX4" fmla="*/ 604147 w 1527946"/>
                  <a:gd name="connsiteY4" fmla="*/ 324305 h 1526140"/>
                  <a:gd name="connsiteX5" fmla="*/ 592701 w 1527946"/>
                  <a:gd name="connsiteY5" fmla="*/ 230829 h 1526140"/>
                  <a:gd name="connsiteX6" fmla="*/ 985682 w 1527946"/>
                  <a:gd name="connsiteY6" fmla="*/ 324305 h 1526140"/>
                  <a:gd name="connsiteX7" fmla="*/ 604147 w 1527946"/>
                  <a:gd name="connsiteY7" fmla="*/ 324305 h 1526140"/>
                  <a:gd name="connsiteX8" fmla="*/ 300827 w 1527946"/>
                  <a:gd name="connsiteY8" fmla="*/ 324305 h 1526140"/>
                  <a:gd name="connsiteX9" fmla="*/ 436272 w 1527946"/>
                  <a:gd name="connsiteY9" fmla="*/ 255628 h 1526140"/>
                  <a:gd name="connsiteX10" fmla="*/ 428641 w 1527946"/>
                  <a:gd name="connsiteY10" fmla="*/ 324305 h 1526140"/>
                  <a:gd name="connsiteX11" fmla="*/ 300827 w 1527946"/>
                  <a:gd name="connsiteY11" fmla="*/ 324305 h 1526140"/>
                  <a:gd name="connsiteX12" fmla="*/ 422918 w 1527946"/>
                  <a:gd name="connsiteY12" fmla="*/ 1411680 h 1526140"/>
                  <a:gd name="connsiteX13" fmla="*/ 430549 w 1527946"/>
                  <a:gd name="connsiteY13" fmla="*/ 1335373 h 1526140"/>
                  <a:gd name="connsiteX14" fmla="*/ 600332 w 1527946"/>
                  <a:gd name="connsiteY14" fmla="*/ 1335373 h 1526140"/>
                  <a:gd name="connsiteX15" fmla="*/ 607963 w 1527946"/>
                  <a:gd name="connsiteY15" fmla="*/ 1411680 h 1526140"/>
                  <a:gd name="connsiteX16" fmla="*/ 422918 w 1527946"/>
                  <a:gd name="connsiteY16" fmla="*/ 1411680 h 1526140"/>
                  <a:gd name="connsiteX17" fmla="*/ 449625 w 1527946"/>
                  <a:gd name="connsiteY17" fmla="*/ 1182759 h 1526140"/>
                  <a:gd name="connsiteX18" fmla="*/ 585070 w 1527946"/>
                  <a:gd name="connsiteY18" fmla="*/ 1182759 h 1526140"/>
                  <a:gd name="connsiteX19" fmla="*/ 592701 w 1527946"/>
                  <a:gd name="connsiteY19" fmla="*/ 1259066 h 1526140"/>
                  <a:gd name="connsiteX20" fmla="*/ 440087 w 1527946"/>
                  <a:gd name="connsiteY20" fmla="*/ 1259066 h 1526140"/>
                  <a:gd name="connsiteX21" fmla="*/ 449625 w 1527946"/>
                  <a:gd name="connsiteY21" fmla="*/ 1182759 h 1526140"/>
                  <a:gd name="connsiteX22" fmla="*/ 466795 w 1527946"/>
                  <a:gd name="connsiteY22" fmla="*/ 1030145 h 1526140"/>
                  <a:gd name="connsiteX23" fmla="*/ 567901 w 1527946"/>
                  <a:gd name="connsiteY23" fmla="*/ 1030145 h 1526140"/>
                  <a:gd name="connsiteX24" fmla="*/ 575532 w 1527946"/>
                  <a:gd name="connsiteY24" fmla="*/ 1106452 h 1526140"/>
                  <a:gd name="connsiteX25" fmla="*/ 457256 w 1527946"/>
                  <a:gd name="connsiteY25" fmla="*/ 1106452 h 1526140"/>
                  <a:gd name="connsiteX26" fmla="*/ 466795 w 1527946"/>
                  <a:gd name="connsiteY26" fmla="*/ 1030145 h 1526140"/>
                  <a:gd name="connsiteX27" fmla="*/ 482056 w 1527946"/>
                  <a:gd name="connsiteY27" fmla="*/ 877531 h 1526140"/>
                  <a:gd name="connsiteX28" fmla="*/ 548825 w 1527946"/>
                  <a:gd name="connsiteY28" fmla="*/ 877531 h 1526140"/>
                  <a:gd name="connsiteX29" fmla="*/ 556455 w 1527946"/>
                  <a:gd name="connsiteY29" fmla="*/ 953838 h 1526140"/>
                  <a:gd name="connsiteX30" fmla="*/ 472518 w 1527946"/>
                  <a:gd name="connsiteY30" fmla="*/ 953838 h 1526140"/>
                  <a:gd name="connsiteX31" fmla="*/ 482056 w 1527946"/>
                  <a:gd name="connsiteY31" fmla="*/ 877531 h 1526140"/>
                  <a:gd name="connsiteX32" fmla="*/ 499225 w 1527946"/>
                  <a:gd name="connsiteY32" fmla="*/ 724917 h 1526140"/>
                  <a:gd name="connsiteX33" fmla="*/ 531656 w 1527946"/>
                  <a:gd name="connsiteY33" fmla="*/ 724917 h 1526140"/>
                  <a:gd name="connsiteX34" fmla="*/ 539286 w 1527946"/>
                  <a:gd name="connsiteY34" fmla="*/ 801224 h 1526140"/>
                  <a:gd name="connsiteX35" fmla="*/ 489687 w 1527946"/>
                  <a:gd name="connsiteY35" fmla="*/ 801224 h 1526140"/>
                  <a:gd name="connsiteX36" fmla="*/ 499225 w 1527946"/>
                  <a:gd name="connsiteY36" fmla="*/ 724917 h 1526140"/>
                  <a:gd name="connsiteX37" fmla="*/ 516394 w 1527946"/>
                  <a:gd name="connsiteY37" fmla="*/ 576118 h 1526140"/>
                  <a:gd name="connsiteX38" fmla="*/ 524025 w 1527946"/>
                  <a:gd name="connsiteY38" fmla="*/ 648610 h 1526140"/>
                  <a:gd name="connsiteX39" fmla="*/ 506856 w 1527946"/>
                  <a:gd name="connsiteY39" fmla="*/ 648610 h 1526140"/>
                  <a:gd name="connsiteX40" fmla="*/ 516394 w 1527946"/>
                  <a:gd name="connsiteY40" fmla="*/ 576118 h 1526140"/>
                  <a:gd name="connsiteX41" fmla="*/ 1336694 w 1527946"/>
                  <a:gd name="connsiteY41" fmla="*/ 763070 h 1526140"/>
                  <a:gd name="connsiteX42" fmla="*/ 1336694 w 1527946"/>
                  <a:gd name="connsiteY42" fmla="*/ 438765 h 1526140"/>
                  <a:gd name="connsiteX43" fmla="*/ 1470232 w 1527946"/>
                  <a:gd name="connsiteY43" fmla="*/ 438765 h 1526140"/>
                  <a:gd name="connsiteX44" fmla="*/ 1527462 w 1527946"/>
                  <a:gd name="connsiteY44" fmla="*/ 389166 h 1526140"/>
                  <a:gd name="connsiteX45" fmla="*/ 1483585 w 1527946"/>
                  <a:gd name="connsiteY45" fmla="*/ 326212 h 1526140"/>
                  <a:gd name="connsiteX46" fmla="*/ 579347 w 1527946"/>
                  <a:gd name="connsiteY46" fmla="*/ 108737 h 1526140"/>
                  <a:gd name="connsiteX47" fmla="*/ 573624 w 1527946"/>
                  <a:gd name="connsiteY47" fmla="*/ 51507 h 1526140"/>
                  <a:gd name="connsiteX48" fmla="*/ 516394 w 1527946"/>
                  <a:gd name="connsiteY48" fmla="*/ 0 h 1526140"/>
                  <a:gd name="connsiteX49" fmla="*/ 459164 w 1527946"/>
                  <a:gd name="connsiteY49" fmla="*/ 51507 h 1526140"/>
                  <a:gd name="connsiteX50" fmla="*/ 451533 w 1527946"/>
                  <a:gd name="connsiteY50" fmla="*/ 122091 h 1526140"/>
                  <a:gd name="connsiteX51" fmla="*/ 31845 w 1527946"/>
                  <a:gd name="connsiteY51" fmla="*/ 331935 h 1526140"/>
                  <a:gd name="connsiteX52" fmla="*/ 1322 w 1527946"/>
                  <a:gd name="connsiteY52" fmla="*/ 396796 h 1526140"/>
                  <a:gd name="connsiteX53" fmla="*/ 58552 w 1527946"/>
                  <a:gd name="connsiteY53" fmla="*/ 438765 h 1526140"/>
                  <a:gd name="connsiteX54" fmla="*/ 417195 w 1527946"/>
                  <a:gd name="connsiteY54" fmla="*/ 438765 h 1526140"/>
                  <a:gd name="connsiteX55" fmla="*/ 308458 w 1527946"/>
                  <a:gd name="connsiteY55" fmla="*/ 1411680 h 1526140"/>
                  <a:gd name="connsiteX56" fmla="*/ 115782 w 1527946"/>
                  <a:gd name="connsiteY56" fmla="*/ 1411680 h 1526140"/>
                  <a:gd name="connsiteX57" fmla="*/ 115782 w 1527946"/>
                  <a:gd name="connsiteY57" fmla="*/ 1526140 h 1526140"/>
                  <a:gd name="connsiteX58" fmla="*/ 917006 w 1527946"/>
                  <a:gd name="connsiteY58" fmla="*/ 1526140 h 1526140"/>
                  <a:gd name="connsiteX59" fmla="*/ 917006 w 1527946"/>
                  <a:gd name="connsiteY59" fmla="*/ 1411680 h 1526140"/>
                  <a:gd name="connsiteX60" fmla="*/ 724331 w 1527946"/>
                  <a:gd name="connsiteY60" fmla="*/ 1411680 h 1526140"/>
                  <a:gd name="connsiteX61" fmla="*/ 615593 w 1527946"/>
                  <a:gd name="connsiteY61" fmla="*/ 438765 h 1526140"/>
                  <a:gd name="connsiteX62" fmla="*/ 1260387 w 1527946"/>
                  <a:gd name="connsiteY62" fmla="*/ 438765 h 1526140"/>
                  <a:gd name="connsiteX63" fmla="*/ 1260387 w 1527946"/>
                  <a:gd name="connsiteY63" fmla="*/ 763070 h 1526140"/>
                  <a:gd name="connsiteX64" fmla="*/ 1069620 w 1527946"/>
                  <a:gd name="connsiteY64" fmla="*/ 763070 h 1526140"/>
                  <a:gd name="connsiteX65" fmla="*/ 1069620 w 1527946"/>
                  <a:gd name="connsiteY65" fmla="*/ 1068298 h 1526140"/>
                  <a:gd name="connsiteX66" fmla="*/ 1527462 w 1527946"/>
                  <a:gd name="connsiteY66" fmla="*/ 1068298 h 1526140"/>
                  <a:gd name="connsiteX67" fmla="*/ 1527462 w 1527946"/>
                  <a:gd name="connsiteY67" fmla="*/ 763070 h 1526140"/>
                  <a:gd name="connsiteX68" fmla="*/ 1336694 w 1527946"/>
                  <a:gd name="connsiteY68" fmla="*/ 763070 h 1526140"/>
                  <a:gd name="connsiteX0" fmla="*/ 1451155 w 1527946"/>
                  <a:gd name="connsiteY0" fmla="*/ 991991 h 1526140"/>
                  <a:gd name="connsiteX1" fmla="*/ 1145927 w 1527946"/>
                  <a:gd name="connsiteY1" fmla="*/ 839377 h 1526140"/>
                  <a:gd name="connsiteX2" fmla="*/ 1451155 w 1527946"/>
                  <a:gd name="connsiteY2" fmla="*/ 991991 h 1526140"/>
                  <a:gd name="connsiteX3" fmla="*/ 604147 w 1527946"/>
                  <a:gd name="connsiteY3" fmla="*/ 324305 h 1526140"/>
                  <a:gd name="connsiteX4" fmla="*/ 592701 w 1527946"/>
                  <a:gd name="connsiteY4" fmla="*/ 230829 h 1526140"/>
                  <a:gd name="connsiteX5" fmla="*/ 985682 w 1527946"/>
                  <a:gd name="connsiteY5" fmla="*/ 324305 h 1526140"/>
                  <a:gd name="connsiteX6" fmla="*/ 604147 w 1527946"/>
                  <a:gd name="connsiteY6" fmla="*/ 324305 h 1526140"/>
                  <a:gd name="connsiteX7" fmla="*/ 300827 w 1527946"/>
                  <a:gd name="connsiteY7" fmla="*/ 324305 h 1526140"/>
                  <a:gd name="connsiteX8" fmla="*/ 436272 w 1527946"/>
                  <a:gd name="connsiteY8" fmla="*/ 255628 h 1526140"/>
                  <a:gd name="connsiteX9" fmla="*/ 428641 w 1527946"/>
                  <a:gd name="connsiteY9" fmla="*/ 324305 h 1526140"/>
                  <a:gd name="connsiteX10" fmla="*/ 300827 w 1527946"/>
                  <a:gd name="connsiteY10" fmla="*/ 324305 h 1526140"/>
                  <a:gd name="connsiteX11" fmla="*/ 422918 w 1527946"/>
                  <a:gd name="connsiteY11" fmla="*/ 1411680 h 1526140"/>
                  <a:gd name="connsiteX12" fmla="*/ 430549 w 1527946"/>
                  <a:gd name="connsiteY12" fmla="*/ 1335373 h 1526140"/>
                  <a:gd name="connsiteX13" fmla="*/ 600332 w 1527946"/>
                  <a:gd name="connsiteY13" fmla="*/ 1335373 h 1526140"/>
                  <a:gd name="connsiteX14" fmla="*/ 607963 w 1527946"/>
                  <a:gd name="connsiteY14" fmla="*/ 1411680 h 1526140"/>
                  <a:gd name="connsiteX15" fmla="*/ 422918 w 1527946"/>
                  <a:gd name="connsiteY15" fmla="*/ 1411680 h 1526140"/>
                  <a:gd name="connsiteX16" fmla="*/ 449625 w 1527946"/>
                  <a:gd name="connsiteY16" fmla="*/ 1182759 h 1526140"/>
                  <a:gd name="connsiteX17" fmla="*/ 585070 w 1527946"/>
                  <a:gd name="connsiteY17" fmla="*/ 1182759 h 1526140"/>
                  <a:gd name="connsiteX18" fmla="*/ 592701 w 1527946"/>
                  <a:gd name="connsiteY18" fmla="*/ 1259066 h 1526140"/>
                  <a:gd name="connsiteX19" fmla="*/ 440087 w 1527946"/>
                  <a:gd name="connsiteY19" fmla="*/ 1259066 h 1526140"/>
                  <a:gd name="connsiteX20" fmla="*/ 449625 w 1527946"/>
                  <a:gd name="connsiteY20" fmla="*/ 1182759 h 1526140"/>
                  <a:gd name="connsiteX21" fmla="*/ 466795 w 1527946"/>
                  <a:gd name="connsiteY21" fmla="*/ 1030145 h 1526140"/>
                  <a:gd name="connsiteX22" fmla="*/ 567901 w 1527946"/>
                  <a:gd name="connsiteY22" fmla="*/ 1030145 h 1526140"/>
                  <a:gd name="connsiteX23" fmla="*/ 575532 w 1527946"/>
                  <a:gd name="connsiteY23" fmla="*/ 1106452 h 1526140"/>
                  <a:gd name="connsiteX24" fmla="*/ 457256 w 1527946"/>
                  <a:gd name="connsiteY24" fmla="*/ 1106452 h 1526140"/>
                  <a:gd name="connsiteX25" fmla="*/ 466795 w 1527946"/>
                  <a:gd name="connsiteY25" fmla="*/ 1030145 h 1526140"/>
                  <a:gd name="connsiteX26" fmla="*/ 482056 w 1527946"/>
                  <a:gd name="connsiteY26" fmla="*/ 877531 h 1526140"/>
                  <a:gd name="connsiteX27" fmla="*/ 548825 w 1527946"/>
                  <a:gd name="connsiteY27" fmla="*/ 877531 h 1526140"/>
                  <a:gd name="connsiteX28" fmla="*/ 556455 w 1527946"/>
                  <a:gd name="connsiteY28" fmla="*/ 953838 h 1526140"/>
                  <a:gd name="connsiteX29" fmla="*/ 472518 w 1527946"/>
                  <a:gd name="connsiteY29" fmla="*/ 953838 h 1526140"/>
                  <a:gd name="connsiteX30" fmla="*/ 482056 w 1527946"/>
                  <a:gd name="connsiteY30" fmla="*/ 877531 h 1526140"/>
                  <a:gd name="connsiteX31" fmla="*/ 499225 w 1527946"/>
                  <a:gd name="connsiteY31" fmla="*/ 724917 h 1526140"/>
                  <a:gd name="connsiteX32" fmla="*/ 531656 w 1527946"/>
                  <a:gd name="connsiteY32" fmla="*/ 724917 h 1526140"/>
                  <a:gd name="connsiteX33" fmla="*/ 539286 w 1527946"/>
                  <a:gd name="connsiteY33" fmla="*/ 801224 h 1526140"/>
                  <a:gd name="connsiteX34" fmla="*/ 489687 w 1527946"/>
                  <a:gd name="connsiteY34" fmla="*/ 801224 h 1526140"/>
                  <a:gd name="connsiteX35" fmla="*/ 499225 w 1527946"/>
                  <a:gd name="connsiteY35" fmla="*/ 724917 h 1526140"/>
                  <a:gd name="connsiteX36" fmla="*/ 516394 w 1527946"/>
                  <a:gd name="connsiteY36" fmla="*/ 576118 h 1526140"/>
                  <a:gd name="connsiteX37" fmla="*/ 524025 w 1527946"/>
                  <a:gd name="connsiteY37" fmla="*/ 648610 h 1526140"/>
                  <a:gd name="connsiteX38" fmla="*/ 506856 w 1527946"/>
                  <a:gd name="connsiteY38" fmla="*/ 648610 h 1526140"/>
                  <a:gd name="connsiteX39" fmla="*/ 516394 w 1527946"/>
                  <a:gd name="connsiteY39" fmla="*/ 576118 h 1526140"/>
                  <a:gd name="connsiteX40" fmla="*/ 1336694 w 1527946"/>
                  <a:gd name="connsiteY40" fmla="*/ 763070 h 1526140"/>
                  <a:gd name="connsiteX41" fmla="*/ 1336694 w 1527946"/>
                  <a:gd name="connsiteY41" fmla="*/ 438765 h 1526140"/>
                  <a:gd name="connsiteX42" fmla="*/ 1470232 w 1527946"/>
                  <a:gd name="connsiteY42" fmla="*/ 438765 h 1526140"/>
                  <a:gd name="connsiteX43" fmla="*/ 1527462 w 1527946"/>
                  <a:gd name="connsiteY43" fmla="*/ 389166 h 1526140"/>
                  <a:gd name="connsiteX44" fmla="*/ 1483585 w 1527946"/>
                  <a:gd name="connsiteY44" fmla="*/ 326212 h 1526140"/>
                  <a:gd name="connsiteX45" fmla="*/ 579347 w 1527946"/>
                  <a:gd name="connsiteY45" fmla="*/ 108737 h 1526140"/>
                  <a:gd name="connsiteX46" fmla="*/ 573624 w 1527946"/>
                  <a:gd name="connsiteY46" fmla="*/ 51507 h 1526140"/>
                  <a:gd name="connsiteX47" fmla="*/ 516394 w 1527946"/>
                  <a:gd name="connsiteY47" fmla="*/ 0 h 1526140"/>
                  <a:gd name="connsiteX48" fmla="*/ 459164 w 1527946"/>
                  <a:gd name="connsiteY48" fmla="*/ 51507 h 1526140"/>
                  <a:gd name="connsiteX49" fmla="*/ 451533 w 1527946"/>
                  <a:gd name="connsiteY49" fmla="*/ 122091 h 1526140"/>
                  <a:gd name="connsiteX50" fmla="*/ 31845 w 1527946"/>
                  <a:gd name="connsiteY50" fmla="*/ 331935 h 1526140"/>
                  <a:gd name="connsiteX51" fmla="*/ 1322 w 1527946"/>
                  <a:gd name="connsiteY51" fmla="*/ 396796 h 1526140"/>
                  <a:gd name="connsiteX52" fmla="*/ 58552 w 1527946"/>
                  <a:gd name="connsiteY52" fmla="*/ 438765 h 1526140"/>
                  <a:gd name="connsiteX53" fmla="*/ 417195 w 1527946"/>
                  <a:gd name="connsiteY53" fmla="*/ 438765 h 1526140"/>
                  <a:gd name="connsiteX54" fmla="*/ 308458 w 1527946"/>
                  <a:gd name="connsiteY54" fmla="*/ 1411680 h 1526140"/>
                  <a:gd name="connsiteX55" fmla="*/ 115782 w 1527946"/>
                  <a:gd name="connsiteY55" fmla="*/ 1411680 h 1526140"/>
                  <a:gd name="connsiteX56" fmla="*/ 115782 w 1527946"/>
                  <a:gd name="connsiteY56" fmla="*/ 1526140 h 1526140"/>
                  <a:gd name="connsiteX57" fmla="*/ 917006 w 1527946"/>
                  <a:gd name="connsiteY57" fmla="*/ 1526140 h 1526140"/>
                  <a:gd name="connsiteX58" fmla="*/ 917006 w 1527946"/>
                  <a:gd name="connsiteY58" fmla="*/ 1411680 h 1526140"/>
                  <a:gd name="connsiteX59" fmla="*/ 724331 w 1527946"/>
                  <a:gd name="connsiteY59" fmla="*/ 1411680 h 1526140"/>
                  <a:gd name="connsiteX60" fmla="*/ 615593 w 1527946"/>
                  <a:gd name="connsiteY60" fmla="*/ 438765 h 1526140"/>
                  <a:gd name="connsiteX61" fmla="*/ 1260387 w 1527946"/>
                  <a:gd name="connsiteY61" fmla="*/ 438765 h 1526140"/>
                  <a:gd name="connsiteX62" fmla="*/ 1260387 w 1527946"/>
                  <a:gd name="connsiteY62" fmla="*/ 763070 h 1526140"/>
                  <a:gd name="connsiteX63" fmla="*/ 1069620 w 1527946"/>
                  <a:gd name="connsiteY63" fmla="*/ 763070 h 1526140"/>
                  <a:gd name="connsiteX64" fmla="*/ 1069620 w 1527946"/>
                  <a:gd name="connsiteY64" fmla="*/ 1068298 h 1526140"/>
                  <a:gd name="connsiteX65" fmla="*/ 1527462 w 1527946"/>
                  <a:gd name="connsiteY65" fmla="*/ 1068298 h 1526140"/>
                  <a:gd name="connsiteX66" fmla="*/ 1527462 w 1527946"/>
                  <a:gd name="connsiteY66" fmla="*/ 763070 h 1526140"/>
                  <a:gd name="connsiteX67" fmla="*/ 1336694 w 1527946"/>
                  <a:gd name="connsiteY67"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9620 w 1527946"/>
                  <a:gd name="connsiteY61" fmla="*/ 1068298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069620 w 1527946"/>
                  <a:gd name="connsiteY60" fmla="*/ 763070 h 1526140"/>
                  <a:gd name="connsiteX61" fmla="*/ 1067239 w 1527946"/>
                  <a:gd name="connsiteY61" fmla="*/ 849223 h 1526140"/>
                  <a:gd name="connsiteX62" fmla="*/ 1527462 w 1527946"/>
                  <a:gd name="connsiteY62" fmla="*/ 1068298 h 1526140"/>
                  <a:gd name="connsiteX63" fmla="*/ 1527462 w 1527946"/>
                  <a:gd name="connsiteY63" fmla="*/ 763070 h 1526140"/>
                  <a:gd name="connsiteX64" fmla="*/ 1336694 w 1527946"/>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069620 w 1529843"/>
                  <a:gd name="connsiteY60" fmla="*/ 763070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067239 w 1529843"/>
                  <a:gd name="connsiteY61" fmla="*/ 849223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9843"/>
                  <a:gd name="connsiteY0" fmla="*/ 324305 h 1526140"/>
                  <a:gd name="connsiteX1" fmla="*/ 592701 w 1529843"/>
                  <a:gd name="connsiteY1" fmla="*/ 230829 h 1526140"/>
                  <a:gd name="connsiteX2" fmla="*/ 985682 w 1529843"/>
                  <a:gd name="connsiteY2" fmla="*/ 324305 h 1526140"/>
                  <a:gd name="connsiteX3" fmla="*/ 604147 w 1529843"/>
                  <a:gd name="connsiteY3" fmla="*/ 324305 h 1526140"/>
                  <a:gd name="connsiteX4" fmla="*/ 300827 w 1529843"/>
                  <a:gd name="connsiteY4" fmla="*/ 324305 h 1526140"/>
                  <a:gd name="connsiteX5" fmla="*/ 436272 w 1529843"/>
                  <a:gd name="connsiteY5" fmla="*/ 255628 h 1526140"/>
                  <a:gd name="connsiteX6" fmla="*/ 428641 w 1529843"/>
                  <a:gd name="connsiteY6" fmla="*/ 324305 h 1526140"/>
                  <a:gd name="connsiteX7" fmla="*/ 300827 w 1529843"/>
                  <a:gd name="connsiteY7" fmla="*/ 324305 h 1526140"/>
                  <a:gd name="connsiteX8" fmla="*/ 422918 w 1529843"/>
                  <a:gd name="connsiteY8" fmla="*/ 1411680 h 1526140"/>
                  <a:gd name="connsiteX9" fmla="*/ 430549 w 1529843"/>
                  <a:gd name="connsiteY9" fmla="*/ 1335373 h 1526140"/>
                  <a:gd name="connsiteX10" fmla="*/ 600332 w 1529843"/>
                  <a:gd name="connsiteY10" fmla="*/ 1335373 h 1526140"/>
                  <a:gd name="connsiteX11" fmla="*/ 607963 w 1529843"/>
                  <a:gd name="connsiteY11" fmla="*/ 1411680 h 1526140"/>
                  <a:gd name="connsiteX12" fmla="*/ 422918 w 1529843"/>
                  <a:gd name="connsiteY12" fmla="*/ 1411680 h 1526140"/>
                  <a:gd name="connsiteX13" fmla="*/ 449625 w 1529843"/>
                  <a:gd name="connsiteY13" fmla="*/ 1182759 h 1526140"/>
                  <a:gd name="connsiteX14" fmla="*/ 585070 w 1529843"/>
                  <a:gd name="connsiteY14" fmla="*/ 1182759 h 1526140"/>
                  <a:gd name="connsiteX15" fmla="*/ 592701 w 1529843"/>
                  <a:gd name="connsiteY15" fmla="*/ 1259066 h 1526140"/>
                  <a:gd name="connsiteX16" fmla="*/ 440087 w 1529843"/>
                  <a:gd name="connsiteY16" fmla="*/ 1259066 h 1526140"/>
                  <a:gd name="connsiteX17" fmla="*/ 449625 w 1529843"/>
                  <a:gd name="connsiteY17" fmla="*/ 1182759 h 1526140"/>
                  <a:gd name="connsiteX18" fmla="*/ 466795 w 1529843"/>
                  <a:gd name="connsiteY18" fmla="*/ 1030145 h 1526140"/>
                  <a:gd name="connsiteX19" fmla="*/ 567901 w 1529843"/>
                  <a:gd name="connsiteY19" fmla="*/ 1030145 h 1526140"/>
                  <a:gd name="connsiteX20" fmla="*/ 575532 w 1529843"/>
                  <a:gd name="connsiteY20" fmla="*/ 1106452 h 1526140"/>
                  <a:gd name="connsiteX21" fmla="*/ 457256 w 1529843"/>
                  <a:gd name="connsiteY21" fmla="*/ 1106452 h 1526140"/>
                  <a:gd name="connsiteX22" fmla="*/ 466795 w 1529843"/>
                  <a:gd name="connsiteY22" fmla="*/ 1030145 h 1526140"/>
                  <a:gd name="connsiteX23" fmla="*/ 482056 w 1529843"/>
                  <a:gd name="connsiteY23" fmla="*/ 877531 h 1526140"/>
                  <a:gd name="connsiteX24" fmla="*/ 548825 w 1529843"/>
                  <a:gd name="connsiteY24" fmla="*/ 877531 h 1526140"/>
                  <a:gd name="connsiteX25" fmla="*/ 556455 w 1529843"/>
                  <a:gd name="connsiteY25" fmla="*/ 953838 h 1526140"/>
                  <a:gd name="connsiteX26" fmla="*/ 472518 w 1529843"/>
                  <a:gd name="connsiteY26" fmla="*/ 953838 h 1526140"/>
                  <a:gd name="connsiteX27" fmla="*/ 482056 w 1529843"/>
                  <a:gd name="connsiteY27" fmla="*/ 877531 h 1526140"/>
                  <a:gd name="connsiteX28" fmla="*/ 499225 w 1529843"/>
                  <a:gd name="connsiteY28" fmla="*/ 724917 h 1526140"/>
                  <a:gd name="connsiteX29" fmla="*/ 531656 w 1529843"/>
                  <a:gd name="connsiteY29" fmla="*/ 724917 h 1526140"/>
                  <a:gd name="connsiteX30" fmla="*/ 539286 w 1529843"/>
                  <a:gd name="connsiteY30" fmla="*/ 801224 h 1526140"/>
                  <a:gd name="connsiteX31" fmla="*/ 489687 w 1529843"/>
                  <a:gd name="connsiteY31" fmla="*/ 801224 h 1526140"/>
                  <a:gd name="connsiteX32" fmla="*/ 499225 w 1529843"/>
                  <a:gd name="connsiteY32" fmla="*/ 724917 h 1526140"/>
                  <a:gd name="connsiteX33" fmla="*/ 516394 w 1529843"/>
                  <a:gd name="connsiteY33" fmla="*/ 576118 h 1526140"/>
                  <a:gd name="connsiteX34" fmla="*/ 524025 w 1529843"/>
                  <a:gd name="connsiteY34" fmla="*/ 648610 h 1526140"/>
                  <a:gd name="connsiteX35" fmla="*/ 506856 w 1529843"/>
                  <a:gd name="connsiteY35" fmla="*/ 648610 h 1526140"/>
                  <a:gd name="connsiteX36" fmla="*/ 516394 w 1529843"/>
                  <a:gd name="connsiteY36" fmla="*/ 576118 h 1526140"/>
                  <a:gd name="connsiteX37" fmla="*/ 1336694 w 1529843"/>
                  <a:gd name="connsiteY37" fmla="*/ 763070 h 1526140"/>
                  <a:gd name="connsiteX38" fmla="*/ 1336694 w 1529843"/>
                  <a:gd name="connsiteY38" fmla="*/ 438765 h 1526140"/>
                  <a:gd name="connsiteX39" fmla="*/ 1470232 w 1529843"/>
                  <a:gd name="connsiteY39" fmla="*/ 438765 h 1526140"/>
                  <a:gd name="connsiteX40" fmla="*/ 1527462 w 1529843"/>
                  <a:gd name="connsiteY40" fmla="*/ 389166 h 1526140"/>
                  <a:gd name="connsiteX41" fmla="*/ 1483585 w 1529843"/>
                  <a:gd name="connsiteY41" fmla="*/ 326212 h 1526140"/>
                  <a:gd name="connsiteX42" fmla="*/ 579347 w 1529843"/>
                  <a:gd name="connsiteY42" fmla="*/ 108737 h 1526140"/>
                  <a:gd name="connsiteX43" fmla="*/ 573624 w 1529843"/>
                  <a:gd name="connsiteY43" fmla="*/ 51507 h 1526140"/>
                  <a:gd name="connsiteX44" fmla="*/ 516394 w 1529843"/>
                  <a:gd name="connsiteY44" fmla="*/ 0 h 1526140"/>
                  <a:gd name="connsiteX45" fmla="*/ 459164 w 1529843"/>
                  <a:gd name="connsiteY45" fmla="*/ 51507 h 1526140"/>
                  <a:gd name="connsiteX46" fmla="*/ 451533 w 1529843"/>
                  <a:gd name="connsiteY46" fmla="*/ 122091 h 1526140"/>
                  <a:gd name="connsiteX47" fmla="*/ 31845 w 1529843"/>
                  <a:gd name="connsiteY47" fmla="*/ 331935 h 1526140"/>
                  <a:gd name="connsiteX48" fmla="*/ 1322 w 1529843"/>
                  <a:gd name="connsiteY48" fmla="*/ 396796 h 1526140"/>
                  <a:gd name="connsiteX49" fmla="*/ 58552 w 1529843"/>
                  <a:gd name="connsiteY49" fmla="*/ 438765 h 1526140"/>
                  <a:gd name="connsiteX50" fmla="*/ 417195 w 1529843"/>
                  <a:gd name="connsiteY50" fmla="*/ 438765 h 1526140"/>
                  <a:gd name="connsiteX51" fmla="*/ 308458 w 1529843"/>
                  <a:gd name="connsiteY51" fmla="*/ 1411680 h 1526140"/>
                  <a:gd name="connsiteX52" fmla="*/ 115782 w 1529843"/>
                  <a:gd name="connsiteY52" fmla="*/ 1411680 h 1526140"/>
                  <a:gd name="connsiteX53" fmla="*/ 115782 w 1529843"/>
                  <a:gd name="connsiteY53" fmla="*/ 1526140 h 1526140"/>
                  <a:gd name="connsiteX54" fmla="*/ 917006 w 1529843"/>
                  <a:gd name="connsiteY54" fmla="*/ 1526140 h 1526140"/>
                  <a:gd name="connsiteX55" fmla="*/ 917006 w 1529843"/>
                  <a:gd name="connsiteY55" fmla="*/ 1411680 h 1526140"/>
                  <a:gd name="connsiteX56" fmla="*/ 724331 w 1529843"/>
                  <a:gd name="connsiteY56" fmla="*/ 1411680 h 1526140"/>
                  <a:gd name="connsiteX57" fmla="*/ 615593 w 1529843"/>
                  <a:gd name="connsiteY57" fmla="*/ 438765 h 1526140"/>
                  <a:gd name="connsiteX58" fmla="*/ 1260387 w 1529843"/>
                  <a:gd name="connsiteY58" fmla="*/ 438765 h 1526140"/>
                  <a:gd name="connsiteX59" fmla="*/ 1260387 w 1529843"/>
                  <a:gd name="connsiteY59" fmla="*/ 763070 h 1526140"/>
                  <a:gd name="connsiteX60" fmla="*/ 1122008 w 1529843"/>
                  <a:gd name="connsiteY60" fmla="*/ 765451 h 1526140"/>
                  <a:gd name="connsiteX61" fmla="*/ 1117246 w 1529843"/>
                  <a:gd name="connsiteY61" fmla="*/ 844460 h 1526140"/>
                  <a:gd name="connsiteX62" fmla="*/ 1529843 w 1529843"/>
                  <a:gd name="connsiteY62" fmla="*/ 853985 h 1526140"/>
                  <a:gd name="connsiteX63" fmla="*/ 1527462 w 1529843"/>
                  <a:gd name="connsiteY63" fmla="*/ 763070 h 1526140"/>
                  <a:gd name="connsiteX64" fmla="*/ 1336694 w 1529843"/>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46841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513174 w 1527946"/>
                  <a:gd name="connsiteY62" fmla="*/ 839697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44460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527462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96505 w 1527946"/>
                  <a:gd name="connsiteY63" fmla="*/ 763070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17246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3070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0688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9362 w 1527946"/>
                  <a:gd name="connsiteY62" fmla="*/ 832554 h 1526140"/>
                  <a:gd name="connsiteX63" fmla="*/ 1486980 w 1527946"/>
                  <a:gd name="connsiteY63" fmla="*/ 763069 h 1526140"/>
                  <a:gd name="connsiteX64" fmla="*/ 1336694 w 1527946"/>
                  <a:gd name="connsiteY64" fmla="*/ 763070 h 1526140"/>
                  <a:gd name="connsiteX0" fmla="*/ 604147 w 1527946"/>
                  <a:gd name="connsiteY0" fmla="*/ 324305 h 1526140"/>
                  <a:gd name="connsiteX1" fmla="*/ 592701 w 1527946"/>
                  <a:gd name="connsiteY1" fmla="*/ 230829 h 1526140"/>
                  <a:gd name="connsiteX2" fmla="*/ 985682 w 1527946"/>
                  <a:gd name="connsiteY2" fmla="*/ 324305 h 1526140"/>
                  <a:gd name="connsiteX3" fmla="*/ 604147 w 1527946"/>
                  <a:gd name="connsiteY3" fmla="*/ 324305 h 1526140"/>
                  <a:gd name="connsiteX4" fmla="*/ 300827 w 1527946"/>
                  <a:gd name="connsiteY4" fmla="*/ 324305 h 1526140"/>
                  <a:gd name="connsiteX5" fmla="*/ 436272 w 1527946"/>
                  <a:gd name="connsiteY5" fmla="*/ 255628 h 1526140"/>
                  <a:gd name="connsiteX6" fmla="*/ 428641 w 1527946"/>
                  <a:gd name="connsiteY6" fmla="*/ 324305 h 1526140"/>
                  <a:gd name="connsiteX7" fmla="*/ 300827 w 1527946"/>
                  <a:gd name="connsiteY7" fmla="*/ 324305 h 1526140"/>
                  <a:gd name="connsiteX8" fmla="*/ 422918 w 1527946"/>
                  <a:gd name="connsiteY8" fmla="*/ 1411680 h 1526140"/>
                  <a:gd name="connsiteX9" fmla="*/ 430549 w 1527946"/>
                  <a:gd name="connsiteY9" fmla="*/ 1335373 h 1526140"/>
                  <a:gd name="connsiteX10" fmla="*/ 600332 w 1527946"/>
                  <a:gd name="connsiteY10" fmla="*/ 1335373 h 1526140"/>
                  <a:gd name="connsiteX11" fmla="*/ 607963 w 1527946"/>
                  <a:gd name="connsiteY11" fmla="*/ 1411680 h 1526140"/>
                  <a:gd name="connsiteX12" fmla="*/ 422918 w 1527946"/>
                  <a:gd name="connsiteY12" fmla="*/ 1411680 h 1526140"/>
                  <a:gd name="connsiteX13" fmla="*/ 449625 w 1527946"/>
                  <a:gd name="connsiteY13" fmla="*/ 1182759 h 1526140"/>
                  <a:gd name="connsiteX14" fmla="*/ 585070 w 1527946"/>
                  <a:gd name="connsiteY14" fmla="*/ 1182759 h 1526140"/>
                  <a:gd name="connsiteX15" fmla="*/ 592701 w 1527946"/>
                  <a:gd name="connsiteY15" fmla="*/ 1259066 h 1526140"/>
                  <a:gd name="connsiteX16" fmla="*/ 440087 w 1527946"/>
                  <a:gd name="connsiteY16" fmla="*/ 1259066 h 1526140"/>
                  <a:gd name="connsiteX17" fmla="*/ 449625 w 1527946"/>
                  <a:gd name="connsiteY17" fmla="*/ 1182759 h 1526140"/>
                  <a:gd name="connsiteX18" fmla="*/ 466795 w 1527946"/>
                  <a:gd name="connsiteY18" fmla="*/ 1030145 h 1526140"/>
                  <a:gd name="connsiteX19" fmla="*/ 567901 w 1527946"/>
                  <a:gd name="connsiteY19" fmla="*/ 1030145 h 1526140"/>
                  <a:gd name="connsiteX20" fmla="*/ 575532 w 1527946"/>
                  <a:gd name="connsiteY20" fmla="*/ 1106452 h 1526140"/>
                  <a:gd name="connsiteX21" fmla="*/ 457256 w 1527946"/>
                  <a:gd name="connsiteY21" fmla="*/ 1106452 h 1526140"/>
                  <a:gd name="connsiteX22" fmla="*/ 466795 w 1527946"/>
                  <a:gd name="connsiteY22" fmla="*/ 1030145 h 1526140"/>
                  <a:gd name="connsiteX23" fmla="*/ 482056 w 1527946"/>
                  <a:gd name="connsiteY23" fmla="*/ 877531 h 1526140"/>
                  <a:gd name="connsiteX24" fmla="*/ 548825 w 1527946"/>
                  <a:gd name="connsiteY24" fmla="*/ 877531 h 1526140"/>
                  <a:gd name="connsiteX25" fmla="*/ 556455 w 1527946"/>
                  <a:gd name="connsiteY25" fmla="*/ 953838 h 1526140"/>
                  <a:gd name="connsiteX26" fmla="*/ 472518 w 1527946"/>
                  <a:gd name="connsiteY26" fmla="*/ 953838 h 1526140"/>
                  <a:gd name="connsiteX27" fmla="*/ 482056 w 1527946"/>
                  <a:gd name="connsiteY27" fmla="*/ 877531 h 1526140"/>
                  <a:gd name="connsiteX28" fmla="*/ 499225 w 1527946"/>
                  <a:gd name="connsiteY28" fmla="*/ 724917 h 1526140"/>
                  <a:gd name="connsiteX29" fmla="*/ 531656 w 1527946"/>
                  <a:gd name="connsiteY29" fmla="*/ 724917 h 1526140"/>
                  <a:gd name="connsiteX30" fmla="*/ 539286 w 1527946"/>
                  <a:gd name="connsiteY30" fmla="*/ 801224 h 1526140"/>
                  <a:gd name="connsiteX31" fmla="*/ 489687 w 1527946"/>
                  <a:gd name="connsiteY31" fmla="*/ 801224 h 1526140"/>
                  <a:gd name="connsiteX32" fmla="*/ 499225 w 1527946"/>
                  <a:gd name="connsiteY32" fmla="*/ 724917 h 1526140"/>
                  <a:gd name="connsiteX33" fmla="*/ 516394 w 1527946"/>
                  <a:gd name="connsiteY33" fmla="*/ 576118 h 1526140"/>
                  <a:gd name="connsiteX34" fmla="*/ 524025 w 1527946"/>
                  <a:gd name="connsiteY34" fmla="*/ 648610 h 1526140"/>
                  <a:gd name="connsiteX35" fmla="*/ 506856 w 1527946"/>
                  <a:gd name="connsiteY35" fmla="*/ 648610 h 1526140"/>
                  <a:gd name="connsiteX36" fmla="*/ 516394 w 1527946"/>
                  <a:gd name="connsiteY36" fmla="*/ 576118 h 1526140"/>
                  <a:gd name="connsiteX37" fmla="*/ 1336694 w 1527946"/>
                  <a:gd name="connsiteY37" fmla="*/ 763070 h 1526140"/>
                  <a:gd name="connsiteX38" fmla="*/ 1336694 w 1527946"/>
                  <a:gd name="connsiteY38" fmla="*/ 438765 h 1526140"/>
                  <a:gd name="connsiteX39" fmla="*/ 1470232 w 1527946"/>
                  <a:gd name="connsiteY39" fmla="*/ 438765 h 1526140"/>
                  <a:gd name="connsiteX40" fmla="*/ 1527462 w 1527946"/>
                  <a:gd name="connsiteY40" fmla="*/ 389166 h 1526140"/>
                  <a:gd name="connsiteX41" fmla="*/ 1483585 w 1527946"/>
                  <a:gd name="connsiteY41" fmla="*/ 326212 h 1526140"/>
                  <a:gd name="connsiteX42" fmla="*/ 579347 w 1527946"/>
                  <a:gd name="connsiteY42" fmla="*/ 108737 h 1526140"/>
                  <a:gd name="connsiteX43" fmla="*/ 573624 w 1527946"/>
                  <a:gd name="connsiteY43" fmla="*/ 51507 h 1526140"/>
                  <a:gd name="connsiteX44" fmla="*/ 516394 w 1527946"/>
                  <a:gd name="connsiteY44" fmla="*/ 0 h 1526140"/>
                  <a:gd name="connsiteX45" fmla="*/ 459164 w 1527946"/>
                  <a:gd name="connsiteY45" fmla="*/ 51507 h 1526140"/>
                  <a:gd name="connsiteX46" fmla="*/ 451533 w 1527946"/>
                  <a:gd name="connsiteY46" fmla="*/ 122091 h 1526140"/>
                  <a:gd name="connsiteX47" fmla="*/ 31845 w 1527946"/>
                  <a:gd name="connsiteY47" fmla="*/ 331935 h 1526140"/>
                  <a:gd name="connsiteX48" fmla="*/ 1322 w 1527946"/>
                  <a:gd name="connsiteY48" fmla="*/ 396796 h 1526140"/>
                  <a:gd name="connsiteX49" fmla="*/ 58552 w 1527946"/>
                  <a:gd name="connsiteY49" fmla="*/ 438765 h 1526140"/>
                  <a:gd name="connsiteX50" fmla="*/ 417195 w 1527946"/>
                  <a:gd name="connsiteY50" fmla="*/ 438765 h 1526140"/>
                  <a:gd name="connsiteX51" fmla="*/ 308458 w 1527946"/>
                  <a:gd name="connsiteY51" fmla="*/ 1411680 h 1526140"/>
                  <a:gd name="connsiteX52" fmla="*/ 115782 w 1527946"/>
                  <a:gd name="connsiteY52" fmla="*/ 1411680 h 1526140"/>
                  <a:gd name="connsiteX53" fmla="*/ 115782 w 1527946"/>
                  <a:gd name="connsiteY53" fmla="*/ 1526140 h 1526140"/>
                  <a:gd name="connsiteX54" fmla="*/ 917006 w 1527946"/>
                  <a:gd name="connsiteY54" fmla="*/ 1526140 h 1526140"/>
                  <a:gd name="connsiteX55" fmla="*/ 917006 w 1527946"/>
                  <a:gd name="connsiteY55" fmla="*/ 1411680 h 1526140"/>
                  <a:gd name="connsiteX56" fmla="*/ 724331 w 1527946"/>
                  <a:gd name="connsiteY56" fmla="*/ 1411680 h 1526140"/>
                  <a:gd name="connsiteX57" fmla="*/ 615593 w 1527946"/>
                  <a:gd name="connsiteY57" fmla="*/ 438765 h 1526140"/>
                  <a:gd name="connsiteX58" fmla="*/ 1260387 w 1527946"/>
                  <a:gd name="connsiteY58" fmla="*/ 438765 h 1526140"/>
                  <a:gd name="connsiteX59" fmla="*/ 1260387 w 1527946"/>
                  <a:gd name="connsiteY59" fmla="*/ 765452 h 1526140"/>
                  <a:gd name="connsiteX60" fmla="*/ 1122008 w 1527946"/>
                  <a:gd name="connsiteY60" fmla="*/ 765451 h 1526140"/>
                  <a:gd name="connsiteX61" fmla="*/ 1124390 w 1527946"/>
                  <a:gd name="connsiteY61" fmla="*/ 830172 h 1526140"/>
                  <a:gd name="connsiteX62" fmla="*/ 1482218 w 1527946"/>
                  <a:gd name="connsiteY62" fmla="*/ 832554 h 1526140"/>
                  <a:gd name="connsiteX63" fmla="*/ 1486980 w 1527946"/>
                  <a:gd name="connsiteY63" fmla="*/ 763069 h 1526140"/>
                  <a:gd name="connsiteX64" fmla="*/ 1336694 w 1527946"/>
                  <a:gd name="connsiteY64" fmla="*/ 763070 h 15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27946" h="1526140">
                    <a:moveTo>
                      <a:pt x="604147" y="324305"/>
                    </a:moveTo>
                    <a:lnTo>
                      <a:pt x="592701" y="230829"/>
                    </a:lnTo>
                    <a:lnTo>
                      <a:pt x="985682" y="324305"/>
                    </a:lnTo>
                    <a:lnTo>
                      <a:pt x="604147" y="324305"/>
                    </a:lnTo>
                    <a:close/>
                    <a:moveTo>
                      <a:pt x="300827" y="324305"/>
                    </a:moveTo>
                    <a:lnTo>
                      <a:pt x="436272" y="255628"/>
                    </a:lnTo>
                    <a:lnTo>
                      <a:pt x="428641" y="324305"/>
                    </a:lnTo>
                    <a:lnTo>
                      <a:pt x="300827" y="324305"/>
                    </a:lnTo>
                    <a:close/>
                    <a:moveTo>
                      <a:pt x="422918" y="1411680"/>
                    </a:moveTo>
                    <a:lnTo>
                      <a:pt x="430549" y="1335373"/>
                    </a:lnTo>
                    <a:lnTo>
                      <a:pt x="600332" y="1335373"/>
                    </a:lnTo>
                    <a:lnTo>
                      <a:pt x="607963" y="1411680"/>
                    </a:lnTo>
                    <a:lnTo>
                      <a:pt x="422918" y="1411680"/>
                    </a:lnTo>
                    <a:close/>
                    <a:moveTo>
                      <a:pt x="449625" y="1182759"/>
                    </a:moveTo>
                    <a:lnTo>
                      <a:pt x="585070" y="1182759"/>
                    </a:lnTo>
                    <a:lnTo>
                      <a:pt x="592701" y="1259066"/>
                    </a:lnTo>
                    <a:lnTo>
                      <a:pt x="440087" y="1259066"/>
                    </a:lnTo>
                    <a:lnTo>
                      <a:pt x="449625" y="1182759"/>
                    </a:lnTo>
                    <a:close/>
                    <a:moveTo>
                      <a:pt x="466795" y="1030145"/>
                    </a:moveTo>
                    <a:lnTo>
                      <a:pt x="567901" y="1030145"/>
                    </a:lnTo>
                    <a:lnTo>
                      <a:pt x="575532" y="1106452"/>
                    </a:lnTo>
                    <a:lnTo>
                      <a:pt x="457256" y="1106452"/>
                    </a:lnTo>
                    <a:lnTo>
                      <a:pt x="466795" y="1030145"/>
                    </a:lnTo>
                    <a:close/>
                    <a:moveTo>
                      <a:pt x="482056" y="877531"/>
                    </a:moveTo>
                    <a:lnTo>
                      <a:pt x="548825" y="877531"/>
                    </a:lnTo>
                    <a:lnTo>
                      <a:pt x="556455" y="953838"/>
                    </a:lnTo>
                    <a:lnTo>
                      <a:pt x="472518" y="953838"/>
                    </a:lnTo>
                    <a:lnTo>
                      <a:pt x="482056" y="877531"/>
                    </a:lnTo>
                    <a:close/>
                    <a:moveTo>
                      <a:pt x="499225" y="724917"/>
                    </a:moveTo>
                    <a:lnTo>
                      <a:pt x="531656" y="724917"/>
                    </a:lnTo>
                    <a:lnTo>
                      <a:pt x="539286" y="801224"/>
                    </a:lnTo>
                    <a:lnTo>
                      <a:pt x="489687" y="801224"/>
                    </a:lnTo>
                    <a:lnTo>
                      <a:pt x="499225" y="724917"/>
                    </a:lnTo>
                    <a:close/>
                    <a:moveTo>
                      <a:pt x="516394" y="576118"/>
                    </a:moveTo>
                    <a:lnTo>
                      <a:pt x="524025" y="648610"/>
                    </a:lnTo>
                    <a:lnTo>
                      <a:pt x="506856" y="648610"/>
                    </a:lnTo>
                    <a:lnTo>
                      <a:pt x="516394" y="576118"/>
                    </a:lnTo>
                    <a:close/>
                    <a:moveTo>
                      <a:pt x="1336694" y="763070"/>
                    </a:moveTo>
                    <a:lnTo>
                      <a:pt x="1336694" y="438765"/>
                    </a:lnTo>
                    <a:lnTo>
                      <a:pt x="1470232" y="438765"/>
                    </a:lnTo>
                    <a:cubicBezTo>
                      <a:pt x="1498847" y="438765"/>
                      <a:pt x="1523647" y="417781"/>
                      <a:pt x="1527462" y="389166"/>
                    </a:cubicBezTo>
                    <a:cubicBezTo>
                      <a:pt x="1531277" y="360551"/>
                      <a:pt x="1512200" y="333843"/>
                      <a:pt x="1483585" y="326212"/>
                    </a:cubicBezTo>
                    <a:lnTo>
                      <a:pt x="579347" y="108737"/>
                    </a:lnTo>
                    <a:lnTo>
                      <a:pt x="573624" y="51507"/>
                    </a:lnTo>
                    <a:cubicBezTo>
                      <a:pt x="569809" y="20984"/>
                      <a:pt x="545009" y="0"/>
                      <a:pt x="516394" y="0"/>
                    </a:cubicBezTo>
                    <a:cubicBezTo>
                      <a:pt x="487779" y="0"/>
                      <a:pt x="462979" y="20984"/>
                      <a:pt x="459164" y="51507"/>
                    </a:cubicBezTo>
                    <a:lnTo>
                      <a:pt x="451533" y="122091"/>
                    </a:lnTo>
                    <a:lnTo>
                      <a:pt x="31845" y="331935"/>
                    </a:lnTo>
                    <a:cubicBezTo>
                      <a:pt x="8953" y="343382"/>
                      <a:pt x="-4401" y="370089"/>
                      <a:pt x="1322" y="396796"/>
                    </a:cubicBezTo>
                    <a:cubicBezTo>
                      <a:pt x="8953" y="419689"/>
                      <a:pt x="31845" y="438765"/>
                      <a:pt x="58552" y="438765"/>
                    </a:cubicBezTo>
                    <a:lnTo>
                      <a:pt x="417195" y="438765"/>
                    </a:lnTo>
                    <a:lnTo>
                      <a:pt x="308458" y="1411680"/>
                    </a:lnTo>
                    <a:lnTo>
                      <a:pt x="115782" y="1411680"/>
                    </a:lnTo>
                    <a:lnTo>
                      <a:pt x="115782" y="1526140"/>
                    </a:lnTo>
                    <a:lnTo>
                      <a:pt x="917006" y="1526140"/>
                    </a:lnTo>
                    <a:lnTo>
                      <a:pt x="917006" y="1411680"/>
                    </a:lnTo>
                    <a:lnTo>
                      <a:pt x="724331" y="1411680"/>
                    </a:lnTo>
                    <a:lnTo>
                      <a:pt x="615593" y="438765"/>
                    </a:lnTo>
                    <a:lnTo>
                      <a:pt x="1260387" y="438765"/>
                    </a:lnTo>
                    <a:lnTo>
                      <a:pt x="1260387" y="765452"/>
                    </a:lnTo>
                    <a:lnTo>
                      <a:pt x="1122008" y="765451"/>
                    </a:lnTo>
                    <a:cubicBezTo>
                      <a:pt x="1121214" y="794169"/>
                      <a:pt x="1125184" y="801454"/>
                      <a:pt x="1124390" y="830172"/>
                    </a:cubicBezTo>
                    <a:lnTo>
                      <a:pt x="1482218" y="832554"/>
                    </a:lnTo>
                    <a:cubicBezTo>
                      <a:pt x="1481424" y="802249"/>
                      <a:pt x="1487774" y="793374"/>
                      <a:pt x="1486980" y="763069"/>
                    </a:cubicBezTo>
                    <a:lnTo>
                      <a:pt x="1336694" y="763070"/>
                    </a:lnTo>
                    <a:close/>
                  </a:path>
                </a:pathLst>
              </a:custGeom>
              <a:solidFill>
                <a:schemeClr val="bg2">
                  <a:lumMod val="50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1" name="Kuva 9" descr="Rakennus tasaisella täytöllä">
                <a:extLst>
                  <a:ext uri="{FF2B5EF4-FFF2-40B4-BE49-F238E27FC236}">
                    <a16:creationId xmlns:a16="http://schemas.microsoft.com/office/drawing/2014/main" id="{5F5F1541-C331-5536-5398-45F339309790}"/>
                  </a:ext>
                </a:extLst>
              </p:cNvPr>
              <p:cNvSpPr/>
              <p:nvPr/>
            </p:nvSpPr>
            <p:spPr>
              <a:xfrm>
                <a:off x="8697108" y="2062163"/>
                <a:ext cx="704067" cy="628649"/>
              </a:xfrm>
              <a:custGeom>
                <a:avLst/>
                <a:gdLst>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0 h 800100"/>
                  <a:gd name="connsiteX67" fmla="*/ 95250 w 533400"/>
                  <a:gd name="connsiteY67" fmla="*/ 38100 h 800100"/>
                  <a:gd name="connsiteX68" fmla="*/ 66675 w 533400"/>
                  <a:gd name="connsiteY68" fmla="*/ 38100 h 800100"/>
                  <a:gd name="connsiteX69" fmla="*/ 66675 w 533400"/>
                  <a:gd name="connsiteY69" fmla="*/ 95250 h 800100"/>
                  <a:gd name="connsiteX70" fmla="*/ 38100 w 533400"/>
                  <a:gd name="connsiteY70" fmla="*/ 95250 h 800100"/>
                  <a:gd name="connsiteX71" fmla="*/ 38100 w 533400"/>
                  <a:gd name="connsiteY71" fmla="*/ 733425 h 800100"/>
                  <a:gd name="connsiteX72" fmla="*/ 0 w 533400"/>
                  <a:gd name="connsiteY72" fmla="*/ 733425 h 800100"/>
                  <a:gd name="connsiteX73" fmla="*/ 0 w 533400"/>
                  <a:gd name="connsiteY73" fmla="*/ 800100 h 800100"/>
                  <a:gd name="connsiteX74" fmla="*/ 533400 w 533400"/>
                  <a:gd name="connsiteY74" fmla="*/ 800100 h 800100"/>
                  <a:gd name="connsiteX75" fmla="*/ 533400 w 533400"/>
                  <a:gd name="connsiteY75" fmla="*/ 733425 h 800100"/>
                  <a:gd name="connsiteX76" fmla="*/ 495300 w 533400"/>
                  <a:gd name="connsiteY76"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95250 w 533400"/>
                  <a:gd name="connsiteY66" fmla="*/ 38100 h 800100"/>
                  <a:gd name="connsiteX67" fmla="*/ 66675 w 533400"/>
                  <a:gd name="connsiteY67" fmla="*/ 38100 h 800100"/>
                  <a:gd name="connsiteX68" fmla="*/ 66675 w 533400"/>
                  <a:gd name="connsiteY68" fmla="*/ 95250 h 800100"/>
                  <a:gd name="connsiteX69" fmla="*/ 38100 w 533400"/>
                  <a:gd name="connsiteY69" fmla="*/ 95250 h 800100"/>
                  <a:gd name="connsiteX70" fmla="*/ 38100 w 533400"/>
                  <a:gd name="connsiteY70" fmla="*/ 733425 h 800100"/>
                  <a:gd name="connsiteX71" fmla="*/ 0 w 533400"/>
                  <a:gd name="connsiteY71" fmla="*/ 733425 h 800100"/>
                  <a:gd name="connsiteX72" fmla="*/ 0 w 533400"/>
                  <a:gd name="connsiteY72" fmla="*/ 800100 h 800100"/>
                  <a:gd name="connsiteX73" fmla="*/ 533400 w 533400"/>
                  <a:gd name="connsiteY73" fmla="*/ 800100 h 800100"/>
                  <a:gd name="connsiteX74" fmla="*/ 533400 w 533400"/>
                  <a:gd name="connsiteY74" fmla="*/ 733425 h 800100"/>
                  <a:gd name="connsiteX75" fmla="*/ 495300 w 533400"/>
                  <a:gd name="connsiteY75"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161925 h 800100"/>
                  <a:gd name="connsiteX44" fmla="*/ 161925 w 533400"/>
                  <a:gd name="connsiteY44" fmla="*/ 219075 h 800100"/>
                  <a:gd name="connsiteX45" fmla="*/ 161925 w 533400"/>
                  <a:gd name="connsiteY45" fmla="*/ 371475 h 800100"/>
                  <a:gd name="connsiteX46" fmla="*/ 104775 w 533400"/>
                  <a:gd name="connsiteY46" fmla="*/ 371475 h 800100"/>
                  <a:gd name="connsiteX47" fmla="*/ 104775 w 533400"/>
                  <a:gd name="connsiteY47" fmla="*/ 314325 h 800100"/>
                  <a:gd name="connsiteX48" fmla="*/ 161925 w 533400"/>
                  <a:gd name="connsiteY48" fmla="*/ 314325 h 800100"/>
                  <a:gd name="connsiteX49" fmla="*/ 161925 w 533400"/>
                  <a:gd name="connsiteY49" fmla="*/ 371475 h 800100"/>
                  <a:gd name="connsiteX50" fmla="*/ 161925 w 533400"/>
                  <a:gd name="connsiteY50" fmla="*/ 523875 h 800100"/>
                  <a:gd name="connsiteX51" fmla="*/ 104775 w 533400"/>
                  <a:gd name="connsiteY51" fmla="*/ 523875 h 800100"/>
                  <a:gd name="connsiteX52" fmla="*/ 104775 w 533400"/>
                  <a:gd name="connsiteY52" fmla="*/ 466725 h 800100"/>
                  <a:gd name="connsiteX53" fmla="*/ 161925 w 533400"/>
                  <a:gd name="connsiteY53" fmla="*/ 466725 h 800100"/>
                  <a:gd name="connsiteX54" fmla="*/ 161925 w 533400"/>
                  <a:gd name="connsiteY54" fmla="*/ 523875 h 800100"/>
                  <a:gd name="connsiteX55" fmla="*/ 161925 w 533400"/>
                  <a:gd name="connsiteY55" fmla="*/ 676275 h 800100"/>
                  <a:gd name="connsiteX56" fmla="*/ 104775 w 533400"/>
                  <a:gd name="connsiteY56" fmla="*/ 676275 h 800100"/>
                  <a:gd name="connsiteX57" fmla="*/ 104775 w 533400"/>
                  <a:gd name="connsiteY57" fmla="*/ 619125 h 800100"/>
                  <a:gd name="connsiteX58" fmla="*/ 161925 w 533400"/>
                  <a:gd name="connsiteY58" fmla="*/ 619125 h 800100"/>
                  <a:gd name="connsiteX59" fmla="*/ 161925 w 533400"/>
                  <a:gd name="connsiteY59" fmla="*/ 676275 h 800100"/>
                  <a:gd name="connsiteX60" fmla="*/ 495300 w 533400"/>
                  <a:gd name="connsiteY60" fmla="*/ 733425 h 800100"/>
                  <a:gd name="connsiteX61" fmla="*/ 495300 w 533400"/>
                  <a:gd name="connsiteY61" fmla="*/ 95250 h 800100"/>
                  <a:gd name="connsiteX62" fmla="*/ 466725 w 533400"/>
                  <a:gd name="connsiteY62" fmla="*/ 95250 h 800100"/>
                  <a:gd name="connsiteX63" fmla="*/ 466725 w 533400"/>
                  <a:gd name="connsiteY63" fmla="*/ 38100 h 800100"/>
                  <a:gd name="connsiteX64" fmla="*/ 438150 w 533400"/>
                  <a:gd name="connsiteY64" fmla="*/ 38100 h 800100"/>
                  <a:gd name="connsiteX65" fmla="*/ 438150 w 533400"/>
                  <a:gd name="connsiteY65" fmla="*/ 0 h 800100"/>
                  <a:gd name="connsiteX66" fmla="*/ 66675 w 533400"/>
                  <a:gd name="connsiteY66" fmla="*/ 38100 h 800100"/>
                  <a:gd name="connsiteX67" fmla="*/ 66675 w 533400"/>
                  <a:gd name="connsiteY67" fmla="*/ 95250 h 800100"/>
                  <a:gd name="connsiteX68" fmla="*/ 38100 w 533400"/>
                  <a:gd name="connsiteY68" fmla="*/ 95250 h 800100"/>
                  <a:gd name="connsiteX69" fmla="*/ 38100 w 533400"/>
                  <a:gd name="connsiteY69" fmla="*/ 733425 h 800100"/>
                  <a:gd name="connsiteX70" fmla="*/ 0 w 533400"/>
                  <a:gd name="connsiteY70" fmla="*/ 733425 h 800100"/>
                  <a:gd name="connsiteX71" fmla="*/ 0 w 533400"/>
                  <a:gd name="connsiteY71" fmla="*/ 800100 h 800100"/>
                  <a:gd name="connsiteX72" fmla="*/ 533400 w 533400"/>
                  <a:gd name="connsiteY72" fmla="*/ 800100 h 800100"/>
                  <a:gd name="connsiteX73" fmla="*/ 533400 w 533400"/>
                  <a:gd name="connsiteY73" fmla="*/ 733425 h 800100"/>
                  <a:gd name="connsiteX74" fmla="*/ 495300 w 533400"/>
                  <a:gd name="connsiteY74"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04775 w 533400"/>
                  <a:gd name="connsiteY42" fmla="*/ 161925 h 800100"/>
                  <a:gd name="connsiteX43" fmla="*/ 161925 w 533400"/>
                  <a:gd name="connsiteY43" fmla="*/ 219075 h 800100"/>
                  <a:gd name="connsiteX44" fmla="*/ 161925 w 533400"/>
                  <a:gd name="connsiteY44" fmla="*/ 371475 h 800100"/>
                  <a:gd name="connsiteX45" fmla="*/ 104775 w 533400"/>
                  <a:gd name="connsiteY45" fmla="*/ 371475 h 800100"/>
                  <a:gd name="connsiteX46" fmla="*/ 104775 w 533400"/>
                  <a:gd name="connsiteY46" fmla="*/ 314325 h 800100"/>
                  <a:gd name="connsiteX47" fmla="*/ 161925 w 533400"/>
                  <a:gd name="connsiteY47" fmla="*/ 314325 h 800100"/>
                  <a:gd name="connsiteX48" fmla="*/ 161925 w 533400"/>
                  <a:gd name="connsiteY48" fmla="*/ 371475 h 800100"/>
                  <a:gd name="connsiteX49" fmla="*/ 161925 w 533400"/>
                  <a:gd name="connsiteY49" fmla="*/ 523875 h 800100"/>
                  <a:gd name="connsiteX50" fmla="*/ 104775 w 533400"/>
                  <a:gd name="connsiteY50" fmla="*/ 523875 h 800100"/>
                  <a:gd name="connsiteX51" fmla="*/ 104775 w 533400"/>
                  <a:gd name="connsiteY51" fmla="*/ 466725 h 800100"/>
                  <a:gd name="connsiteX52" fmla="*/ 161925 w 533400"/>
                  <a:gd name="connsiteY52" fmla="*/ 466725 h 800100"/>
                  <a:gd name="connsiteX53" fmla="*/ 161925 w 533400"/>
                  <a:gd name="connsiteY53" fmla="*/ 523875 h 800100"/>
                  <a:gd name="connsiteX54" fmla="*/ 161925 w 533400"/>
                  <a:gd name="connsiteY54" fmla="*/ 676275 h 800100"/>
                  <a:gd name="connsiteX55" fmla="*/ 104775 w 533400"/>
                  <a:gd name="connsiteY55" fmla="*/ 676275 h 800100"/>
                  <a:gd name="connsiteX56" fmla="*/ 104775 w 533400"/>
                  <a:gd name="connsiteY56" fmla="*/ 619125 h 800100"/>
                  <a:gd name="connsiteX57" fmla="*/ 161925 w 533400"/>
                  <a:gd name="connsiteY57" fmla="*/ 619125 h 800100"/>
                  <a:gd name="connsiteX58" fmla="*/ 161925 w 533400"/>
                  <a:gd name="connsiteY58" fmla="*/ 676275 h 800100"/>
                  <a:gd name="connsiteX59" fmla="*/ 495300 w 533400"/>
                  <a:gd name="connsiteY59" fmla="*/ 733425 h 800100"/>
                  <a:gd name="connsiteX60" fmla="*/ 495300 w 533400"/>
                  <a:gd name="connsiteY60" fmla="*/ 95250 h 800100"/>
                  <a:gd name="connsiteX61" fmla="*/ 466725 w 533400"/>
                  <a:gd name="connsiteY61" fmla="*/ 95250 h 800100"/>
                  <a:gd name="connsiteX62" fmla="*/ 466725 w 533400"/>
                  <a:gd name="connsiteY62" fmla="*/ 38100 h 800100"/>
                  <a:gd name="connsiteX63" fmla="*/ 438150 w 533400"/>
                  <a:gd name="connsiteY63" fmla="*/ 38100 h 800100"/>
                  <a:gd name="connsiteX64" fmla="*/ 438150 w 533400"/>
                  <a:gd name="connsiteY64" fmla="*/ 0 h 800100"/>
                  <a:gd name="connsiteX65" fmla="*/ 66675 w 533400"/>
                  <a:gd name="connsiteY65" fmla="*/ 38100 h 800100"/>
                  <a:gd name="connsiteX66" fmla="*/ 66675 w 533400"/>
                  <a:gd name="connsiteY66" fmla="*/ 95250 h 800100"/>
                  <a:gd name="connsiteX67" fmla="*/ 38100 w 533400"/>
                  <a:gd name="connsiteY67" fmla="*/ 95250 h 800100"/>
                  <a:gd name="connsiteX68" fmla="*/ 38100 w 533400"/>
                  <a:gd name="connsiteY68" fmla="*/ 733425 h 800100"/>
                  <a:gd name="connsiteX69" fmla="*/ 0 w 533400"/>
                  <a:gd name="connsiteY69" fmla="*/ 733425 h 800100"/>
                  <a:gd name="connsiteX70" fmla="*/ 0 w 533400"/>
                  <a:gd name="connsiteY70" fmla="*/ 800100 h 800100"/>
                  <a:gd name="connsiteX71" fmla="*/ 533400 w 533400"/>
                  <a:gd name="connsiteY71" fmla="*/ 800100 h 800100"/>
                  <a:gd name="connsiteX72" fmla="*/ 533400 w 533400"/>
                  <a:gd name="connsiteY72" fmla="*/ 733425 h 800100"/>
                  <a:gd name="connsiteX73" fmla="*/ 495300 w 533400"/>
                  <a:gd name="connsiteY73"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219075 h 800100"/>
                  <a:gd name="connsiteX41" fmla="*/ 104775 w 533400"/>
                  <a:gd name="connsiteY41" fmla="*/ 219075 h 800100"/>
                  <a:gd name="connsiteX42" fmla="*/ 161925 w 533400"/>
                  <a:gd name="connsiteY42" fmla="*/ 219075 h 800100"/>
                  <a:gd name="connsiteX43" fmla="*/ 161925 w 533400"/>
                  <a:gd name="connsiteY43" fmla="*/ 371475 h 800100"/>
                  <a:gd name="connsiteX44" fmla="*/ 104775 w 533400"/>
                  <a:gd name="connsiteY44" fmla="*/ 371475 h 800100"/>
                  <a:gd name="connsiteX45" fmla="*/ 104775 w 533400"/>
                  <a:gd name="connsiteY45" fmla="*/ 314325 h 800100"/>
                  <a:gd name="connsiteX46" fmla="*/ 161925 w 533400"/>
                  <a:gd name="connsiteY46" fmla="*/ 314325 h 800100"/>
                  <a:gd name="connsiteX47" fmla="*/ 161925 w 533400"/>
                  <a:gd name="connsiteY47" fmla="*/ 371475 h 800100"/>
                  <a:gd name="connsiteX48" fmla="*/ 161925 w 533400"/>
                  <a:gd name="connsiteY48" fmla="*/ 523875 h 800100"/>
                  <a:gd name="connsiteX49" fmla="*/ 104775 w 533400"/>
                  <a:gd name="connsiteY49" fmla="*/ 523875 h 800100"/>
                  <a:gd name="connsiteX50" fmla="*/ 104775 w 533400"/>
                  <a:gd name="connsiteY50" fmla="*/ 466725 h 800100"/>
                  <a:gd name="connsiteX51" fmla="*/ 161925 w 533400"/>
                  <a:gd name="connsiteY51" fmla="*/ 466725 h 800100"/>
                  <a:gd name="connsiteX52" fmla="*/ 161925 w 533400"/>
                  <a:gd name="connsiteY52" fmla="*/ 523875 h 800100"/>
                  <a:gd name="connsiteX53" fmla="*/ 161925 w 533400"/>
                  <a:gd name="connsiteY53" fmla="*/ 676275 h 800100"/>
                  <a:gd name="connsiteX54" fmla="*/ 104775 w 533400"/>
                  <a:gd name="connsiteY54" fmla="*/ 676275 h 800100"/>
                  <a:gd name="connsiteX55" fmla="*/ 104775 w 533400"/>
                  <a:gd name="connsiteY55" fmla="*/ 619125 h 800100"/>
                  <a:gd name="connsiteX56" fmla="*/ 161925 w 533400"/>
                  <a:gd name="connsiteY56" fmla="*/ 619125 h 800100"/>
                  <a:gd name="connsiteX57" fmla="*/ 161925 w 533400"/>
                  <a:gd name="connsiteY57" fmla="*/ 676275 h 800100"/>
                  <a:gd name="connsiteX58" fmla="*/ 495300 w 533400"/>
                  <a:gd name="connsiteY58" fmla="*/ 733425 h 800100"/>
                  <a:gd name="connsiteX59" fmla="*/ 495300 w 533400"/>
                  <a:gd name="connsiteY59" fmla="*/ 95250 h 800100"/>
                  <a:gd name="connsiteX60" fmla="*/ 466725 w 533400"/>
                  <a:gd name="connsiteY60" fmla="*/ 95250 h 800100"/>
                  <a:gd name="connsiteX61" fmla="*/ 466725 w 533400"/>
                  <a:gd name="connsiteY61" fmla="*/ 38100 h 800100"/>
                  <a:gd name="connsiteX62" fmla="*/ 438150 w 533400"/>
                  <a:gd name="connsiteY62" fmla="*/ 38100 h 800100"/>
                  <a:gd name="connsiteX63" fmla="*/ 438150 w 533400"/>
                  <a:gd name="connsiteY63" fmla="*/ 0 h 800100"/>
                  <a:gd name="connsiteX64" fmla="*/ 66675 w 533400"/>
                  <a:gd name="connsiteY64" fmla="*/ 38100 h 800100"/>
                  <a:gd name="connsiteX65" fmla="*/ 66675 w 533400"/>
                  <a:gd name="connsiteY65" fmla="*/ 95250 h 800100"/>
                  <a:gd name="connsiteX66" fmla="*/ 38100 w 533400"/>
                  <a:gd name="connsiteY66" fmla="*/ 95250 h 800100"/>
                  <a:gd name="connsiteX67" fmla="*/ 38100 w 533400"/>
                  <a:gd name="connsiteY67" fmla="*/ 733425 h 800100"/>
                  <a:gd name="connsiteX68" fmla="*/ 0 w 533400"/>
                  <a:gd name="connsiteY68" fmla="*/ 733425 h 800100"/>
                  <a:gd name="connsiteX69" fmla="*/ 0 w 533400"/>
                  <a:gd name="connsiteY69" fmla="*/ 800100 h 800100"/>
                  <a:gd name="connsiteX70" fmla="*/ 533400 w 533400"/>
                  <a:gd name="connsiteY70" fmla="*/ 800100 h 800100"/>
                  <a:gd name="connsiteX71" fmla="*/ 533400 w 533400"/>
                  <a:gd name="connsiteY71" fmla="*/ 733425 h 800100"/>
                  <a:gd name="connsiteX72" fmla="*/ 495300 w 533400"/>
                  <a:gd name="connsiteY72"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38125 w 533400"/>
                  <a:gd name="connsiteY22" fmla="*/ 161925 h 800100"/>
                  <a:gd name="connsiteX23" fmla="*/ 295275 w 533400"/>
                  <a:gd name="connsiteY23" fmla="*/ 161925 h 800100"/>
                  <a:gd name="connsiteX24" fmla="*/ 295275 w 533400"/>
                  <a:gd name="connsiteY24" fmla="*/ 219075 h 800100"/>
                  <a:gd name="connsiteX25" fmla="*/ 295275 w 533400"/>
                  <a:gd name="connsiteY25" fmla="*/ 371475 h 800100"/>
                  <a:gd name="connsiteX26" fmla="*/ 238125 w 533400"/>
                  <a:gd name="connsiteY26" fmla="*/ 371475 h 800100"/>
                  <a:gd name="connsiteX27" fmla="*/ 238125 w 533400"/>
                  <a:gd name="connsiteY27" fmla="*/ 314325 h 800100"/>
                  <a:gd name="connsiteX28" fmla="*/ 295275 w 533400"/>
                  <a:gd name="connsiteY28" fmla="*/ 314325 h 800100"/>
                  <a:gd name="connsiteX29" fmla="*/ 295275 w 533400"/>
                  <a:gd name="connsiteY29" fmla="*/ 371475 h 800100"/>
                  <a:gd name="connsiteX30" fmla="*/ 295275 w 533400"/>
                  <a:gd name="connsiteY30" fmla="*/ 523875 h 800100"/>
                  <a:gd name="connsiteX31" fmla="*/ 238125 w 533400"/>
                  <a:gd name="connsiteY31" fmla="*/ 523875 h 800100"/>
                  <a:gd name="connsiteX32" fmla="*/ 238125 w 533400"/>
                  <a:gd name="connsiteY32" fmla="*/ 466725 h 800100"/>
                  <a:gd name="connsiteX33" fmla="*/ 295275 w 533400"/>
                  <a:gd name="connsiteY33" fmla="*/ 466725 h 800100"/>
                  <a:gd name="connsiteX34" fmla="*/ 295275 w 533400"/>
                  <a:gd name="connsiteY34" fmla="*/ 523875 h 800100"/>
                  <a:gd name="connsiteX35" fmla="*/ 295275 w 533400"/>
                  <a:gd name="connsiteY35" fmla="*/ 733425 h 800100"/>
                  <a:gd name="connsiteX36" fmla="*/ 238125 w 533400"/>
                  <a:gd name="connsiteY36" fmla="*/ 733425 h 800100"/>
                  <a:gd name="connsiteX37" fmla="*/ 238125 w 533400"/>
                  <a:gd name="connsiteY37" fmla="*/ 619125 h 800100"/>
                  <a:gd name="connsiteX38" fmla="*/ 295275 w 533400"/>
                  <a:gd name="connsiteY38" fmla="*/ 619125 h 800100"/>
                  <a:gd name="connsiteX39" fmla="*/ 295275 w 533400"/>
                  <a:gd name="connsiteY39" fmla="*/ 733425 h 800100"/>
                  <a:gd name="connsiteX40" fmla="*/ 161925 w 533400"/>
                  <a:gd name="connsiteY40" fmla="*/ 371475 h 800100"/>
                  <a:gd name="connsiteX41" fmla="*/ 104775 w 533400"/>
                  <a:gd name="connsiteY41" fmla="*/ 371475 h 800100"/>
                  <a:gd name="connsiteX42" fmla="*/ 104775 w 533400"/>
                  <a:gd name="connsiteY42" fmla="*/ 314325 h 800100"/>
                  <a:gd name="connsiteX43" fmla="*/ 161925 w 533400"/>
                  <a:gd name="connsiteY43" fmla="*/ 314325 h 800100"/>
                  <a:gd name="connsiteX44" fmla="*/ 161925 w 533400"/>
                  <a:gd name="connsiteY44" fmla="*/ 371475 h 800100"/>
                  <a:gd name="connsiteX45" fmla="*/ 161925 w 533400"/>
                  <a:gd name="connsiteY45" fmla="*/ 523875 h 800100"/>
                  <a:gd name="connsiteX46" fmla="*/ 104775 w 533400"/>
                  <a:gd name="connsiteY46" fmla="*/ 523875 h 800100"/>
                  <a:gd name="connsiteX47" fmla="*/ 104775 w 533400"/>
                  <a:gd name="connsiteY47" fmla="*/ 466725 h 800100"/>
                  <a:gd name="connsiteX48" fmla="*/ 161925 w 533400"/>
                  <a:gd name="connsiteY48" fmla="*/ 466725 h 800100"/>
                  <a:gd name="connsiteX49" fmla="*/ 161925 w 533400"/>
                  <a:gd name="connsiteY49" fmla="*/ 523875 h 800100"/>
                  <a:gd name="connsiteX50" fmla="*/ 161925 w 533400"/>
                  <a:gd name="connsiteY50" fmla="*/ 676275 h 800100"/>
                  <a:gd name="connsiteX51" fmla="*/ 104775 w 533400"/>
                  <a:gd name="connsiteY51" fmla="*/ 676275 h 800100"/>
                  <a:gd name="connsiteX52" fmla="*/ 104775 w 533400"/>
                  <a:gd name="connsiteY52" fmla="*/ 619125 h 800100"/>
                  <a:gd name="connsiteX53" fmla="*/ 161925 w 533400"/>
                  <a:gd name="connsiteY53" fmla="*/ 619125 h 800100"/>
                  <a:gd name="connsiteX54" fmla="*/ 161925 w 533400"/>
                  <a:gd name="connsiteY54" fmla="*/ 676275 h 800100"/>
                  <a:gd name="connsiteX55" fmla="*/ 495300 w 533400"/>
                  <a:gd name="connsiteY55" fmla="*/ 733425 h 800100"/>
                  <a:gd name="connsiteX56" fmla="*/ 495300 w 533400"/>
                  <a:gd name="connsiteY56" fmla="*/ 95250 h 800100"/>
                  <a:gd name="connsiteX57" fmla="*/ 466725 w 533400"/>
                  <a:gd name="connsiteY57" fmla="*/ 95250 h 800100"/>
                  <a:gd name="connsiteX58" fmla="*/ 466725 w 533400"/>
                  <a:gd name="connsiteY58" fmla="*/ 38100 h 800100"/>
                  <a:gd name="connsiteX59" fmla="*/ 438150 w 533400"/>
                  <a:gd name="connsiteY59" fmla="*/ 38100 h 800100"/>
                  <a:gd name="connsiteX60" fmla="*/ 438150 w 533400"/>
                  <a:gd name="connsiteY60" fmla="*/ 0 h 800100"/>
                  <a:gd name="connsiteX61" fmla="*/ 66675 w 533400"/>
                  <a:gd name="connsiteY61" fmla="*/ 38100 h 800100"/>
                  <a:gd name="connsiteX62" fmla="*/ 66675 w 533400"/>
                  <a:gd name="connsiteY62" fmla="*/ 95250 h 800100"/>
                  <a:gd name="connsiteX63" fmla="*/ 38100 w 533400"/>
                  <a:gd name="connsiteY63" fmla="*/ 95250 h 800100"/>
                  <a:gd name="connsiteX64" fmla="*/ 38100 w 533400"/>
                  <a:gd name="connsiteY64" fmla="*/ 733425 h 800100"/>
                  <a:gd name="connsiteX65" fmla="*/ 0 w 533400"/>
                  <a:gd name="connsiteY65" fmla="*/ 733425 h 800100"/>
                  <a:gd name="connsiteX66" fmla="*/ 0 w 533400"/>
                  <a:gd name="connsiteY66" fmla="*/ 800100 h 800100"/>
                  <a:gd name="connsiteX67" fmla="*/ 533400 w 533400"/>
                  <a:gd name="connsiteY67" fmla="*/ 800100 h 800100"/>
                  <a:gd name="connsiteX68" fmla="*/ 533400 w 533400"/>
                  <a:gd name="connsiteY68" fmla="*/ 733425 h 800100"/>
                  <a:gd name="connsiteX69" fmla="*/ 495300 w 533400"/>
                  <a:gd name="connsiteY69"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219075 h 800100"/>
                  <a:gd name="connsiteX21" fmla="*/ 238125 w 533400"/>
                  <a:gd name="connsiteY21" fmla="*/ 219075 h 800100"/>
                  <a:gd name="connsiteX22" fmla="*/ 295275 w 533400"/>
                  <a:gd name="connsiteY22" fmla="*/ 161925 h 800100"/>
                  <a:gd name="connsiteX23" fmla="*/ 295275 w 533400"/>
                  <a:gd name="connsiteY23" fmla="*/ 219075 h 800100"/>
                  <a:gd name="connsiteX24" fmla="*/ 295275 w 533400"/>
                  <a:gd name="connsiteY24" fmla="*/ 371475 h 800100"/>
                  <a:gd name="connsiteX25" fmla="*/ 238125 w 533400"/>
                  <a:gd name="connsiteY25" fmla="*/ 371475 h 800100"/>
                  <a:gd name="connsiteX26" fmla="*/ 238125 w 533400"/>
                  <a:gd name="connsiteY26" fmla="*/ 314325 h 800100"/>
                  <a:gd name="connsiteX27" fmla="*/ 295275 w 533400"/>
                  <a:gd name="connsiteY27" fmla="*/ 314325 h 800100"/>
                  <a:gd name="connsiteX28" fmla="*/ 295275 w 533400"/>
                  <a:gd name="connsiteY28" fmla="*/ 371475 h 800100"/>
                  <a:gd name="connsiteX29" fmla="*/ 295275 w 533400"/>
                  <a:gd name="connsiteY29" fmla="*/ 523875 h 800100"/>
                  <a:gd name="connsiteX30" fmla="*/ 238125 w 533400"/>
                  <a:gd name="connsiteY30" fmla="*/ 523875 h 800100"/>
                  <a:gd name="connsiteX31" fmla="*/ 238125 w 533400"/>
                  <a:gd name="connsiteY31" fmla="*/ 466725 h 800100"/>
                  <a:gd name="connsiteX32" fmla="*/ 295275 w 533400"/>
                  <a:gd name="connsiteY32" fmla="*/ 466725 h 800100"/>
                  <a:gd name="connsiteX33" fmla="*/ 295275 w 533400"/>
                  <a:gd name="connsiteY33" fmla="*/ 523875 h 800100"/>
                  <a:gd name="connsiteX34" fmla="*/ 295275 w 533400"/>
                  <a:gd name="connsiteY34" fmla="*/ 733425 h 800100"/>
                  <a:gd name="connsiteX35" fmla="*/ 238125 w 533400"/>
                  <a:gd name="connsiteY35" fmla="*/ 733425 h 800100"/>
                  <a:gd name="connsiteX36" fmla="*/ 238125 w 533400"/>
                  <a:gd name="connsiteY36" fmla="*/ 619125 h 800100"/>
                  <a:gd name="connsiteX37" fmla="*/ 295275 w 533400"/>
                  <a:gd name="connsiteY37" fmla="*/ 619125 h 800100"/>
                  <a:gd name="connsiteX38" fmla="*/ 295275 w 533400"/>
                  <a:gd name="connsiteY38" fmla="*/ 733425 h 800100"/>
                  <a:gd name="connsiteX39" fmla="*/ 161925 w 533400"/>
                  <a:gd name="connsiteY39" fmla="*/ 371475 h 800100"/>
                  <a:gd name="connsiteX40" fmla="*/ 104775 w 533400"/>
                  <a:gd name="connsiteY40" fmla="*/ 371475 h 800100"/>
                  <a:gd name="connsiteX41" fmla="*/ 104775 w 533400"/>
                  <a:gd name="connsiteY41" fmla="*/ 314325 h 800100"/>
                  <a:gd name="connsiteX42" fmla="*/ 161925 w 533400"/>
                  <a:gd name="connsiteY42" fmla="*/ 314325 h 800100"/>
                  <a:gd name="connsiteX43" fmla="*/ 161925 w 533400"/>
                  <a:gd name="connsiteY43" fmla="*/ 371475 h 800100"/>
                  <a:gd name="connsiteX44" fmla="*/ 161925 w 533400"/>
                  <a:gd name="connsiteY44" fmla="*/ 523875 h 800100"/>
                  <a:gd name="connsiteX45" fmla="*/ 104775 w 533400"/>
                  <a:gd name="connsiteY45" fmla="*/ 523875 h 800100"/>
                  <a:gd name="connsiteX46" fmla="*/ 104775 w 533400"/>
                  <a:gd name="connsiteY46" fmla="*/ 466725 h 800100"/>
                  <a:gd name="connsiteX47" fmla="*/ 161925 w 533400"/>
                  <a:gd name="connsiteY47" fmla="*/ 466725 h 800100"/>
                  <a:gd name="connsiteX48" fmla="*/ 161925 w 533400"/>
                  <a:gd name="connsiteY48" fmla="*/ 523875 h 800100"/>
                  <a:gd name="connsiteX49" fmla="*/ 161925 w 533400"/>
                  <a:gd name="connsiteY49" fmla="*/ 676275 h 800100"/>
                  <a:gd name="connsiteX50" fmla="*/ 104775 w 533400"/>
                  <a:gd name="connsiteY50" fmla="*/ 676275 h 800100"/>
                  <a:gd name="connsiteX51" fmla="*/ 104775 w 533400"/>
                  <a:gd name="connsiteY51" fmla="*/ 619125 h 800100"/>
                  <a:gd name="connsiteX52" fmla="*/ 161925 w 533400"/>
                  <a:gd name="connsiteY52" fmla="*/ 619125 h 800100"/>
                  <a:gd name="connsiteX53" fmla="*/ 161925 w 533400"/>
                  <a:gd name="connsiteY53" fmla="*/ 676275 h 800100"/>
                  <a:gd name="connsiteX54" fmla="*/ 495300 w 533400"/>
                  <a:gd name="connsiteY54" fmla="*/ 733425 h 800100"/>
                  <a:gd name="connsiteX55" fmla="*/ 495300 w 533400"/>
                  <a:gd name="connsiteY55" fmla="*/ 95250 h 800100"/>
                  <a:gd name="connsiteX56" fmla="*/ 466725 w 533400"/>
                  <a:gd name="connsiteY56" fmla="*/ 95250 h 800100"/>
                  <a:gd name="connsiteX57" fmla="*/ 466725 w 533400"/>
                  <a:gd name="connsiteY57" fmla="*/ 38100 h 800100"/>
                  <a:gd name="connsiteX58" fmla="*/ 438150 w 533400"/>
                  <a:gd name="connsiteY58" fmla="*/ 38100 h 800100"/>
                  <a:gd name="connsiteX59" fmla="*/ 438150 w 533400"/>
                  <a:gd name="connsiteY59" fmla="*/ 0 h 800100"/>
                  <a:gd name="connsiteX60" fmla="*/ 66675 w 533400"/>
                  <a:gd name="connsiteY60" fmla="*/ 38100 h 800100"/>
                  <a:gd name="connsiteX61" fmla="*/ 66675 w 533400"/>
                  <a:gd name="connsiteY61" fmla="*/ 95250 h 800100"/>
                  <a:gd name="connsiteX62" fmla="*/ 38100 w 533400"/>
                  <a:gd name="connsiteY62" fmla="*/ 95250 h 800100"/>
                  <a:gd name="connsiteX63" fmla="*/ 38100 w 533400"/>
                  <a:gd name="connsiteY63" fmla="*/ 733425 h 800100"/>
                  <a:gd name="connsiteX64" fmla="*/ 0 w 533400"/>
                  <a:gd name="connsiteY64" fmla="*/ 733425 h 800100"/>
                  <a:gd name="connsiteX65" fmla="*/ 0 w 533400"/>
                  <a:gd name="connsiteY65" fmla="*/ 800100 h 800100"/>
                  <a:gd name="connsiteX66" fmla="*/ 533400 w 533400"/>
                  <a:gd name="connsiteY66" fmla="*/ 800100 h 800100"/>
                  <a:gd name="connsiteX67" fmla="*/ 533400 w 533400"/>
                  <a:gd name="connsiteY67" fmla="*/ 733425 h 800100"/>
                  <a:gd name="connsiteX68" fmla="*/ 495300 w 533400"/>
                  <a:gd name="connsiteY68"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161925 h 800100"/>
                  <a:gd name="connsiteX21" fmla="*/ 238125 w 533400"/>
                  <a:gd name="connsiteY21" fmla="*/ 219075 h 800100"/>
                  <a:gd name="connsiteX22" fmla="*/ 295275 w 533400"/>
                  <a:gd name="connsiteY22" fmla="*/ 161925 h 800100"/>
                  <a:gd name="connsiteX23" fmla="*/ 295275 w 533400"/>
                  <a:gd name="connsiteY23" fmla="*/ 371475 h 800100"/>
                  <a:gd name="connsiteX24" fmla="*/ 238125 w 533400"/>
                  <a:gd name="connsiteY24" fmla="*/ 371475 h 800100"/>
                  <a:gd name="connsiteX25" fmla="*/ 238125 w 533400"/>
                  <a:gd name="connsiteY25" fmla="*/ 314325 h 800100"/>
                  <a:gd name="connsiteX26" fmla="*/ 295275 w 533400"/>
                  <a:gd name="connsiteY26" fmla="*/ 314325 h 800100"/>
                  <a:gd name="connsiteX27" fmla="*/ 295275 w 533400"/>
                  <a:gd name="connsiteY27" fmla="*/ 371475 h 800100"/>
                  <a:gd name="connsiteX28" fmla="*/ 295275 w 533400"/>
                  <a:gd name="connsiteY28" fmla="*/ 523875 h 800100"/>
                  <a:gd name="connsiteX29" fmla="*/ 238125 w 533400"/>
                  <a:gd name="connsiteY29" fmla="*/ 523875 h 800100"/>
                  <a:gd name="connsiteX30" fmla="*/ 238125 w 533400"/>
                  <a:gd name="connsiteY30" fmla="*/ 466725 h 800100"/>
                  <a:gd name="connsiteX31" fmla="*/ 295275 w 533400"/>
                  <a:gd name="connsiteY31" fmla="*/ 466725 h 800100"/>
                  <a:gd name="connsiteX32" fmla="*/ 295275 w 533400"/>
                  <a:gd name="connsiteY32" fmla="*/ 523875 h 800100"/>
                  <a:gd name="connsiteX33" fmla="*/ 295275 w 533400"/>
                  <a:gd name="connsiteY33" fmla="*/ 733425 h 800100"/>
                  <a:gd name="connsiteX34" fmla="*/ 238125 w 533400"/>
                  <a:gd name="connsiteY34" fmla="*/ 733425 h 800100"/>
                  <a:gd name="connsiteX35" fmla="*/ 238125 w 533400"/>
                  <a:gd name="connsiteY35" fmla="*/ 619125 h 800100"/>
                  <a:gd name="connsiteX36" fmla="*/ 295275 w 533400"/>
                  <a:gd name="connsiteY36" fmla="*/ 619125 h 800100"/>
                  <a:gd name="connsiteX37" fmla="*/ 295275 w 533400"/>
                  <a:gd name="connsiteY37" fmla="*/ 733425 h 800100"/>
                  <a:gd name="connsiteX38" fmla="*/ 161925 w 533400"/>
                  <a:gd name="connsiteY38" fmla="*/ 371475 h 800100"/>
                  <a:gd name="connsiteX39" fmla="*/ 104775 w 533400"/>
                  <a:gd name="connsiteY39" fmla="*/ 371475 h 800100"/>
                  <a:gd name="connsiteX40" fmla="*/ 104775 w 533400"/>
                  <a:gd name="connsiteY40" fmla="*/ 314325 h 800100"/>
                  <a:gd name="connsiteX41" fmla="*/ 161925 w 533400"/>
                  <a:gd name="connsiteY41" fmla="*/ 314325 h 800100"/>
                  <a:gd name="connsiteX42" fmla="*/ 161925 w 533400"/>
                  <a:gd name="connsiteY42" fmla="*/ 371475 h 800100"/>
                  <a:gd name="connsiteX43" fmla="*/ 161925 w 533400"/>
                  <a:gd name="connsiteY43" fmla="*/ 523875 h 800100"/>
                  <a:gd name="connsiteX44" fmla="*/ 104775 w 533400"/>
                  <a:gd name="connsiteY44" fmla="*/ 523875 h 800100"/>
                  <a:gd name="connsiteX45" fmla="*/ 104775 w 533400"/>
                  <a:gd name="connsiteY45" fmla="*/ 466725 h 800100"/>
                  <a:gd name="connsiteX46" fmla="*/ 161925 w 533400"/>
                  <a:gd name="connsiteY46" fmla="*/ 466725 h 800100"/>
                  <a:gd name="connsiteX47" fmla="*/ 161925 w 533400"/>
                  <a:gd name="connsiteY47" fmla="*/ 523875 h 800100"/>
                  <a:gd name="connsiteX48" fmla="*/ 161925 w 533400"/>
                  <a:gd name="connsiteY48" fmla="*/ 676275 h 800100"/>
                  <a:gd name="connsiteX49" fmla="*/ 104775 w 533400"/>
                  <a:gd name="connsiteY49" fmla="*/ 676275 h 800100"/>
                  <a:gd name="connsiteX50" fmla="*/ 104775 w 533400"/>
                  <a:gd name="connsiteY50" fmla="*/ 619125 h 800100"/>
                  <a:gd name="connsiteX51" fmla="*/ 161925 w 533400"/>
                  <a:gd name="connsiteY51" fmla="*/ 619125 h 800100"/>
                  <a:gd name="connsiteX52" fmla="*/ 161925 w 533400"/>
                  <a:gd name="connsiteY52" fmla="*/ 676275 h 800100"/>
                  <a:gd name="connsiteX53" fmla="*/ 495300 w 533400"/>
                  <a:gd name="connsiteY53" fmla="*/ 733425 h 800100"/>
                  <a:gd name="connsiteX54" fmla="*/ 495300 w 533400"/>
                  <a:gd name="connsiteY54" fmla="*/ 95250 h 800100"/>
                  <a:gd name="connsiteX55" fmla="*/ 466725 w 533400"/>
                  <a:gd name="connsiteY55" fmla="*/ 95250 h 800100"/>
                  <a:gd name="connsiteX56" fmla="*/ 466725 w 533400"/>
                  <a:gd name="connsiteY56" fmla="*/ 38100 h 800100"/>
                  <a:gd name="connsiteX57" fmla="*/ 438150 w 533400"/>
                  <a:gd name="connsiteY57" fmla="*/ 38100 h 800100"/>
                  <a:gd name="connsiteX58" fmla="*/ 438150 w 533400"/>
                  <a:gd name="connsiteY58" fmla="*/ 0 h 800100"/>
                  <a:gd name="connsiteX59" fmla="*/ 66675 w 533400"/>
                  <a:gd name="connsiteY59" fmla="*/ 38100 h 800100"/>
                  <a:gd name="connsiteX60" fmla="*/ 66675 w 533400"/>
                  <a:gd name="connsiteY60" fmla="*/ 95250 h 800100"/>
                  <a:gd name="connsiteX61" fmla="*/ 38100 w 533400"/>
                  <a:gd name="connsiteY61" fmla="*/ 95250 h 800100"/>
                  <a:gd name="connsiteX62" fmla="*/ 38100 w 533400"/>
                  <a:gd name="connsiteY62" fmla="*/ 733425 h 800100"/>
                  <a:gd name="connsiteX63" fmla="*/ 0 w 533400"/>
                  <a:gd name="connsiteY63" fmla="*/ 733425 h 800100"/>
                  <a:gd name="connsiteX64" fmla="*/ 0 w 533400"/>
                  <a:gd name="connsiteY64" fmla="*/ 800100 h 800100"/>
                  <a:gd name="connsiteX65" fmla="*/ 533400 w 533400"/>
                  <a:gd name="connsiteY65" fmla="*/ 800100 h 800100"/>
                  <a:gd name="connsiteX66" fmla="*/ 533400 w 533400"/>
                  <a:gd name="connsiteY66" fmla="*/ 733425 h 800100"/>
                  <a:gd name="connsiteX67" fmla="*/ 495300 w 533400"/>
                  <a:gd name="connsiteY67" fmla="*/ 733425 h 800100"/>
                  <a:gd name="connsiteX0" fmla="*/ 428625 w 533400"/>
                  <a:gd name="connsiteY0" fmla="*/ 219075 h 800100"/>
                  <a:gd name="connsiteX1" fmla="*/ 371475 w 533400"/>
                  <a:gd name="connsiteY1" fmla="*/ 219075 h 800100"/>
                  <a:gd name="connsiteX2" fmla="*/ 371475 w 533400"/>
                  <a:gd name="connsiteY2" fmla="*/ 161925 h 800100"/>
                  <a:gd name="connsiteX3" fmla="*/ 428625 w 533400"/>
                  <a:gd name="connsiteY3" fmla="*/ 161925 h 800100"/>
                  <a:gd name="connsiteX4" fmla="*/ 428625 w 533400"/>
                  <a:gd name="connsiteY4" fmla="*/ 219075 h 800100"/>
                  <a:gd name="connsiteX5" fmla="*/ 428625 w 533400"/>
                  <a:gd name="connsiteY5" fmla="*/ 371475 h 800100"/>
                  <a:gd name="connsiteX6" fmla="*/ 371475 w 533400"/>
                  <a:gd name="connsiteY6" fmla="*/ 371475 h 800100"/>
                  <a:gd name="connsiteX7" fmla="*/ 371475 w 533400"/>
                  <a:gd name="connsiteY7" fmla="*/ 314325 h 800100"/>
                  <a:gd name="connsiteX8" fmla="*/ 428625 w 533400"/>
                  <a:gd name="connsiteY8" fmla="*/ 314325 h 800100"/>
                  <a:gd name="connsiteX9" fmla="*/ 428625 w 533400"/>
                  <a:gd name="connsiteY9" fmla="*/ 371475 h 800100"/>
                  <a:gd name="connsiteX10" fmla="*/ 428625 w 533400"/>
                  <a:gd name="connsiteY10" fmla="*/ 523875 h 800100"/>
                  <a:gd name="connsiteX11" fmla="*/ 371475 w 533400"/>
                  <a:gd name="connsiteY11" fmla="*/ 523875 h 800100"/>
                  <a:gd name="connsiteX12" fmla="*/ 371475 w 533400"/>
                  <a:gd name="connsiteY12" fmla="*/ 466725 h 800100"/>
                  <a:gd name="connsiteX13" fmla="*/ 428625 w 533400"/>
                  <a:gd name="connsiteY13" fmla="*/ 466725 h 800100"/>
                  <a:gd name="connsiteX14" fmla="*/ 428625 w 533400"/>
                  <a:gd name="connsiteY14" fmla="*/ 523875 h 800100"/>
                  <a:gd name="connsiteX15" fmla="*/ 428625 w 533400"/>
                  <a:gd name="connsiteY15" fmla="*/ 676275 h 800100"/>
                  <a:gd name="connsiteX16" fmla="*/ 371475 w 533400"/>
                  <a:gd name="connsiteY16" fmla="*/ 676275 h 800100"/>
                  <a:gd name="connsiteX17" fmla="*/ 371475 w 533400"/>
                  <a:gd name="connsiteY17" fmla="*/ 619125 h 800100"/>
                  <a:gd name="connsiteX18" fmla="*/ 428625 w 533400"/>
                  <a:gd name="connsiteY18" fmla="*/ 619125 h 800100"/>
                  <a:gd name="connsiteX19" fmla="*/ 428625 w 533400"/>
                  <a:gd name="connsiteY19" fmla="*/ 676275 h 800100"/>
                  <a:gd name="connsiteX20" fmla="*/ 295275 w 533400"/>
                  <a:gd name="connsiteY20" fmla="*/ 371475 h 800100"/>
                  <a:gd name="connsiteX21" fmla="*/ 238125 w 533400"/>
                  <a:gd name="connsiteY21" fmla="*/ 371475 h 800100"/>
                  <a:gd name="connsiteX22" fmla="*/ 238125 w 533400"/>
                  <a:gd name="connsiteY22" fmla="*/ 314325 h 800100"/>
                  <a:gd name="connsiteX23" fmla="*/ 295275 w 533400"/>
                  <a:gd name="connsiteY23" fmla="*/ 314325 h 800100"/>
                  <a:gd name="connsiteX24" fmla="*/ 295275 w 533400"/>
                  <a:gd name="connsiteY24" fmla="*/ 371475 h 800100"/>
                  <a:gd name="connsiteX25" fmla="*/ 295275 w 533400"/>
                  <a:gd name="connsiteY25" fmla="*/ 523875 h 800100"/>
                  <a:gd name="connsiteX26" fmla="*/ 238125 w 533400"/>
                  <a:gd name="connsiteY26" fmla="*/ 523875 h 800100"/>
                  <a:gd name="connsiteX27" fmla="*/ 238125 w 533400"/>
                  <a:gd name="connsiteY27" fmla="*/ 466725 h 800100"/>
                  <a:gd name="connsiteX28" fmla="*/ 295275 w 533400"/>
                  <a:gd name="connsiteY28" fmla="*/ 466725 h 800100"/>
                  <a:gd name="connsiteX29" fmla="*/ 295275 w 533400"/>
                  <a:gd name="connsiteY29" fmla="*/ 523875 h 800100"/>
                  <a:gd name="connsiteX30" fmla="*/ 295275 w 533400"/>
                  <a:gd name="connsiteY30" fmla="*/ 733425 h 800100"/>
                  <a:gd name="connsiteX31" fmla="*/ 238125 w 533400"/>
                  <a:gd name="connsiteY31" fmla="*/ 733425 h 800100"/>
                  <a:gd name="connsiteX32" fmla="*/ 238125 w 533400"/>
                  <a:gd name="connsiteY32" fmla="*/ 619125 h 800100"/>
                  <a:gd name="connsiteX33" fmla="*/ 295275 w 533400"/>
                  <a:gd name="connsiteY33" fmla="*/ 619125 h 800100"/>
                  <a:gd name="connsiteX34" fmla="*/ 295275 w 533400"/>
                  <a:gd name="connsiteY34" fmla="*/ 733425 h 800100"/>
                  <a:gd name="connsiteX35" fmla="*/ 161925 w 533400"/>
                  <a:gd name="connsiteY35" fmla="*/ 371475 h 800100"/>
                  <a:gd name="connsiteX36" fmla="*/ 104775 w 533400"/>
                  <a:gd name="connsiteY36" fmla="*/ 371475 h 800100"/>
                  <a:gd name="connsiteX37" fmla="*/ 104775 w 533400"/>
                  <a:gd name="connsiteY37" fmla="*/ 314325 h 800100"/>
                  <a:gd name="connsiteX38" fmla="*/ 161925 w 533400"/>
                  <a:gd name="connsiteY38" fmla="*/ 314325 h 800100"/>
                  <a:gd name="connsiteX39" fmla="*/ 161925 w 533400"/>
                  <a:gd name="connsiteY39" fmla="*/ 371475 h 800100"/>
                  <a:gd name="connsiteX40" fmla="*/ 161925 w 533400"/>
                  <a:gd name="connsiteY40" fmla="*/ 523875 h 800100"/>
                  <a:gd name="connsiteX41" fmla="*/ 104775 w 533400"/>
                  <a:gd name="connsiteY41" fmla="*/ 523875 h 800100"/>
                  <a:gd name="connsiteX42" fmla="*/ 104775 w 533400"/>
                  <a:gd name="connsiteY42" fmla="*/ 466725 h 800100"/>
                  <a:gd name="connsiteX43" fmla="*/ 161925 w 533400"/>
                  <a:gd name="connsiteY43" fmla="*/ 466725 h 800100"/>
                  <a:gd name="connsiteX44" fmla="*/ 161925 w 533400"/>
                  <a:gd name="connsiteY44" fmla="*/ 523875 h 800100"/>
                  <a:gd name="connsiteX45" fmla="*/ 161925 w 533400"/>
                  <a:gd name="connsiteY45" fmla="*/ 676275 h 800100"/>
                  <a:gd name="connsiteX46" fmla="*/ 104775 w 533400"/>
                  <a:gd name="connsiteY46" fmla="*/ 676275 h 800100"/>
                  <a:gd name="connsiteX47" fmla="*/ 104775 w 533400"/>
                  <a:gd name="connsiteY47" fmla="*/ 619125 h 800100"/>
                  <a:gd name="connsiteX48" fmla="*/ 161925 w 533400"/>
                  <a:gd name="connsiteY48" fmla="*/ 619125 h 800100"/>
                  <a:gd name="connsiteX49" fmla="*/ 161925 w 533400"/>
                  <a:gd name="connsiteY49" fmla="*/ 676275 h 800100"/>
                  <a:gd name="connsiteX50" fmla="*/ 495300 w 533400"/>
                  <a:gd name="connsiteY50" fmla="*/ 733425 h 800100"/>
                  <a:gd name="connsiteX51" fmla="*/ 495300 w 533400"/>
                  <a:gd name="connsiteY51" fmla="*/ 95250 h 800100"/>
                  <a:gd name="connsiteX52" fmla="*/ 466725 w 533400"/>
                  <a:gd name="connsiteY52" fmla="*/ 95250 h 800100"/>
                  <a:gd name="connsiteX53" fmla="*/ 466725 w 533400"/>
                  <a:gd name="connsiteY53" fmla="*/ 38100 h 800100"/>
                  <a:gd name="connsiteX54" fmla="*/ 438150 w 533400"/>
                  <a:gd name="connsiteY54" fmla="*/ 38100 h 800100"/>
                  <a:gd name="connsiteX55" fmla="*/ 438150 w 533400"/>
                  <a:gd name="connsiteY55" fmla="*/ 0 h 800100"/>
                  <a:gd name="connsiteX56" fmla="*/ 66675 w 533400"/>
                  <a:gd name="connsiteY56" fmla="*/ 38100 h 800100"/>
                  <a:gd name="connsiteX57" fmla="*/ 66675 w 533400"/>
                  <a:gd name="connsiteY57" fmla="*/ 95250 h 800100"/>
                  <a:gd name="connsiteX58" fmla="*/ 38100 w 533400"/>
                  <a:gd name="connsiteY58" fmla="*/ 95250 h 800100"/>
                  <a:gd name="connsiteX59" fmla="*/ 38100 w 533400"/>
                  <a:gd name="connsiteY59" fmla="*/ 733425 h 800100"/>
                  <a:gd name="connsiteX60" fmla="*/ 0 w 533400"/>
                  <a:gd name="connsiteY60" fmla="*/ 733425 h 800100"/>
                  <a:gd name="connsiteX61" fmla="*/ 0 w 533400"/>
                  <a:gd name="connsiteY61" fmla="*/ 800100 h 800100"/>
                  <a:gd name="connsiteX62" fmla="*/ 533400 w 533400"/>
                  <a:gd name="connsiteY62" fmla="*/ 800100 h 800100"/>
                  <a:gd name="connsiteX63" fmla="*/ 533400 w 533400"/>
                  <a:gd name="connsiteY63" fmla="*/ 733425 h 800100"/>
                  <a:gd name="connsiteX64" fmla="*/ 495300 w 533400"/>
                  <a:gd name="connsiteY64" fmla="*/ 733425 h 800100"/>
                  <a:gd name="connsiteX0" fmla="*/ 428625 w 533400"/>
                  <a:gd name="connsiteY0" fmla="*/ 219075 h 800100"/>
                  <a:gd name="connsiteX1" fmla="*/ 371475 w 533400"/>
                  <a:gd name="connsiteY1" fmla="*/ 161925 h 800100"/>
                  <a:gd name="connsiteX2" fmla="*/ 428625 w 533400"/>
                  <a:gd name="connsiteY2" fmla="*/ 161925 h 800100"/>
                  <a:gd name="connsiteX3" fmla="*/ 428625 w 533400"/>
                  <a:gd name="connsiteY3" fmla="*/ 219075 h 800100"/>
                  <a:gd name="connsiteX4" fmla="*/ 428625 w 533400"/>
                  <a:gd name="connsiteY4" fmla="*/ 371475 h 800100"/>
                  <a:gd name="connsiteX5" fmla="*/ 371475 w 533400"/>
                  <a:gd name="connsiteY5" fmla="*/ 371475 h 800100"/>
                  <a:gd name="connsiteX6" fmla="*/ 371475 w 533400"/>
                  <a:gd name="connsiteY6" fmla="*/ 314325 h 800100"/>
                  <a:gd name="connsiteX7" fmla="*/ 428625 w 533400"/>
                  <a:gd name="connsiteY7" fmla="*/ 314325 h 800100"/>
                  <a:gd name="connsiteX8" fmla="*/ 428625 w 533400"/>
                  <a:gd name="connsiteY8" fmla="*/ 371475 h 800100"/>
                  <a:gd name="connsiteX9" fmla="*/ 428625 w 533400"/>
                  <a:gd name="connsiteY9" fmla="*/ 523875 h 800100"/>
                  <a:gd name="connsiteX10" fmla="*/ 371475 w 533400"/>
                  <a:gd name="connsiteY10" fmla="*/ 523875 h 800100"/>
                  <a:gd name="connsiteX11" fmla="*/ 371475 w 533400"/>
                  <a:gd name="connsiteY11" fmla="*/ 466725 h 800100"/>
                  <a:gd name="connsiteX12" fmla="*/ 428625 w 533400"/>
                  <a:gd name="connsiteY12" fmla="*/ 466725 h 800100"/>
                  <a:gd name="connsiteX13" fmla="*/ 428625 w 533400"/>
                  <a:gd name="connsiteY13" fmla="*/ 523875 h 800100"/>
                  <a:gd name="connsiteX14" fmla="*/ 428625 w 533400"/>
                  <a:gd name="connsiteY14" fmla="*/ 676275 h 800100"/>
                  <a:gd name="connsiteX15" fmla="*/ 371475 w 533400"/>
                  <a:gd name="connsiteY15" fmla="*/ 676275 h 800100"/>
                  <a:gd name="connsiteX16" fmla="*/ 371475 w 533400"/>
                  <a:gd name="connsiteY16" fmla="*/ 619125 h 800100"/>
                  <a:gd name="connsiteX17" fmla="*/ 428625 w 533400"/>
                  <a:gd name="connsiteY17" fmla="*/ 619125 h 800100"/>
                  <a:gd name="connsiteX18" fmla="*/ 428625 w 533400"/>
                  <a:gd name="connsiteY18" fmla="*/ 676275 h 800100"/>
                  <a:gd name="connsiteX19" fmla="*/ 295275 w 533400"/>
                  <a:gd name="connsiteY19" fmla="*/ 371475 h 800100"/>
                  <a:gd name="connsiteX20" fmla="*/ 238125 w 533400"/>
                  <a:gd name="connsiteY20" fmla="*/ 371475 h 800100"/>
                  <a:gd name="connsiteX21" fmla="*/ 238125 w 533400"/>
                  <a:gd name="connsiteY21" fmla="*/ 314325 h 800100"/>
                  <a:gd name="connsiteX22" fmla="*/ 295275 w 533400"/>
                  <a:gd name="connsiteY22" fmla="*/ 314325 h 800100"/>
                  <a:gd name="connsiteX23" fmla="*/ 295275 w 533400"/>
                  <a:gd name="connsiteY23" fmla="*/ 371475 h 800100"/>
                  <a:gd name="connsiteX24" fmla="*/ 295275 w 533400"/>
                  <a:gd name="connsiteY24" fmla="*/ 523875 h 800100"/>
                  <a:gd name="connsiteX25" fmla="*/ 238125 w 533400"/>
                  <a:gd name="connsiteY25" fmla="*/ 523875 h 800100"/>
                  <a:gd name="connsiteX26" fmla="*/ 238125 w 533400"/>
                  <a:gd name="connsiteY26" fmla="*/ 466725 h 800100"/>
                  <a:gd name="connsiteX27" fmla="*/ 295275 w 533400"/>
                  <a:gd name="connsiteY27" fmla="*/ 466725 h 800100"/>
                  <a:gd name="connsiteX28" fmla="*/ 295275 w 533400"/>
                  <a:gd name="connsiteY28" fmla="*/ 523875 h 800100"/>
                  <a:gd name="connsiteX29" fmla="*/ 295275 w 533400"/>
                  <a:gd name="connsiteY29" fmla="*/ 733425 h 800100"/>
                  <a:gd name="connsiteX30" fmla="*/ 238125 w 533400"/>
                  <a:gd name="connsiteY30" fmla="*/ 733425 h 800100"/>
                  <a:gd name="connsiteX31" fmla="*/ 238125 w 533400"/>
                  <a:gd name="connsiteY31" fmla="*/ 619125 h 800100"/>
                  <a:gd name="connsiteX32" fmla="*/ 295275 w 533400"/>
                  <a:gd name="connsiteY32" fmla="*/ 619125 h 800100"/>
                  <a:gd name="connsiteX33" fmla="*/ 295275 w 533400"/>
                  <a:gd name="connsiteY33" fmla="*/ 733425 h 800100"/>
                  <a:gd name="connsiteX34" fmla="*/ 161925 w 533400"/>
                  <a:gd name="connsiteY34" fmla="*/ 371475 h 800100"/>
                  <a:gd name="connsiteX35" fmla="*/ 104775 w 533400"/>
                  <a:gd name="connsiteY35" fmla="*/ 371475 h 800100"/>
                  <a:gd name="connsiteX36" fmla="*/ 104775 w 533400"/>
                  <a:gd name="connsiteY36" fmla="*/ 314325 h 800100"/>
                  <a:gd name="connsiteX37" fmla="*/ 161925 w 533400"/>
                  <a:gd name="connsiteY37" fmla="*/ 314325 h 800100"/>
                  <a:gd name="connsiteX38" fmla="*/ 161925 w 533400"/>
                  <a:gd name="connsiteY38" fmla="*/ 371475 h 800100"/>
                  <a:gd name="connsiteX39" fmla="*/ 161925 w 533400"/>
                  <a:gd name="connsiteY39" fmla="*/ 523875 h 800100"/>
                  <a:gd name="connsiteX40" fmla="*/ 104775 w 533400"/>
                  <a:gd name="connsiteY40" fmla="*/ 523875 h 800100"/>
                  <a:gd name="connsiteX41" fmla="*/ 104775 w 533400"/>
                  <a:gd name="connsiteY41" fmla="*/ 466725 h 800100"/>
                  <a:gd name="connsiteX42" fmla="*/ 161925 w 533400"/>
                  <a:gd name="connsiteY42" fmla="*/ 466725 h 800100"/>
                  <a:gd name="connsiteX43" fmla="*/ 161925 w 533400"/>
                  <a:gd name="connsiteY43" fmla="*/ 523875 h 800100"/>
                  <a:gd name="connsiteX44" fmla="*/ 161925 w 533400"/>
                  <a:gd name="connsiteY44" fmla="*/ 676275 h 800100"/>
                  <a:gd name="connsiteX45" fmla="*/ 104775 w 533400"/>
                  <a:gd name="connsiteY45" fmla="*/ 676275 h 800100"/>
                  <a:gd name="connsiteX46" fmla="*/ 104775 w 533400"/>
                  <a:gd name="connsiteY46" fmla="*/ 619125 h 800100"/>
                  <a:gd name="connsiteX47" fmla="*/ 161925 w 533400"/>
                  <a:gd name="connsiteY47" fmla="*/ 619125 h 800100"/>
                  <a:gd name="connsiteX48" fmla="*/ 161925 w 533400"/>
                  <a:gd name="connsiteY48" fmla="*/ 676275 h 800100"/>
                  <a:gd name="connsiteX49" fmla="*/ 495300 w 533400"/>
                  <a:gd name="connsiteY49" fmla="*/ 733425 h 800100"/>
                  <a:gd name="connsiteX50" fmla="*/ 495300 w 533400"/>
                  <a:gd name="connsiteY50" fmla="*/ 95250 h 800100"/>
                  <a:gd name="connsiteX51" fmla="*/ 466725 w 533400"/>
                  <a:gd name="connsiteY51" fmla="*/ 95250 h 800100"/>
                  <a:gd name="connsiteX52" fmla="*/ 466725 w 533400"/>
                  <a:gd name="connsiteY52" fmla="*/ 38100 h 800100"/>
                  <a:gd name="connsiteX53" fmla="*/ 438150 w 533400"/>
                  <a:gd name="connsiteY53" fmla="*/ 38100 h 800100"/>
                  <a:gd name="connsiteX54" fmla="*/ 438150 w 533400"/>
                  <a:gd name="connsiteY54" fmla="*/ 0 h 800100"/>
                  <a:gd name="connsiteX55" fmla="*/ 66675 w 533400"/>
                  <a:gd name="connsiteY55" fmla="*/ 38100 h 800100"/>
                  <a:gd name="connsiteX56" fmla="*/ 66675 w 533400"/>
                  <a:gd name="connsiteY56" fmla="*/ 95250 h 800100"/>
                  <a:gd name="connsiteX57" fmla="*/ 38100 w 533400"/>
                  <a:gd name="connsiteY57" fmla="*/ 95250 h 800100"/>
                  <a:gd name="connsiteX58" fmla="*/ 38100 w 533400"/>
                  <a:gd name="connsiteY58" fmla="*/ 733425 h 800100"/>
                  <a:gd name="connsiteX59" fmla="*/ 0 w 533400"/>
                  <a:gd name="connsiteY59" fmla="*/ 733425 h 800100"/>
                  <a:gd name="connsiteX60" fmla="*/ 0 w 533400"/>
                  <a:gd name="connsiteY60" fmla="*/ 800100 h 800100"/>
                  <a:gd name="connsiteX61" fmla="*/ 533400 w 533400"/>
                  <a:gd name="connsiteY61" fmla="*/ 800100 h 800100"/>
                  <a:gd name="connsiteX62" fmla="*/ 533400 w 533400"/>
                  <a:gd name="connsiteY62" fmla="*/ 733425 h 800100"/>
                  <a:gd name="connsiteX63" fmla="*/ 495300 w 533400"/>
                  <a:gd name="connsiteY63" fmla="*/ 733425 h 800100"/>
                  <a:gd name="connsiteX0" fmla="*/ 428625 w 533400"/>
                  <a:gd name="connsiteY0" fmla="*/ 219075 h 800100"/>
                  <a:gd name="connsiteX1" fmla="*/ 371475 w 533400"/>
                  <a:gd name="connsiteY1" fmla="*/ 161925 h 800100"/>
                  <a:gd name="connsiteX2" fmla="*/ 428625 w 533400"/>
                  <a:gd name="connsiteY2" fmla="*/ 219075 h 800100"/>
                  <a:gd name="connsiteX3" fmla="*/ 428625 w 533400"/>
                  <a:gd name="connsiteY3" fmla="*/ 371475 h 800100"/>
                  <a:gd name="connsiteX4" fmla="*/ 371475 w 533400"/>
                  <a:gd name="connsiteY4" fmla="*/ 371475 h 800100"/>
                  <a:gd name="connsiteX5" fmla="*/ 371475 w 533400"/>
                  <a:gd name="connsiteY5" fmla="*/ 314325 h 800100"/>
                  <a:gd name="connsiteX6" fmla="*/ 428625 w 533400"/>
                  <a:gd name="connsiteY6" fmla="*/ 314325 h 800100"/>
                  <a:gd name="connsiteX7" fmla="*/ 428625 w 533400"/>
                  <a:gd name="connsiteY7" fmla="*/ 371475 h 800100"/>
                  <a:gd name="connsiteX8" fmla="*/ 428625 w 533400"/>
                  <a:gd name="connsiteY8" fmla="*/ 523875 h 800100"/>
                  <a:gd name="connsiteX9" fmla="*/ 371475 w 533400"/>
                  <a:gd name="connsiteY9" fmla="*/ 523875 h 800100"/>
                  <a:gd name="connsiteX10" fmla="*/ 371475 w 533400"/>
                  <a:gd name="connsiteY10" fmla="*/ 466725 h 800100"/>
                  <a:gd name="connsiteX11" fmla="*/ 428625 w 533400"/>
                  <a:gd name="connsiteY11" fmla="*/ 466725 h 800100"/>
                  <a:gd name="connsiteX12" fmla="*/ 428625 w 533400"/>
                  <a:gd name="connsiteY12" fmla="*/ 523875 h 800100"/>
                  <a:gd name="connsiteX13" fmla="*/ 428625 w 533400"/>
                  <a:gd name="connsiteY13" fmla="*/ 676275 h 800100"/>
                  <a:gd name="connsiteX14" fmla="*/ 371475 w 533400"/>
                  <a:gd name="connsiteY14" fmla="*/ 676275 h 800100"/>
                  <a:gd name="connsiteX15" fmla="*/ 371475 w 533400"/>
                  <a:gd name="connsiteY15" fmla="*/ 619125 h 800100"/>
                  <a:gd name="connsiteX16" fmla="*/ 428625 w 533400"/>
                  <a:gd name="connsiteY16" fmla="*/ 619125 h 800100"/>
                  <a:gd name="connsiteX17" fmla="*/ 428625 w 533400"/>
                  <a:gd name="connsiteY17" fmla="*/ 676275 h 800100"/>
                  <a:gd name="connsiteX18" fmla="*/ 295275 w 533400"/>
                  <a:gd name="connsiteY18" fmla="*/ 371475 h 800100"/>
                  <a:gd name="connsiteX19" fmla="*/ 238125 w 533400"/>
                  <a:gd name="connsiteY19" fmla="*/ 371475 h 800100"/>
                  <a:gd name="connsiteX20" fmla="*/ 238125 w 533400"/>
                  <a:gd name="connsiteY20" fmla="*/ 314325 h 800100"/>
                  <a:gd name="connsiteX21" fmla="*/ 295275 w 533400"/>
                  <a:gd name="connsiteY21" fmla="*/ 314325 h 800100"/>
                  <a:gd name="connsiteX22" fmla="*/ 295275 w 533400"/>
                  <a:gd name="connsiteY22" fmla="*/ 371475 h 800100"/>
                  <a:gd name="connsiteX23" fmla="*/ 295275 w 533400"/>
                  <a:gd name="connsiteY23" fmla="*/ 523875 h 800100"/>
                  <a:gd name="connsiteX24" fmla="*/ 238125 w 533400"/>
                  <a:gd name="connsiteY24" fmla="*/ 523875 h 800100"/>
                  <a:gd name="connsiteX25" fmla="*/ 238125 w 533400"/>
                  <a:gd name="connsiteY25" fmla="*/ 466725 h 800100"/>
                  <a:gd name="connsiteX26" fmla="*/ 295275 w 533400"/>
                  <a:gd name="connsiteY26" fmla="*/ 466725 h 800100"/>
                  <a:gd name="connsiteX27" fmla="*/ 295275 w 533400"/>
                  <a:gd name="connsiteY27" fmla="*/ 523875 h 800100"/>
                  <a:gd name="connsiteX28" fmla="*/ 295275 w 533400"/>
                  <a:gd name="connsiteY28" fmla="*/ 733425 h 800100"/>
                  <a:gd name="connsiteX29" fmla="*/ 238125 w 533400"/>
                  <a:gd name="connsiteY29" fmla="*/ 733425 h 800100"/>
                  <a:gd name="connsiteX30" fmla="*/ 238125 w 533400"/>
                  <a:gd name="connsiteY30" fmla="*/ 619125 h 800100"/>
                  <a:gd name="connsiteX31" fmla="*/ 295275 w 533400"/>
                  <a:gd name="connsiteY31" fmla="*/ 619125 h 800100"/>
                  <a:gd name="connsiteX32" fmla="*/ 295275 w 533400"/>
                  <a:gd name="connsiteY32" fmla="*/ 733425 h 800100"/>
                  <a:gd name="connsiteX33" fmla="*/ 161925 w 533400"/>
                  <a:gd name="connsiteY33" fmla="*/ 371475 h 800100"/>
                  <a:gd name="connsiteX34" fmla="*/ 104775 w 533400"/>
                  <a:gd name="connsiteY34" fmla="*/ 371475 h 800100"/>
                  <a:gd name="connsiteX35" fmla="*/ 104775 w 533400"/>
                  <a:gd name="connsiteY35" fmla="*/ 314325 h 800100"/>
                  <a:gd name="connsiteX36" fmla="*/ 161925 w 533400"/>
                  <a:gd name="connsiteY36" fmla="*/ 314325 h 800100"/>
                  <a:gd name="connsiteX37" fmla="*/ 161925 w 533400"/>
                  <a:gd name="connsiteY37" fmla="*/ 371475 h 800100"/>
                  <a:gd name="connsiteX38" fmla="*/ 161925 w 533400"/>
                  <a:gd name="connsiteY38" fmla="*/ 523875 h 800100"/>
                  <a:gd name="connsiteX39" fmla="*/ 104775 w 533400"/>
                  <a:gd name="connsiteY39" fmla="*/ 523875 h 800100"/>
                  <a:gd name="connsiteX40" fmla="*/ 104775 w 533400"/>
                  <a:gd name="connsiteY40" fmla="*/ 466725 h 800100"/>
                  <a:gd name="connsiteX41" fmla="*/ 161925 w 533400"/>
                  <a:gd name="connsiteY41" fmla="*/ 466725 h 800100"/>
                  <a:gd name="connsiteX42" fmla="*/ 161925 w 533400"/>
                  <a:gd name="connsiteY42" fmla="*/ 523875 h 800100"/>
                  <a:gd name="connsiteX43" fmla="*/ 161925 w 533400"/>
                  <a:gd name="connsiteY43" fmla="*/ 676275 h 800100"/>
                  <a:gd name="connsiteX44" fmla="*/ 104775 w 533400"/>
                  <a:gd name="connsiteY44" fmla="*/ 676275 h 800100"/>
                  <a:gd name="connsiteX45" fmla="*/ 104775 w 533400"/>
                  <a:gd name="connsiteY45" fmla="*/ 619125 h 800100"/>
                  <a:gd name="connsiteX46" fmla="*/ 161925 w 533400"/>
                  <a:gd name="connsiteY46" fmla="*/ 619125 h 800100"/>
                  <a:gd name="connsiteX47" fmla="*/ 161925 w 533400"/>
                  <a:gd name="connsiteY47" fmla="*/ 676275 h 800100"/>
                  <a:gd name="connsiteX48" fmla="*/ 495300 w 533400"/>
                  <a:gd name="connsiteY48" fmla="*/ 733425 h 800100"/>
                  <a:gd name="connsiteX49" fmla="*/ 495300 w 533400"/>
                  <a:gd name="connsiteY49" fmla="*/ 95250 h 800100"/>
                  <a:gd name="connsiteX50" fmla="*/ 466725 w 533400"/>
                  <a:gd name="connsiteY50" fmla="*/ 95250 h 800100"/>
                  <a:gd name="connsiteX51" fmla="*/ 466725 w 533400"/>
                  <a:gd name="connsiteY51" fmla="*/ 38100 h 800100"/>
                  <a:gd name="connsiteX52" fmla="*/ 438150 w 533400"/>
                  <a:gd name="connsiteY52" fmla="*/ 38100 h 800100"/>
                  <a:gd name="connsiteX53" fmla="*/ 438150 w 533400"/>
                  <a:gd name="connsiteY53" fmla="*/ 0 h 800100"/>
                  <a:gd name="connsiteX54" fmla="*/ 66675 w 533400"/>
                  <a:gd name="connsiteY54" fmla="*/ 38100 h 800100"/>
                  <a:gd name="connsiteX55" fmla="*/ 66675 w 533400"/>
                  <a:gd name="connsiteY55" fmla="*/ 95250 h 800100"/>
                  <a:gd name="connsiteX56" fmla="*/ 38100 w 533400"/>
                  <a:gd name="connsiteY56" fmla="*/ 95250 h 800100"/>
                  <a:gd name="connsiteX57" fmla="*/ 38100 w 533400"/>
                  <a:gd name="connsiteY57" fmla="*/ 733425 h 800100"/>
                  <a:gd name="connsiteX58" fmla="*/ 0 w 533400"/>
                  <a:gd name="connsiteY58" fmla="*/ 733425 h 800100"/>
                  <a:gd name="connsiteX59" fmla="*/ 0 w 533400"/>
                  <a:gd name="connsiteY59" fmla="*/ 800100 h 800100"/>
                  <a:gd name="connsiteX60" fmla="*/ 533400 w 533400"/>
                  <a:gd name="connsiteY60" fmla="*/ 800100 h 800100"/>
                  <a:gd name="connsiteX61" fmla="*/ 533400 w 533400"/>
                  <a:gd name="connsiteY61" fmla="*/ 733425 h 800100"/>
                  <a:gd name="connsiteX62" fmla="*/ 495300 w 533400"/>
                  <a:gd name="connsiteY62"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14325 h 800100"/>
                  <a:gd name="connsiteX4" fmla="*/ 428625 w 533400"/>
                  <a:gd name="connsiteY4" fmla="*/ 371475 h 800100"/>
                  <a:gd name="connsiteX5" fmla="*/ 428625 w 533400"/>
                  <a:gd name="connsiteY5" fmla="*/ 523875 h 800100"/>
                  <a:gd name="connsiteX6" fmla="*/ 371475 w 533400"/>
                  <a:gd name="connsiteY6" fmla="*/ 523875 h 800100"/>
                  <a:gd name="connsiteX7" fmla="*/ 371475 w 533400"/>
                  <a:gd name="connsiteY7" fmla="*/ 466725 h 800100"/>
                  <a:gd name="connsiteX8" fmla="*/ 428625 w 533400"/>
                  <a:gd name="connsiteY8" fmla="*/ 466725 h 800100"/>
                  <a:gd name="connsiteX9" fmla="*/ 428625 w 533400"/>
                  <a:gd name="connsiteY9" fmla="*/ 523875 h 800100"/>
                  <a:gd name="connsiteX10" fmla="*/ 428625 w 533400"/>
                  <a:gd name="connsiteY10" fmla="*/ 676275 h 800100"/>
                  <a:gd name="connsiteX11" fmla="*/ 371475 w 533400"/>
                  <a:gd name="connsiteY11" fmla="*/ 676275 h 800100"/>
                  <a:gd name="connsiteX12" fmla="*/ 371475 w 533400"/>
                  <a:gd name="connsiteY12" fmla="*/ 619125 h 800100"/>
                  <a:gd name="connsiteX13" fmla="*/ 428625 w 533400"/>
                  <a:gd name="connsiteY13" fmla="*/ 619125 h 800100"/>
                  <a:gd name="connsiteX14" fmla="*/ 428625 w 533400"/>
                  <a:gd name="connsiteY14" fmla="*/ 676275 h 800100"/>
                  <a:gd name="connsiteX15" fmla="*/ 295275 w 533400"/>
                  <a:gd name="connsiteY15" fmla="*/ 371475 h 800100"/>
                  <a:gd name="connsiteX16" fmla="*/ 238125 w 533400"/>
                  <a:gd name="connsiteY16" fmla="*/ 371475 h 800100"/>
                  <a:gd name="connsiteX17" fmla="*/ 238125 w 533400"/>
                  <a:gd name="connsiteY17" fmla="*/ 314325 h 800100"/>
                  <a:gd name="connsiteX18" fmla="*/ 295275 w 533400"/>
                  <a:gd name="connsiteY18" fmla="*/ 314325 h 800100"/>
                  <a:gd name="connsiteX19" fmla="*/ 295275 w 533400"/>
                  <a:gd name="connsiteY19" fmla="*/ 371475 h 800100"/>
                  <a:gd name="connsiteX20" fmla="*/ 295275 w 533400"/>
                  <a:gd name="connsiteY20" fmla="*/ 523875 h 800100"/>
                  <a:gd name="connsiteX21" fmla="*/ 238125 w 533400"/>
                  <a:gd name="connsiteY21" fmla="*/ 523875 h 800100"/>
                  <a:gd name="connsiteX22" fmla="*/ 238125 w 533400"/>
                  <a:gd name="connsiteY22" fmla="*/ 466725 h 800100"/>
                  <a:gd name="connsiteX23" fmla="*/ 295275 w 533400"/>
                  <a:gd name="connsiteY23" fmla="*/ 466725 h 800100"/>
                  <a:gd name="connsiteX24" fmla="*/ 295275 w 533400"/>
                  <a:gd name="connsiteY24" fmla="*/ 523875 h 800100"/>
                  <a:gd name="connsiteX25" fmla="*/ 295275 w 533400"/>
                  <a:gd name="connsiteY25" fmla="*/ 733425 h 800100"/>
                  <a:gd name="connsiteX26" fmla="*/ 238125 w 533400"/>
                  <a:gd name="connsiteY26" fmla="*/ 733425 h 800100"/>
                  <a:gd name="connsiteX27" fmla="*/ 238125 w 533400"/>
                  <a:gd name="connsiteY27" fmla="*/ 619125 h 800100"/>
                  <a:gd name="connsiteX28" fmla="*/ 295275 w 533400"/>
                  <a:gd name="connsiteY28" fmla="*/ 619125 h 800100"/>
                  <a:gd name="connsiteX29" fmla="*/ 295275 w 533400"/>
                  <a:gd name="connsiteY29" fmla="*/ 733425 h 800100"/>
                  <a:gd name="connsiteX30" fmla="*/ 161925 w 533400"/>
                  <a:gd name="connsiteY30" fmla="*/ 371475 h 800100"/>
                  <a:gd name="connsiteX31" fmla="*/ 104775 w 533400"/>
                  <a:gd name="connsiteY31" fmla="*/ 371475 h 800100"/>
                  <a:gd name="connsiteX32" fmla="*/ 104775 w 533400"/>
                  <a:gd name="connsiteY32" fmla="*/ 314325 h 800100"/>
                  <a:gd name="connsiteX33" fmla="*/ 161925 w 533400"/>
                  <a:gd name="connsiteY33" fmla="*/ 314325 h 800100"/>
                  <a:gd name="connsiteX34" fmla="*/ 161925 w 533400"/>
                  <a:gd name="connsiteY34" fmla="*/ 371475 h 800100"/>
                  <a:gd name="connsiteX35" fmla="*/ 161925 w 533400"/>
                  <a:gd name="connsiteY35" fmla="*/ 523875 h 800100"/>
                  <a:gd name="connsiteX36" fmla="*/ 104775 w 533400"/>
                  <a:gd name="connsiteY36" fmla="*/ 523875 h 800100"/>
                  <a:gd name="connsiteX37" fmla="*/ 104775 w 533400"/>
                  <a:gd name="connsiteY37" fmla="*/ 466725 h 800100"/>
                  <a:gd name="connsiteX38" fmla="*/ 161925 w 533400"/>
                  <a:gd name="connsiteY38" fmla="*/ 466725 h 800100"/>
                  <a:gd name="connsiteX39" fmla="*/ 161925 w 533400"/>
                  <a:gd name="connsiteY39" fmla="*/ 523875 h 800100"/>
                  <a:gd name="connsiteX40" fmla="*/ 161925 w 533400"/>
                  <a:gd name="connsiteY40" fmla="*/ 676275 h 800100"/>
                  <a:gd name="connsiteX41" fmla="*/ 104775 w 533400"/>
                  <a:gd name="connsiteY41" fmla="*/ 676275 h 800100"/>
                  <a:gd name="connsiteX42" fmla="*/ 104775 w 533400"/>
                  <a:gd name="connsiteY42" fmla="*/ 619125 h 800100"/>
                  <a:gd name="connsiteX43" fmla="*/ 161925 w 533400"/>
                  <a:gd name="connsiteY43" fmla="*/ 619125 h 800100"/>
                  <a:gd name="connsiteX44" fmla="*/ 161925 w 533400"/>
                  <a:gd name="connsiteY44" fmla="*/ 676275 h 800100"/>
                  <a:gd name="connsiteX45" fmla="*/ 495300 w 533400"/>
                  <a:gd name="connsiteY45" fmla="*/ 733425 h 800100"/>
                  <a:gd name="connsiteX46" fmla="*/ 495300 w 533400"/>
                  <a:gd name="connsiteY46" fmla="*/ 95250 h 800100"/>
                  <a:gd name="connsiteX47" fmla="*/ 466725 w 533400"/>
                  <a:gd name="connsiteY47" fmla="*/ 95250 h 800100"/>
                  <a:gd name="connsiteX48" fmla="*/ 466725 w 533400"/>
                  <a:gd name="connsiteY48" fmla="*/ 38100 h 800100"/>
                  <a:gd name="connsiteX49" fmla="*/ 438150 w 533400"/>
                  <a:gd name="connsiteY49" fmla="*/ 38100 h 800100"/>
                  <a:gd name="connsiteX50" fmla="*/ 438150 w 533400"/>
                  <a:gd name="connsiteY50" fmla="*/ 0 h 800100"/>
                  <a:gd name="connsiteX51" fmla="*/ 66675 w 533400"/>
                  <a:gd name="connsiteY51" fmla="*/ 38100 h 800100"/>
                  <a:gd name="connsiteX52" fmla="*/ 66675 w 533400"/>
                  <a:gd name="connsiteY52" fmla="*/ 95250 h 800100"/>
                  <a:gd name="connsiteX53" fmla="*/ 38100 w 533400"/>
                  <a:gd name="connsiteY53" fmla="*/ 95250 h 800100"/>
                  <a:gd name="connsiteX54" fmla="*/ 38100 w 533400"/>
                  <a:gd name="connsiteY54" fmla="*/ 733425 h 800100"/>
                  <a:gd name="connsiteX55" fmla="*/ 0 w 533400"/>
                  <a:gd name="connsiteY55" fmla="*/ 733425 h 800100"/>
                  <a:gd name="connsiteX56" fmla="*/ 0 w 533400"/>
                  <a:gd name="connsiteY56" fmla="*/ 800100 h 800100"/>
                  <a:gd name="connsiteX57" fmla="*/ 533400 w 533400"/>
                  <a:gd name="connsiteY57" fmla="*/ 800100 h 800100"/>
                  <a:gd name="connsiteX58" fmla="*/ 533400 w 533400"/>
                  <a:gd name="connsiteY58" fmla="*/ 733425 h 800100"/>
                  <a:gd name="connsiteX59" fmla="*/ 495300 w 533400"/>
                  <a:gd name="connsiteY59"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14325 h 800100"/>
                  <a:gd name="connsiteX18" fmla="*/ 295275 w 533400"/>
                  <a:gd name="connsiteY18" fmla="*/ 371475 h 800100"/>
                  <a:gd name="connsiteX19" fmla="*/ 295275 w 533400"/>
                  <a:gd name="connsiteY19" fmla="*/ 523875 h 800100"/>
                  <a:gd name="connsiteX20" fmla="*/ 238125 w 533400"/>
                  <a:gd name="connsiteY20" fmla="*/ 523875 h 800100"/>
                  <a:gd name="connsiteX21" fmla="*/ 238125 w 533400"/>
                  <a:gd name="connsiteY21" fmla="*/ 466725 h 800100"/>
                  <a:gd name="connsiteX22" fmla="*/ 295275 w 533400"/>
                  <a:gd name="connsiteY22" fmla="*/ 466725 h 800100"/>
                  <a:gd name="connsiteX23" fmla="*/ 295275 w 533400"/>
                  <a:gd name="connsiteY23" fmla="*/ 523875 h 800100"/>
                  <a:gd name="connsiteX24" fmla="*/ 295275 w 533400"/>
                  <a:gd name="connsiteY24" fmla="*/ 733425 h 800100"/>
                  <a:gd name="connsiteX25" fmla="*/ 238125 w 533400"/>
                  <a:gd name="connsiteY25" fmla="*/ 733425 h 800100"/>
                  <a:gd name="connsiteX26" fmla="*/ 238125 w 533400"/>
                  <a:gd name="connsiteY26" fmla="*/ 619125 h 800100"/>
                  <a:gd name="connsiteX27" fmla="*/ 295275 w 533400"/>
                  <a:gd name="connsiteY27" fmla="*/ 619125 h 800100"/>
                  <a:gd name="connsiteX28" fmla="*/ 295275 w 533400"/>
                  <a:gd name="connsiteY28" fmla="*/ 733425 h 800100"/>
                  <a:gd name="connsiteX29" fmla="*/ 161925 w 533400"/>
                  <a:gd name="connsiteY29" fmla="*/ 371475 h 800100"/>
                  <a:gd name="connsiteX30" fmla="*/ 104775 w 533400"/>
                  <a:gd name="connsiteY30" fmla="*/ 371475 h 800100"/>
                  <a:gd name="connsiteX31" fmla="*/ 104775 w 533400"/>
                  <a:gd name="connsiteY31" fmla="*/ 314325 h 800100"/>
                  <a:gd name="connsiteX32" fmla="*/ 161925 w 533400"/>
                  <a:gd name="connsiteY32" fmla="*/ 314325 h 800100"/>
                  <a:gd name="connsiteX33" fmla="*/ 161925 w 533400"/>
                  <a:gd name="connsiteY33" fmla="*/ 371475 h 800100"/>
                  <a:gd name="connsiteX34" fmla="*/ 161925 w 533400"/>
                  <a:gd name="connsiteY34" fmla="*/ 523875 h 800100"/>
                  <a:gd name="connsiteX35" fmla="*/ 104775 w 533400"/>
                  <a:gd name="connsiteY35" fmla="*/ 523875 h 800100"/>
                  <a:gd name="connsiteX36" fmla="*/ 104775 w 533400"/>
                  <a:gd name="connsiteY36" fmla="*/ 466725 h 800100"/>
                  <a:gd name="connsiteX37" fmla="*/ 161925 w 533400"/>
                  <a:gd name="connsiteY37" fmla="*/ 466725 h 800100"/>
                  <a:gd name="connsiteX38" fmla="*/ 161925 w 533400"/>
                  <a:gd name="connsiteY38" fmla="*/ 523875 h 800100"/>
                  <a:gd name="connsiteX39" fmla="*/ 161925 w 533400"/>
                  <a:gd name="connsiteY39" fmla="*/ 676275 h 800100"/>
                  <a:gd name="connsiteX40" fmla="*/ 104775 w 533400"/>
                  <a:gd name="connsiteY40" fmla="*/ 676275 h 800100"/>
                  <a:gd name="connsiteX41" fmla="*/ 104775 w 533400"/>
                  <a:gd name="connsiteY41" fmla="*/ 619125 h 800100"/>
                  <a:gd name="connsiteX42" fmla="*/ 161925 w 533400"/>
                  <a:gd name="connsiteY42" fmla="*/ 619125 h 800100"/>
                  <a:gd name="connsiteX43" fmla="*/ 161925 w 533400"/>
                  <a:gd name="connsiteY43" fmla="*/ 676275 h 800100"/>
                  <a:gd name="connsiteX44" fmla="*/ 495300 w 533400"/>
                  <a:gd name="connsiteY44" fmla="*/ 733425 h 800100"/>
                  <a:gd name="connsiteX45" fmla="*/ 495300 w 533400"/>
                  <a:gd name="connsiteY45" fmla="*/ 95250 h 800100"/>
                  <a:gd name="connsiteX46" fmla="*/ 466725 w 533400"/>
                  <a:gd name="connsiteY46" fmla="*/ 95250 h 800100"/>
                  <a:gd name="connsiteX47" fmla="*/ 466725 w 533400"/>
                  <a:gd name="connsiteY47" fmla="*/ 38100 h 800100"/>
                  <a:gd name="connsiteX48" fmla="*/ 438150 w 533400"/>
                  <a:gd name="connsiteY48" fmla="*/ 38100 h 800100"/>
                  <a:gd name="connsiteX49" fmla="*/ 438150 w 533400"/>
                  <a:gd name="connsiteY49" fmla="*/ 0 h 800100"/>
                  <a:gd name="connsiteX50" fmla="*/ 66675 w 533400"/>
                  <a:gd name="connsiteY50" fmla="*/ 38100 h 800100"/>
                  <a:gd name="connsiteX51" fmla="*/ 66675 w 533400"/>
                  <a:gd name="connsiteY51" fmla="*/ 95250 h 800100"/>
                  <a:gd name="connsiteX52" fmla="*/ 38100 w 533400"/>
                  <a:gd name="connsiteY52" fmla="*/ 95250 h 800100"/>
                  <a:gd name="connsiteX53" fmla="*/ 38100 w 533400"/>
                  <a:gd name="connsiteY53" fmla="*/ 733425 h 800100"/>
                  <a:gd name="connsiteX54" fmla="*/ 0 w 533400"/>
                  <a:gd name="connsiteY54" fmla="*/ 733425 h 800100"/>
                  <a:gd name="connsiteX55" fmla="*/ 0 w 533400"/>
                  <a:gd name="connsiteY55" fmla="*/ 800100 h 800100"/>
                  <a:gd name="connsiteX56" fmla="*/ 533400 w 533400"/>
                  <a:gd name="connsiteY56" fmla="*/ 800100 h 800100"/>
                  <a:gd name="connsiteX57" fmla="*/ 533400 w 533400"/>
                  <a:gd name="connsiteY57" fmla="*/ 733425 h 800100"/>
                  <a:gd name="connsiteX58" fmla="*/ 495300 w 533400"/>
                  <a:gd name="connsiteY58"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71475 h 800100"/>
                  <a:gd name="connsiteX16" fmla="*/ 238125 w 533400"/>
                  <a:gd name="connsiteY16" fmla="*/ 314325 h 800100"/>
                  <a:gd name="connsiteX17" fmla="*/ 295275 w 533400"/>
                  <a:gd name="connsiteY17" fmla="*/ 371475 h 800100"/>
                  <a:gd name="connsiteX18" fmla="*/ 295275 w 533400"/>
                  <a:gd name="connsiteY18" fmla="*/ 523875 h 800100"/>
                  <a:gd name="connsiteX19" fmla="*/ 238125 w 533400"/>
                  <a:gd name="connsiteY19" fmla="*/ 523875 h 800100"/>
                  <a:gd name="connsiteX20" fmla="*/ 238125 w 533400"/>
                  <a:gd name="connsiteY20" fmla="*/ 466725 h 800100"/>
                  <a:gd name="connsiteX21" fmla="*/ 295275 w 533400"/>
                  <a:gd name="connsiteY21" fmla="*/ 466725 h 800100"/>
                  <a:gd name="connsiteX22" fmla="*/ 295275 w 533400"/>
                  <a:gd name="connsiteY22" fmla="*/ 523875 h 800100"/>
                  <a:gd name="connsiteX23" fmla="*/ 295275 w 533400"/>
                  <a:gd name="connsiteY23" fmla="*/ 733425 h 800100"/>
                  <a:gd name="connsiteX24" fmla="*/ 238125 w 533400"/>
                  <a:gd name="connsiteY24" fmla="*/ 733425 h 800100"/>
                  <a:gd name="connsiteX25" fmla="*/ 238125 w 533400"/>
                  <a:gd name="connsiteY25" fmla="*/ 619125 h 800100"/>
                  <a:gd name="connsiteX26" fmla="*/ 295275 w 533400"/>
                  <a:gd name="connsiteY26" fmla="*/ 619125 h 800100"/>
                  <a:gd name="connsiteX27" fmla="*/ 295275 w 533400"/>
                  <a:gd name="connsiteY27" fmla="*/ 733425 h 800100"/>
                  <a:gd name="connsiteX28" fmla="*/ 161925 w 533400"/>
                  <a:gd name="connsiteY28" fmla="*/ 371475 h 800100"/>
                  <a:gd name="connsiteX29" fmla="*/ 104775 w 533400"/>
                  <a:gd name="connsiteY29" fmla="*/ 371475 h 800100"/>
                  <a:gd name="connsiteX30" fmla="*/ 104775 w 533400"/>
                  <a:gd name="connsiteY30" fmla="*/ 314325 h 800100"/>
                  <a:gd name="connsiteX31" fmla="*/ 161925 w 533400"/>
                  <a:gd name="connsiteY31" fmla="*/ 314325 h 800100"/>
                  <a:gd name="connsiteX32" fmla="*/ 161925 w 533400"/>
                  <a:gd name="connsiteY32" fmla="*/ 371475 h 800100"/>
                  <a:gd name="connsiteX33" fmla="*/ 161925 w 533400"/>
                  <a:gd name="connsiteY33" fmla="*/ 523875 h 800100"/>
                  <a:gd name="connsiteX34" fmla="*/ 104775 w 533400"/>
                  <a:gd name="connsiteY34" fmla="*/ 523875 h 800100"/>
                  <a:gd name="connsiteX35" fmla="*/ 104775 w 533400"/>
                  <a:gd name="connsiteY35" fmla="*/ 466725 h 800100"/>
                  <a:gd name="connsiteX36" fmla="*/ 161925 w 533400"/>
                  <a:gd name="connsiteY36" fmla="*/ 466725 h 800100"/>
                  <a:gd name="connsiteX37" fmla="*/ 161925 w 533400"/>
                  <a:gd name="connsiteY37" fmla="*/ 523875 h 800100"/>
                  <a:gd name="connsiteX38" fmla="*/ 161925 w 533400"/>
                  <a:gd name="connsiteY38" fmla="*/ 676275 h 800100"/>
                  <a:gd name="connsiteX39" fmla="*/ 104775 w 533400"/>
                  <a:gd name="connsiteY39" fmla="*/ 676275 h 800100"/>
                  <a:gd name="connsiteX40" fmla="*/ 104775 w 533400"/>
                  <a:gd name="connsiteY40" fmla="*/ 619125 h 800100"/>
                  <a:gd name="connsiteX41" fmla="*/ 161925 w 533400"/>
                  <a:gd name="connsiteY41" fmla="*/ 619125 h 800100"/>
                  <a:gd name="connsiteX42" fmla="*/ 161925 w 533400"/>
                  <a:gd name="connsiteY42" fmla="*/ 676275 h 800100"/>
                  <a:gd name="connsiteX43" fmla="*/ 495300 w 533400"/>
                  <a:gd name="connsiteY43" fmla="*/ 733425 h 800100"/>
                  <a:gd name="connsiteX44" fmla="*/ 495300 w 533400"/>
                  <a:gd name="connsiteY44" fmla="*/ 95250 h 800100"/>
                  <a:gd name="connsiteX45" fmla="*/ 466725 w 533400"/>
                  <a:gd name="connsiteY45" fmla="*/ 95250 h 800100"/>
                  <a:gd name="connsiteX46" fmla="*/ 466725 w 533400"/>
                  <a:gd name="connsiteY46" fmla="*/ 38100 h 800100"/>
                  <a:gd name="connsiteX47" fmla="*/ 438150 w 533400"/>
                  <a:gd name="connsiteY47" fmla="*/ 38100 h 800100"/>
                  <a:gd name="connsiteX48" fmla="*/ 438150 w 533400"/>
                  <a:gd name="connsiteY48" fmla="*/ 0 h 800100"/>
                  <a:gd name="connsiteX49" fmla="*/ 66675 w 533400"/>
                  <a:gd name="connsiteY49" fmla="*/ 38100 h 800100"/>
                  <a:gd name="connsiteX50" fmla="*/ 66675 w 533400"/>
                  <a:gd name="connsiteY50" fmla="*/ 95250 h 800100"/>
                  <a:gd name="connsiteX51" fmla="*/ 38100 w 533400"/>
                  <a:gd name="connsiteY51" fmla="*/ 95250 h 800100"/>
                  <a:gd name="connsiteX52" fmla="*/ 38100 w 533400"/>
                  <a:gd name="connsiteY52" fmla="*/ 733425 h 800100"/>
                  <a:gd name="connsiteX53" fmla="*/ 0 w 533400"/>
                  <a:gd name="connsiteY53" fmla="*/ 733425 h 800100"/>
                  <a:gd name="connsiteX54" fmla="*/ 0 w 533400"/>
                  <a:gd name="connsiteY54" fmla="*/ 800100 h 800100"/>
                  <a:gd name="connsiteX55" fmla="*/ 533400 w 533400"/>
                  <a:gd name="connsiteY55" fmla="*/ 800100 h 800100"/>
                  <a:gd name="connsiteX56" fmla="*/ 533400 w 533400"/>
                  <a:gd name="connsiteY56" fmla="*/ 733425 h 800100"/>
                  <a:gd name="connsiteX57" fmla="*/ 495300 w 533400"/>
                  <a:gd name="connsiteY57"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71475 h 800100"/>
                  <a:gd name="connsiteX29" fmla="*/ 104775 w 533400"/>
                  <a:gd name="connsiteY29" fmla="*/ 314325 h 800100"/>
                  <a:gd name="connsiteX30" fmla="*/ 161925 w 533400"/>
                  <a:gd name="connsiteY30" fmla="*/ 314325 h 800100"/>
                  <a:gd name="connsiteX31" fmla="*/ 161925 w 533400"/>
                  <a:gd name="connsiteY31" fmla="*/ 371475 h 800100"/>
                  <a:gd name="connsiteX32" fmla="*/ 161925 w 533400"/>
                  <a:gd name="connsiteY32" fmla="*/ 523875 h 800100"/>
                  <a:gd name="connsiteX33" fmla="*/ 104775 w 533400"/>
                  <a:gd name="connsiteY33" fmla="*/ 523875 h 800100"/>
                  <a:gd name="connsiteX34" fmla="*/ 104775 w 533400"/>
                  <a:gd name="connsiteY34" fmla="*/ 466725 h 800100"/>
                  <a:gd name="connsiteX35" fmla="*/ 161925 w 533400"/>
                  <a:gd name="connsiteY35" fmla="*/ 466725 h 800100"/>
                  <a:gd name="connsiteX36" fmla="*/ 161925 w 533400"/>
                  <a:gd name="connsiteY36" fmla="*/ 523875 h 800100"/>
                  <a:gd name="connsiteX37" fmla="*/ 161925 w 533400"/>
                  <a:gd name="connsiteY37" fmla="*/ 676275 h 800100"/>
                  <a:gd name="connsiteX38" fmla="*/ 104775 w 533400"/>
                  <a:gd name="connsiteY38" fmla="*/ 676275 h 800100"/>
                  <a:gd name="connsiteX39" fmla="*/ 104775 w 533400"/>
                  <a:gd name="connsiteY39" fmla="*/ 619125 h 800100"/>
                  <a:gd name="connsiteX40" fmla="*/ 161925 w 533400"/>
                  <a:gd name="connsiteY40" fmla="*/ 619125 h 800100"/>
                  <a:gd name="connsiteX41" fmla="*/ 161925 w 533400"/>
                  <a:gd name="connsiteY41" fmla="*/ 676275 h 800100"/>
                  <a:gd name="connsiteX42" fmla="*/ 495300 w 533400"/>
                  <a:gd name="connsiteY42" fmla="*/ 733425 h 800100"/>
                  <a:gd name="connsiteX43" fmla="*/ 495300 w 533400"/>
                  <a:gd name="connsiteY43" fmla="*/ 95250 h 800100"/>
                  <a:gd name="connsiteX44" fmla="*/ 466725 w 533400"/>
                  <a:gd name="connsiteY44" fmla="*/ 95250 h 800100"/>
                  <a:gd name="connsiteX45" fmla="*/ 466725 w 533400"/>
                  <a:gd name="connsiteY45" fmla="*/ 38100 h 800100"/>
                  <a:gd name="connsiteX46" fmla="*/ 438150 w 533400"/>
                  <a:gd name="connsiteY46" fmla="*/ 38100 h 800100"/>
                  <a:gd name="connsiteX47" fmla="*/ 438150 w 533400"/>
                  <a:gd name="connsiteY47" fmla="*/ 0 h 800100"/>
                  <a:gd name="connsiteX48" fmla="*/ 66675 w 533400"/>
                  <a:gd name="connsiteY48" fmla="*/ 38100 h 800100"/>
                  <a:gd name="connsiteX49" fmla="*/ 66675 w 533400"/>
                  <a:gd name="connsiteY49" fmla="*/ 95250 h 800100"/>
                  <a:gd name="connsiteX50" fmla="*/ 38100 w 533400"/>
                  <a:gd name="connsiteY50" fmla="*/ 95250 h 800100"/>
                  <a:gd name="connsiteX51" fmla="*/ 38100 w 533400"/>
                  <a:gd name="connsiteY51" fmla="*/ 733425 h 800100"/>
                  <a:gd name="connsiteX52" fmla="*/ 0 w 533400"/>
                  <a:gd name="connsiteY52" fmla="*/ 733425 h 800100"/>
                  <a:gd name="connsiteX53" fmla="*/ 0 w 533400"/>
                  <a:gd name="connsiteY53" fmla="*/ 800100 h 800100"/>
                  <a:gd name="connsiteX54" fmla="*/ 533400 w 533400"/>
                  <a:gd name="connsiteY54" fmla="*/ 800100 h 800100"/>
                  <a:gd name="connsiteX55" fmla="*/ 533400 w 533400"/>
                  <a:gd name="connsiteY55" fmla="*/ 733425 h 800100"/>
                  <a:gd name="connsiteX56" fmla="*/ 495300 w 533400"/>
                  <a:gd name="connsiteY56"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14325 h 800100"/>
                  <a:gd name="connsiteX30" fmla="*/ 161925 w 533400"/>
                  <a:gd name="connsiteY30" fmla="*/ 371475 h 800100"/>
                  <a:gd name="connsiteX31" fmla="*/ 161925 w 533400"/>
                  <a:gd name="connsiteY31" fmla="*/ 523875 h 800100"/>
                  <a:gd name="connsiteX32" fmla="*/ 104775 w 533400"/>
                  <a:gd name="connsiteY32" fmla="*/ 523875 h 800100"/>
                  <a:gd name="connsiteX33" fmla="*/ 104775 w 533400"/>
                  <a:gd name="connsiteY33" fmla="*/ 466725 h 800100"/>
                  <a:gd name="connsiteX34" fmla="*/ 161925 w 533400"/>
                  <a:gd name="connsiteY34" fmla="*/ 466725 h 800100"/>
                  <a:gd name="connsiteX35" fmla="*/ 161925 w 533400"/>
                  <a:gd name="connsiteY35" fmla="*/ 523875 h 800100"/>
                  <a:gd name="connsiteX36" fmla="*/ 161925 w 533400"/>
                  <a:gd name="connsiteY36" fmla="*/ 676275 h 800100"/>
                  <a:gd name="connsiteX37" fmla="*/ 104775 w 533400"/>
                  <a:gd name="connsiteY37" fmla="*/ 676275 h 800100"/>
                  <a:gd name="connsiteX38" fmla="*/ 104775 w 533400"/>
                  <a:gd name="connsiteY38" fmla="*/ 619125 h 800100"/>
                  <a:gd name="connsiteX39" fmla="*/ 161925 w 533400"/>
                  <a:gd name="connsiteY39" fmla="*/ 619125 h 800100"/>
                  <a:gd name="connsiteX40" fmla="*/ 161925 w 533400"/>
                  <a:gd name="connsiteY40" fmla="*/ 676275 h 800100"/>
                  <a:gd name="connsiteX41" fmla="*/ 495300 w 533400"/>
                  <a:gd name="connsiteY41" fmla="*/ 733425 h 800100"/>
                  <a:gd name="connsiteX42" fmla="*/ 495300 w 533400"/>
                  <a:gd name="connsiteY42" fmla="*/ 95250 h 800100"/>
                  <a:gd name="connsiteX43" fmla="*/ 466725 w 533400"/>
                  <a:gd name="connsiteY43" fmla="*/ 95250 h 800100"/>
                  <a:gd name="connsiteX44" fmla="*/ 466725 w 533400"/>
                  <a:gd name="connsiteY44" fmla="*/ 38100 h 800100"/>
                  <a:gd name="connsiteX45" fmla="*/ 438150 w 533400"/>
                  <a:gd name="connsiteY45" fmla="*/ 38100 h 800100"/>
                  <a:gd name="connsiteX46" fmla="*/ 438150 w 533400"/>
                  <a:gd name="connsiteY46" fmla="*/ 0 h 800100"/>
                  <a:gd name="connsiteX47" fmla="*/ 66675 w 533400"/>
                  <a:gd name="connsiteY47" fmla="*/ 38100 h 800100"/>
                  <a:gd name="connsiteX48" fmla="*/ 66675 w 533400"/>
                  <a:gd name="connsiteY48" fmla="*/ 95250 h 800100"/>
                  <a:gd name="connsiteX49" fmla="*/ 38100 w 533400"/>
                  <a:gd name="connsiteY49" fmla="*/ 95250 h 800100"/>
                  <a:gd name="connsiteX50" fmla="*/ 38100 w 533400"/>
                  <a:gd name="connsiteY50" fmla="*/ 733425 h 800100"/>
                  <a:gd name="connsiteX51" fmla="*/ 0 w 533400"/>
                  <a:gd name="connsiteY51" fmla="*/ 733425 h 800100"/>
                  <a:gd name="connsiteX52" fmla="*/ 0 w 533400"/>
                  <a:gd name="connsiteY52" fmla="*/ 800100 h 800100"/>
                  <a:gd name="connsiteX53" fmla="*/ 533400 w 533400"/>
                  <a:gd name="connsiteY53" fmla="*/ 800100 h 800100"/>
                  <a:gd name="connsiteX54" fmla="*/ 533400 w 533400"/>
                  <a:gd name="connsiteY54" fmla="*/ 733425 h 800100"/>
                  <a:gd name="connsiteX55" fmla="*/ 495300 w 533400"/>
                  <a:gd name="connsiteY55"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371475 h 800100"/>
                  <a:gd name="connsiteX28" fmla="*/ 104775 w 533400"/>
                  <a:gd name="connsiteY28" fmla="*/ 314325 h 800100"/>
                  <a:gd name="connsiteX29" fmla="*/ 161925 w 533400"/>
                  <a:gd name="connsiteY29" fmla="*/ 371475 h 800100"/>
                  <a:gd name="connsiteX30" fmla="*/ 161925 w 533400"/>
                  <a:gd name="connsiteY30" fmla="*/ 523875 h 800100"/>
                  <a:gd name="connsiteX31" fmla="*/ 104775 w 533400"/>
                  <a:gd name="connsiteY31" fmla="*/ 523875 h 800100"/>
                  <a:gd name="connsiteX32" fmla="*/ 104775 w 533400"/>
                  <a:gd name="connsiteY32" fmla="*/ 466725 h 800100"/>
                  <a:gd name="connsiteX33" fmla="*/ 161925 w 533400"/>
                  <a:gd name="connsiteY33" fmla="*/ 466725 h 800100"/>
                  <a:gd name="connsiteX34" fmla="*/ 161925 w 533400"/>
                  <a:gd name="connsiteY34" fmla="*/ 523875 h 800100"/>
                  <a:gd name="connsiteX35" fmla="*/ 161925 w 533400"/>
                  <a:gd name="connsiteY35" fmla="*/ 676275 h 800100"/>
                  <a:gd name="connsiteX36" fmla="*/ 104775 w 533400"/>
                  <a:gd name="connsiteY36" fmla="*/ 676275 h 800100"/>
                  <a:gd name="connsiteX37" fmla="*/ 104775 w 533400"/>
                  <a:gd name="connsiteY37" fmla="*/ 619125 h 800100"/>
                  <a:gd name="connsiteX38" fmla="*/ 161925 w 533400"/>
                  <a:gd name="connsiteY38" fmla="*/ 619125 h 800100"/>
                  <a:gd name="connsiteX39" fmla="*/ 161925 w 533400"/>
                  <a:gd name="connsiteY39" fmla="*/ 676275 h 800100"/>
                  <a:gd name="connsiteX40" fmla="*/ 495300 w 533400"/>
                  <a:gd name="connsiteY40" fmla="*/ 733425 h 800100"/>
                  <a:gd name="connsiteX41" fmla="*/ 495300 w 533400"/>
                  <a:gd name="connsiteY41" fmla="*/ 95250 h 800100"/>
                  <a:gd name="connsiteX42" fmla="*/ 466725 w 533400"/>
                  <a:gd name="connsiteY42" fmla="*/ 95250 h 800100"/>
                  <a:gd name="connsiteX43" fmla="*/ 466725 w 533400"/>
                  <a:gd name="connsiteY43" fmla="*/ 38100 h 800100"/>
                  <a:gd name="connsiteX44" fmla="*/ 438150 w 533400"/>
                  <a:gd name="connsiteY44" fmla="*/ 38100 h 800100"/>
                  <a:gd name="connsiteX45" fmla="*/ 438150 w 533400"/>
                  <a:gd name="connsiteY45" fmla="*/ 0 h 800100"/>
                  <a:gd name="connsiteX46" fmla="*/ 66675 w 533400"/>
                  <a:gd name="connsiteY46" fmla="*/ 38100 h 800100"/>
                  <a:gd name="connsiteX47" fmla="*/ 66675 w 533400"/>
                  <a:gd name="connsiteY47" fmla="*/ 95250 h 800100"/>
                  <a:gd name="connsiteX48" fmla="*/ 38100 w 533400"/>
                  <a:gd name="connsiteY48" fmla="*/ 95250 h 800100"/>
                  <a:gd name="connsiteX49" fmla="*/ 38100 w 533400"/>
                  <a:gd name="connsiteY49" fmla="*/ 733425 h 800100"/>
                  <a:gd name="connsiteX50" fmla="*/ 0 w 533400"/>
                  <a:gd name="connsiteY50" fmla="*/ 733425 h 800100"/>
                  <a:gd name="connsiteX51" fmla="*/ 0 w 533400"/>
                  <a:gd name="connsiteY51" fmla="*/ 800100 h 800100"/>
                  <a:gd name="connsiteX52" fmla="*/ 533400 w 533400"/>
                  <a:gd name="connsiteY52" fmla="*/ 800100 h 800100"/>
                  <a:gd name="connsiteX53" fmla="*/ 533400 w 533400"/>
                  <a:gd name="connsiteY53" fmla="*/ 733425 h 800100"/>
                  <a:gd name="connsiteX54" fmla="*/ 495300 w 533400"/>
                  <a:gd name="connsiteY54"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371475 h 800100"/>
                  <a:gd name="connsiteX15" fmla="*/ 238125 w 533400"/>
                  <a:gd name="connsiteY15" fmla="*/ 314325 h 800100"/>
                  <a:gd name="connsiteX16" fmla="*/ 295275 w 533400"/>
                  <a:gd name="connsiteY16" fmla="*/ 371475 h 800100"/>
                  <a:gd name="connsiteX17" fmla="*/ 295275 w 533400"/>
                  <a:gd name="connsiteY17" fmla="*/ 523875 h 800100"/>
                  <a:gd name="connsiteX18" fmla="*/ 238125 w 533400"/>
                  <a:gd name="connsiteY18" fmla="*/ 523875 h 800100"/>
                  <a:gd name="connsiteX19" fmla="*/ 238125 w 533400"/>
                  <a:gd name="connsiteY19" fmla="*/ 466725 h 800100"/>
                  <a:gd name="connsiteX20" fmla="*/ 295275 w 533400"/>
                  <a:gd name="connsiteY20" fmla="*/ 466725 h 800100"/>
                  <a:gd name="connsiteX21" fmla="*/ 295275 w 533400"/>
                  <a:gd name="connsiteY21" fmla="*/ 523875 h 800100"/>
                  <a:gd name="connsiteX22" fmla="*/ 295275 w 533400"/>
                  <a:gd name="connsiteY22" fmla="*/ 733425 h 800100"/>
                  <a:gd name="connsiteX23" fmla="*/ 238125 w 533400"/>
                  <a:gd name="connsiteY23" fmla="*/ 733425 h 800100"/>
                  <a:gd name="connsiteX24" fmla="*/ 238125 w 533400"/>
                  <a:gd name="connsiteY24" fmla="*/ 619125 h 800100"/>
                  <a:gd name="connsiteX25" fmla="*/ 295275 w 533400"/>
                  <a:gd name="connsiteY25" fmla="*/ 619125 h 800100"/>
                  <a:gd name="connsiteX26" fmla="*/ 295275 w 533400"/>
                  <a:gd name="connsiteY26" fmla="*/ 733425 h 800100"/>
                  <a:gd name="connsiteX27" fmla="*/ 161925 w 533400"/>
                  <a:gd name="connsiteY27" fmla="*/ 523875 h 800100"/>
                  <a:gd name="connsiteX28" fmla="*/ 104775 w 533400"/>
                  <a:gd name="connsiteY28" fmla="*/ 523875 h 800100"/>
                  <a:gd name="connsiteX29" fmla="*/ 104775 w 533400"/>
                  <a:gd name="connsiteY29" fmla="*/ 466725 h 800100"/>
                  <a:gd name="connsiteX30" fmla="*/ 161925 w 533400"/>
                  <a:gd name="connsiteY30" fmla="*/ 466725 h 800100"/>
                  <a:gd name="connsiteX31" fmla="*/ 161925 w 533400"/>
                  <a:gd name="connsiteY31" fmla="*/ 523875 h 800100"/>
                  <a:gd name="connsiteX32" fmla="*/ 161925 w 533400"/>
                  <a:gd name="connsiteY32" fmla="*/ 676275 h 800100"/>
                  <a:gd name="connsiteX33" fmla="*/ 104775 w 533400"/>
                  <a:gd name="connsiteY33" fmla="*/ 676275 h 800100"/>
                  <a:gd name="connsiteX34" fmla="*/ 104775 w 533400"/>
                  <a:gd name="connsiteY34" fmla="*/ 619125 h 800100"/>
                  <a:gd name="connsiteX35" fmla="*/ 161925 w 533400"/>
                  <a:gd name="connsiteY35" fmla="*/ 619125 h 800100"/>
                  <a:gd name="connsiteX36" fmla="*/ 161925 w 533400"/>
                  <a:gd name="connsiteY36" fmla="*/ 676275 h 800100"/>
                  <a:gd name="connsiteX37" fmla="*/ 495300 w 533400"/>
                  <a:gd name="connsiteY37" fmla="*/ 733425 h 800100"/>
                  <a:gd name="connsiteX38" fmla="*/ 495300 w 533400"/>
                  <a:gd name="connsiteY38" fmla="*/ 95250 h 800100"/>
                  <a:gd name="connsiteX39" fmla="*/ 466725 w 533400"/>
                  <a:gd name="connsiteY39" fmla="*/ 95250 h 800100"/>
                  <a:gd name="connsiteX40" fmla="*/ 466725 w 533400"/>
                  <a:gd name="connsiteY40" fmla="*/ 38100 h 800100"/>
                  <a:gd name="connsiteX41" fmla="*/ 438150 w 533400"/>
                  <a:gd name="connsiteY41" fmla="*/ 38100 h 800100"/>
                  <a:gd name="connsiteX42" fmla="*/ 438150 w 533400"/>
                  <a:gd name="connsiteY42" fmla="*/ 0 h 800100"/>
                  <a:gd name="connsiteX43" fmla="*/ 66675 w 533400"/>
                  <a:gd name="connsiteY43" fmla="*/ 38100 h 800100"/>
                  <a:gd name="connsiteX44" fmla="*/ 66675 w 533400"/>
                  <a:gd name="connsiteY44" fmla="*/ 95250 h 800100"/>
                  <a:gd name="connsiteX45" fmla="*/ 38100 w 533400"/>
                  <a:gd name="connsiteY45" fmla="*/ 95250 h 800100"/>
                  <a:gd name="connsiteX46" fmla="*/ 38100 w 533400"/>
                  <a:gd name="connsiteY46" fmla="*/ 733425 h 800100"/>
                  <a:gd name="connsiteX47" fmla="*/ 0 w 533400"/>
                  <a:gd name="connsiteY47" fmla="*/ 733425 h 800100"/>
                  <a:gd name="connsiteX48" fmla="*/ 0 w 533400"/>
                  <a:gd name="connsiteY48" fmla="*/ 800100 h 800100"/>
                  <a:gd name="connsiteX49" fmla="*/ 533400 w 533400"/>
                  <a:gd name="connsiteY49" fmla="*/ 800100 h 800100"/>
                  <a:gd name="connsiteX50" fmla="*/ 533400 w 533400"/>
                  <a:gd name="connsiteY50" fmla="*/ 733425 h 800100"/>
                  <a:gd name="connsiteX51" fmla="*/ 495300 w 533400"/>
                  <a:gd name="connsiteY51" fmla="*/ 733425 h 800100"/>
                  <a:gd name="connsiteX0" fmla="*/ 428625 w 533400"/>
                  <a:gd name="connsiteY0" fmla="*/ 371475 h 800100"/>
                  <a:gd name="connsiteX1" fmla="*/ 371475 w 533400"/>
                  <a:gd name="connsiteY1" fmla="*/ 371475 h 800100"/>
                  <a:gd name="connsiteX2" fmla="*/ 371475 w 533400"/>
                  <a:gd name="connsiteY2" fmla="*/ 314325 h 800100"/>
                  <a:gd name="connsiteX3" fmla="*/ 428625 w 533400"/>
                  <a:gd name="connsiteY3" fmla="*/ 371475 h 800100"/>
                  <a:gd name="connsiteX4" fmla="*/ 428625 w 533400"/>
                  <a:gd name="connsiteY4" fmla="*/ 523875 h 800100"/>
                  <a:gd name="connsiteX5" fmla="*/ 371475 w 533400"/>
                  <a:gd name="connsiteY5" fmla="*/ 523875 h 800100"/>
                  <a:gd name="connsiteX6" fmla="*/ 371475 w 533400"/>
                  <a:gd name="connsiteY6" fmla="*/ 466725 h 800100"/>
                  <a:gd name="connsiteX7" fmla="*/ 428625 w 533400"/>
                  <a:gd name="connsiteY7" fmla="*/ 466725 h 800100"/>
                  <a:gd name="connsiteX8" fmla="*/ 428625 w 533400"/>
                  <a:gd name="connsiteY8" fmla="*/ 523875 h 800100"/>
                  <a:gd name="connsiteX9" fmla="*/ 428625 w 533400"/>
                  <a:gd name="connsiteY9" fmla="*/ 676275 h 800100"/>
                  <a:gd name="connsiteX10" fmla="*/ 371475 w 533400"/>
                  <a:gd name="connsiteY10" fmla="*/ 676275 h 800100"/>
                  <a:gd name="connsiteX11" fmla="*/ 371475 w 533400"/>
                  <a:gd name="connsiteY11" fmla="*/ 619125 h 800100"/>
                  <a:gd name="connsiteX12" fmla="*/ 428625 w 533400"/>
                  <a:gd name="connsiteY12" fmla="*/ 619125 h 800100"/>
                  <a:gd name="connsiteX13" fmla="*/ 428625 w 533400"/>
                  <a:gd name="connsiteY13" fmla="*/ 676275 h 800100"/>
                  <a:gd name="connsiteX14" fmla="*/ 295275 w 533400"/>
                  <a:gd name="connsiteY14" fmla="*/ 523875 h 800100"/>
                  <a:gd name="connsiteX15" fmla="*/ 238125 w 533400"/>
                  <a:gd name="connsiteY15" fmla="*/ 523875 h 800100"/>
                  <a:gd name="connsiteX16" fmla="*/ 238125 w 533400"/>
                  <a:gd name="connsiteY16" fmla="*/ 466725 h 800100"/>
                  <a:gd name="connsiteX17" fmla="*/ 295275 w 533400"/>
                  <a:gd name="connsiteY17" fmla="*/ 466725 h 800100"/>
                  <a:gd name="connsiteX18" fmla="*/ 295275 w 533400"/>
                  <a:gd name="connsiteY18" fmla="*/ 523875 h 800100"/>
                  <a:gd name="connsiteX19" fmla="*/ 295275 w 533400"/>
                  <a:gd name="connsiteY19" fmla="*/ 733425 h 800100"/>
                  <a:gd name="connsiteX20" fmla="*/ 238125 w 533400"/>
                  <a:gd name="connsiteY20" fmla="*/ 733425 h 800100"/>
                  <a:gd name="connsiteX21" fmla="*/ 238125 w 533400"/>
                  <a:gd name="connsiteY21" fmla="*/ 619125 h 800100"/>
                  <a:gd name="connsiteX22" fmla="*/ 295275 w 533400"/>
                  <a:gd name="connsiteY22" fmla="*/ 619125 h 800100"/>
                  <a:gd name="connsiteX23" fmla="*/ 295275 w 533400"/>
                  <a:gd name="connsiteY23" fmla="*/ 733425 h 800100"/>
                  <a:gd name="connsiteX24" fmla="*/ 161925 w 533400"/>
                  <a:gd name="connsiteY24" fmla="*/ 523875 h 800100"/>
                  <a:gd name="connsiteX25" fmla="*/ 104775 w 533400"/>
                  <a:gd name="connsiteY25" fmla="*/ 523875 h 800100"/>
                  <a:gd name="connsiteX26" fmla="*/ 104775 w 533400"/>
                  <a:gd name="connsiteY26" fmla="*/ 466725 h 800100"/>
                  <a:gd name="connsiteX27" fmla="*/ 161925 w 533400"/>
                  <a:gd name="connsiteY27" fmla="*/ 466725 h 800100"/>
                  <a:gd name="connsiteX28" fmla="*/ 161925 w 533400"/>
                  <a:gd name="connsiteY28" fmla="*/ 523875 h 800100"/>
                  <a:gd name="connsiteX29" fmla="*/ 161925 w 533400"/>
                  <a:gd name="connsiteY29" fmla="*/ 676275 h 800100"/>
                  <a:gd name="connsiteX30" fmla="*/ 104775 w 533400"/>
                  <a:gd name="connsiteY30" fmla="*/ 676275 h 800100"/>
                  <a:gd name="connsiteX31" fmla="*/ 104775 w 533400"/>
                  <a:gd name="connsiteY31" fmla="*/ 619125 h 800100"/>
                  <a:gd name="connsiteX32" fmla="*/ 161925 w 533400"/>
                  <a:gd name="connsiteY32" fmla="*/ 619125 h 800100"/>
                  <a:gd name="connsiteX33" fmla="*/ 161925 w 533400"/>
                  <a:gd name="connsiteY33" fmla="*/ 676275 h 800100"/>
                  <a:gd name="connsiteX34" fmla="*/ 495300 w 533400"/>
                  <a:gd name="connsiteY34" fmla="*/ 733425 h 800100"/>
                  <a:gd name="connsiteX35" fmla="*/ 495300 w 533400"/>
                  <a:gd name="connsiteY35" fmla="*/ 95250 h 800100"/>
                  <a:gd name="connsiteX36" fmla="*/ 466725 w 533400"/>
                  <a:gd name="connsiteY36" fmla="*/ 95250 h 800100"/>
                  <a:gd name="connsiteX37" fmla="*/ 466725 w 533400"/>
                  <a:gd name="connsiteY37" fmla="*/ 38100 h 800100"/>
                  <a:gd name="connsiteX38" fmla="*/ 438150 w 533400"/>
                  <a:gd name="connsiteY38" fmla="*/ 38100 h 800100"/>
                  <a:gd name="connsiteX39" fmla="*/ 438150 w 533400"/>
                  <a:gd name="connsiteY39" fmla="*/ 0 h 800100"/>
                  <a:gd name="connsiteX40" fmla="*/ 66675 w 533400"/>
                  <a:gd name="connsiteY40" fmla="*/ 38100 h 800100"/>
                  <a:gd name="connsiteX41" fmla="*/ 66675 w 533400"/>
                  <a:gd name="connsiteY41" fmla="*/ 95250 h 800100"/>
                  <a:gd name="connsiteX42" fmla="*/ 38100 w 533400"/>
                  <a:gd name="connsiteY42" fmla="*/ 95250 h 800100"/>
                  <a:gd name="connsiteX43" fmla="*/ 38100 w 533400"/>
                  <a:gd name="connsiteY43" fmla="*/ 733425 h 800100"/>
                  <a:gd name="connsiteX44" fmla="*/ 0 w 533400"/>
                  <a:gd name="connsiteY44" fmla="*/ 733425 h 800100"/>
                  <a:gd name="connsiteX45" fmla="*/ 0 w 533400"/>
                  <a:gd name="connsiteY45" fmla="*/ 800100 h 800100"/>
                  <a:gd name="connsiteX46" fmla="*/ 533400 w 533400"/>
                  <a:gd name="connsiteY46" fmla="*/ 800100 h 800100"/>
                  <a:gd name="connsiteX47" fmla="*/ 533400 w 533400"/>
                  <a:gd name="connsiteY47" fmla="*/ 733425 h 800100"/>
                  <a:gd name="connsiteX48" fmla="*/ 495300 w 533400"/>
                  <a:gd name="connsiteY48" fmla="*/ 733425 h 800100"/>
                  <a:gd name="connsiteX0" fmla="*/ 428625 w 533400"/>
                  <a:gd name="connsiteY0" fmla="*/ 371475 h 800100"/>
                  <a:gd name="connsiteX1" fmla="*/ 371475 w 533400"/>
                  <a:gd name="connsiteY1" fmla="*/ 314325 h 800100"/>
                  <a:gd name="connsiteX2" fmla="*/ 428625 w 533400"/>
                  <a:gd name="connsiteY2" fmla="*/ 371475 h 800100"/>
                  <a:gd name="connsiteX3" fmla="*/ 428625 w 533400"/>
                  <a:gd name="connsiteY3" fmla="*/ 523875 h 800100"/>
                  <a:gd name="connsiteX4" fmla="*/ 371475 w 533400"/>
                  <a:gd name="connsiteY4" fmla="*/ 523875 h 800100"/>
                  <a:gd name="connsiteX5" fmla="*/ 371475 w 533400"/>
                  <a:gd name="connsiteY5" fmla="*/ 466725 h 800100"/>
                  <a:gd name="connsiteX6" fmla="*/ 428625 w 533400"/>
                  <a:gd name="connsiteY6" fmla="*/ 466725 h 800100"/>
                  <a:gd name="connsiteX7" fmla="*/ 428625 w 533400"/>
                  <a:gd name="connsiteY7" fmla="*/ 523875 h 800100"/>
                  <a:gd name="connsiteX8" fmla="*/ 428625 w 533400"/>
                  <a:gd name="connsiteY8" fmla="*/ 676275 h 800100"/>
                  <a:gd name="connsiteX9" fmla="*/ 371475 w 533400"/>
                  <a:gd name="connsiteY9" fmla="*/ 676275 h 800100"/>
                  <a:gd name="connsiteX10" fmla="*/ 371475 w 533400"/>
                  <a:gd name="connsiteY10" fmla="*/ 619125 h 800100"/>
                  <a:gd name="connsiteX11" fmla="*/ 428625 w 533400"/>
                  <a:gd name="connsiteY11" fmla="*/ 619125 h 800100"/>
                  <a:gd name="connsiteX12" fmla="*/ 428625 w 533400"/>
                  <a:gd name="connsiteY12" fmla="*/ 676275 h 800100"/>
                  <a:gd name="connsiteX13" fmla="*/ 295275 w 533400"/>
                  <a:gd name="connsiteY13" fmla="*/ 523875 h 800100"/>
                  <a:gd name="connsiteX14" fmla="*/ 238125 w 533400"/>
                  <a:gd name="connsiteY14" fmla="*/ 523875 h 800100"/>
                  <a:gd name="connsiteX15" fmla="*/ 238125 w 533400"/>
                  <a:gd name="connsiteY15" fmla="*/ 466725 h 800100"/>
                  <a:gd name="connsiteX16" fmla="*/ 295275 w 533400"/>
                  <a:gd name="connsiteY16" fmla="*/ 466725 h 800100"/>
                  <a:gd name="connsiteX17" fmla="*/ 295275 w 533400"/>
                  <a:gd name="connsiteY17" fmla="*/ 523875 h 800100"/>
                  <a:gd name="connsiteX18" fmla="*/ 295275 w 533400"/>
                  <a:gd name="connsiteY18" fmla="*/ 733425 h 800100"/>
                  <a:gd name="connsiteX19" fmla="*/ 238125 w 533400"/>
                  <a:gd name="connsiteY19" fmla="*/ 733425 h 800100"/>
                  <a:gd name="connsiteX20" fmla="*/ 238125 w 533400"/>
                  <a:gd name="connsiteY20" fmla="*/ 619125 h 800100"/>
                  <a:gd name="connsiteX21" fmla="*/ 295275 w 533400"/>
                  <a:gd name="connsiteY21" fmla="*/ 619125 h 800100"/>
                  <a:gd name="connsiteX22" fmla="*/ 295275 w 533400"/>
                  <a:gd name="connsiteY22" fmla="*/ 733425 h 800100"/>
                  <a:gd name="connsiteX23" fmla="*/ 161925 w 533400"/>
                  <a:gd name="connsiteY23" fmla="*/ 523875 h 800100"/>
                  <a:gd name="connsiteX24" fmla="*/ 104775 w 533400"/>
                  <a:gd name="connsiteY24" fmla="*/ 523875 h 800100"/>
                  <a:gd name="connsiteX25" fmla="*/ 104775 w 533400"/>
                  <a:gd name="connsiteY25" fmla="*/ 466725 h 800100"/>
                  <a:gd name="connsiteX26" fmla="*/ 161925 w 533400"/>
                  <a:gd name="connsiteY26" fmla="*/ 466725 h 800100"/>
                  <a:gd name="connsiteX27" fmla="*/ 161925 w 533400"/>
                  <a:gd name="connsiteY27" fmla="*/ 523875 h 800100"/>
                  <a:gd name="connsiteX28" fmla="*/ 161925 w 533400"/>
                  <a:gd name="connsiteY28" fmla="*/ 676275 h 800100"/>
                  <a:gd name="connsiteX29" fmla="*/ 104775 w 533400"/>
                  <a:gd name="connsiteY29" fmla="*/ 676275 h 800100"/>
                  <a:gd name="connsiteX30" fmla="*/ 104775 w 533400"/>
                  <a:gd name="connsiteY30" fmla="*/ 619125 h 800100"/>
                  <a:gd name="connsiteX31" fmla="*/ 161925 w 533400"/>
                  <a:gd name="connsiteY31" fmla="*/ 619125 h 800100"/>
                  <a:gd name="connsiteX32" fmla="*/ 161925 w 533400"/>
                  <a:gd name="connsiteY32" fmla="*/ 676275 h 800100"/>
                  <a:gd name="connsiteX33" fmla="*/ 495300 w 533400"/>
                  <a:gd name="connsiteY33" fmla="*/ 733425 h 800100"/>
                  <a:gd name="connsiteX34" fmla="*/ 495300 w 533400"/>
                  <a:gd name="connsiteY34" fmla="*/ 95250 h 800100"/>
                  <a:gd name="connsiteX35" fmla="*/ 466725 w 533400"/>
                  <a:gd name="connsiteY35" fmla="*/ 95250 h 800100"/>
                  <a:gd name="connsiteX36" fmla="*/ 466725 w 533400"/>
                  <a:gd name="connsiteY36" fmla="*/ 38100 h 800100"/>
                  <a:gd name="connsiteX37" fmla="*/ 438150 w 533400"/>
                  <a:gd name="connsiteY37" fmla="*/ 38100 h 800100"/>
                  <a:gd name="connsiteX38" fmla="*/ 438150 w 533400"/>
                  <a:gd name="connsiteY38" fmla="*/ 0 h 800100"/>
                  <a:gd name="connsiteX39" fmla="*/ 66675 w 533400"/>
                  <a:gd name="connsiteY39" fmla="*/ 38100 h 800100"/>
                  <a:gd name="connsiteX40" fmla="*/ 66675 w 533400"/>
                  <a:gd name="connsiteY40" fmla="*/ 95250 h 800100"/>
                  <a:gd name="connsiteX41" fmla="*/ 38100 w 533400"/>
                  <a:gd name="connsiteY41" fmla="*/ 95250 h 800100"/>
                  <a:gd name="connsiteX42" fmla="*/ 38100 w 533400"/>
                  <a:gd name="connsiteY42" fmla="*/ 733425 h 800100"/>
                  <a:gd name="connsiteX43" fmla="*/ 0 w 533400"/>
                  <a:gd name="connsiteY43" fmla="*/ 733425 h 800100"/>
                  <a:gd name="connsiteX44" fmla="*/ 0 w 533400"/>
                  <a:gd name="connsiteY44" fmla="*/ 800100 h 800100"/>
                  <a:gd name="connsiteX45" fmla="*/ 533400 w 533400"/>
                  <a:gd name="connsiteY45" fmla="*/ 800100 h 800100"/>
                  <a:gd name="connsiteX46" fmla="*/ 533400 w 533400"/>
                  <a:gd name="connsiteY46" fmla="*/ 733425 h 800100"/>
                  <a:gd name="connsiteX47" fmla="*/ 495300 w 533400"/>
                  <a:gd name="connsiteY47" fmla="*/ 733425 h 800100"/>
                  <a:gd name="connsiteX0" fmla="*/ 428625 w 533400"/>
                  <a:gd name="connsiteY0" fmla="*/ 523875 h 800100"/>
                  <a:gd name="connsiteX1" fmla="*/ 371475 w 533400"/>
                  <a:gd name="connsiteY1" fmla="*/ 523875 h 800100"/>
                  <a:gd name="connsiteX2" fmla="*/ 371475 w 533400"/>
                  <a:gd name="connsiteY2" fmla="*/ 466725 h 800100"/>
                  <a:gd name="connsiteX3" fmla="*/ 428625 w 533400"/>
                  <a:gd name="connsiteY3" fmla="*/ 466725 h 800100"/>
                  <a:gd name="connsiteX4" fmla="*/ 428625 w 533400"/>
                  <a:gd name="connsiteY4" fmla="*/ 523875 h 800100"/>
                  <a:gd name="connsiteX5" fmla="*/ 428625 w 533400"/>
                  <a:gd name="connsiteY5" fmla="*/ 676275 h 800100"/>
                  <a:gd name="connsiteX6" fmla="*/ 371475 w 533400"/>
                  <a:gd name="connsiteY6" fmla="*/ 676275 h 800100"/>
                  <a:gd name="connsiteX7" fmla="*/ 371475 w 533400"/>
                  <a:gd name="connsiteY7" fmla="*/ 619125 h 800100"/>
                  <a:gd name="connsiteX8" fmla="*/ 428625 w 533400"/>
                  <a:gd name="connsiteY8" fmla="*/ 619125 h 800100"/>
                  <a:gd name="connsiteX9" fmla="*/ 428625 w 533400"/>
                  <a:gd name="connsiteY9" fmla="*/ 676275 h 800100"/>
                  <a:gd name="connsiteX10" fmla="*/ 295275 w 533400"/>
                  <a:gd name="connsiteY10" fmla="*/ 523875 h 800100"/>
                  <a:gd name="connsiteX11" fmla="*/ 238125 w 533400"/>
                  <a:gd name="connsiteY11" fmla="*/ 523875 h 800100"/>
                  <a:gd name="connsiteX12" fmla="*/ 238125 w 533400"/>
                  <a:gd name="connsiteY12" fmla="*/ 466725 h 800100"/>
                  <a:gd name="connsiteX13" fmla="*/ 295275 w 533400"/>
                  <a:gd name="connsiteY13" fmla="*/ 466725 h 800100"/>
                  <a:gd name="connsiteX14" fmla="*/ 295275 w 533400"/>
                  <a:gd name="connsiteY14" fmla="*/ 523875 h 800100"/>
                  <a:gd name="connsiteX15" fmla="*/ 295275 w 533400"/>
                  <a:gd name="connsiteY15" fmla="*/ 733425 h 800100"/>
                  <a:gd name="connsiteX16" fmla="*/ 238125 w 533400"/>
                  <a:gd name="connsiteY16" fmla="*/ 733425 h 800100"/>
                  <a:gd name="connsiteX17" fmla="*/ 238125 w 533400"/>
                  <a:gd name="connsiteY17" fmla="*/ 619125 h 800100"/>
                  <a:gd name="connsiteX18" fmla="*/ 295275 w 533400"/>
                  <a:gd name="connsiteY18" fmla="*/ 619125 h 800100"/>
                  <a:gd name="connsiteX19" fmla="*/ 295275 w 533400"/>
                  <a:gd name="connsiteY19" fmla="*/ 733425 h 800100"/>
                  <a:gd name="connsiteX20" fmla="*/ 161925 w 533400"/>
                  <a:gd name="connsiteY20" fmla="*/ 523875 h 800100"/>
                  <a:gd name="connsiteX21" fmla="*/ 104775 w 533400"/>
                  <a:gd name="connsiteY21" fmla="*/ 523875 h 800100"/>
                  <a:gd name="connsiteX22" fmla="*/ 104775 w 533400"/>
                  <a:gd name="connsiteY22" fmla="*/ 466725 h 800100"/>
                  <a:gd name="connsiteX23" fmla="*/ 161925 w 533400"/>
                  <a:gd name="connsiteY23" fmla="*/ 466725 h 800100"/>
                  <a:gd name="connsiteX24" fmla="*/ 161925 w 533400"/>
                  <a:gd name="connsiteY24" fmla="*/ 523875 h 800100"/>
                  <a:gd name="connsiteX25" fmla="*/ 161925 w 533400"/>
                  <a:gd name="connsiteY25" fmla="*/ 676275 h 800100"/>
                  <a:gd name="connsiteX26" fmla="*/ 104775 w 533400"/>
                  <a:gd name="connsiteY26" fmla="*/ 676275 h 800100"/>
                  <a:gd name="connsiteX27" fmla="*/ 104775 w 533400"/>
                  <a:gd name="connsiteY27" fmla="*/ 619125 h 800100"/>
                  <a:gd name="connsiteX28" fmla="*/ 161925 w 533400"/>
                  <a:gd name="connsiteY28" fmla="*/ 619125 h 800100"/>
                  <a:gd name="connsiteX29" fmla="*/ 161925 w 533400"/>
                  <a:gd name="connsiteY29" fmla="*/ 676275 h 800100"/>
                  <a:gd name="connsiteX30" fmla="*/ 495300 w 533400"/>
                  <a:gd name="connsiteY30" fmla="*/ 733425 h 800100"/>
                  <a:gd name="connsiteX31" fmla="*/ 495300 w 533400"/>
                  <a:gd name="connsiteY31" fmla="*/ 95250 h 800100"/>
                  <a:gd name="connsiteX32" fmla="*/ 466725 w 533400"/>
                  <a:gd name="connsiteY32" fmla="*/ 95250 h 800100"/>
                  <a:gd name="connsiteX33" fmla="*/ 466725 w 533400"/>
                  <a:gd name="connsiteY33" fmla="*/ 38100 h 800100"/>
                  <a:gd name="connsiteX34" fmla="*/ 438150 w 533400"/>
                  <a:gd name="connsiteY34" fmla="*/ 38100 h 800100"/>
                  <a:gd name="connsiteX35" fmla="*/ 438150 w 533400"/>
                  <a:gd name="connsiteY35" fmla="*/ 0 h 800100"/>
                  <a:gd name="connsiteX36" fmla="*/ 66675 w 533400"/>
                  <a:gd name="connsiteY36" fmla="*/ 38100 h 800100"/>
                  <a:gd name="connsiteX37" fmla="*/ 66675 w 533400"/>
                  <a:gd name="connsiteY37" fmla="*/ 95250 h 800100"/>
                  <a:gd name="connsiteX38" fmla="*/ 38100 w 533400"/>
                  <a:gd name="connsiteY38" fmla="*/ 95250 h 800100"/>
                  <a:gd name="connsiteX39" fmla="*/ 38100 w 533400"/>
                  <a:gd name="connsiteY39" fmla="*/ 733425 h 800100"/>
                  <a:gd name="connsiteX40" fmla="*/ 0 w 533400"/>
                  <a:gd name="connsiteY40" fmla="*/ 733425 h 800100"/>
                  <a:gd name="connsiteX41" fmla="*/ 0 w 533400"/>
                  <a:gd name="connsiteY41" fmla="*/ 800100 h 800100"/>
                  <a:gd name="connsiteX42" fmla="*/ 533400 w 533400"/>
                  <a:gd name="connsiteY42" fmla="*/ 800100 h 800100"/>
                  <a:gd name="connsiteX43" fmla="*/ 533400 w 533400"/>
                  <a:gd name="connsiteY43" fmla="*/ 733425 h 800100"/>
                  <a:gd name="connsiteX44" fmla="*/ 495300 w 533400"/>
                  <a:gd name="connsiteY44" fmla="*/ 733425 h 8001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0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1913 w 533400"/>
                  <a:gd name="connsiteY35" fmla="*/ 7143 h 762000"/>
                  <a:gd name="connsiteX36" fmla="*/ 66675 w 533400"/>
                  <a:gd name="connsiteY36" fmla="*/ 57150 h 762000"/>
                  <a:gd name="connsiteX37" fmla="*/ 38100 w 533400"/>
                  <a:gd name="connsiteY37" fmla="*/ 57150 h 762000"/>
                  <a:gd name="connsiteX38" fmla="*/ 38100 w 533400"/>
                  <a:gd name="connsiteY38" fmla="*/ 695325 h 762000"/>
                  <a:gd name="connsiteX39" fmla="*/ 0 w 533400"/>
                  <a:gd name="connsiteY39" fmla="*/ 695325 h 762000"/>
                  <a:gd name="connsiteX40" fmla="*/ 0 w 533400"/>
                  <a:gd name="connsiteY40" fmla="*/ 762000 h 762000"/>
                  <a:gd name="connsiteX41" fmla="*/ 533400 w 533400"/>
                  <a:gd name="connsiteY41" fmla="*/ 762000 h 762000"/>
                  <a:gd name="connsiteX42" fmla="*/ 533400 w 533400"/>
                  <a:gd name="connsiteY42" fmla="*/ 695325 h 762000"/>
                  <a:gd name="connsiteX43" fmla="*/ 495300 w 533400"/>
                  <a:gd name="connsiteY43"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66675 w 533400"/>
                  <a:gd name="connsiteY35" fmla="*/ 57150 h 762000"/>
                  <a:gd name="connsiteX36" fmla="*/ 38100 w 533400"/>
                  <a:gd name="connsiteY36" fmla="*/ 57150 h 762000"/>
                  <a:gd name="connsiteX37" fmla="*/ 38100 w 533400"/>
                  <a:gd name="connsiteY37" fmla="*/ 695325 h 762000"/>
                  <a:gd name="connsiteX38" fmla="*/ 0 w 533400"/>
                  <a:gd name="connsiteY38" fmla="*/ 695325 h 762000"/>
                  <a:gd name="connsiteX39" fmla="*/ 0 w 533400"/>
                  <a:gd name="connsiteY39" fmla="*/ 762000 h 762000"/>
                  <a:gd name="connsiteX40" fmla="*/ 533400 w 533400"/>
                  <a:gd name="connsiteY40" fmla="*/ 762000 h 762000"/>
                  <a:gd name="connsiteX41" fmla="*/ 533400 w 533400"/>
                  <a:gd name="connsiteY41" fmla="*/ 695325 h 762000"/>
                  <a:gd name="connsiteX42" fmla="*/ 495300 w 533400"/>
                  <a:gd name="connsiteY42"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438150 w 533400"/>
                  <a:gd name="connsiteY34" fmla="*/ 0 h 762000"/>
                  <a:gd name="connsiteX35" fmla="*/ 38100 w 533400"/>
                  <a:gd name="connsiteY35" fmla="*/ 57150 h 762000"/>
                  <a:gd name="connsiteX36" fmla="*/ 38100 w 533400"/>
                  <a:gd name="connsiteY36" fmla="*/ 695325 h 762000"/>
                  <a:gd name="connsiteX37" fmla="*/ 0 w 533400"/>
                  <a:gd name="connsiteY37" fmla="*/ 695325 h 762000"/>
                  <a:gd name="connsiteX38" fmla="*/ 0 w 533400"/>
                  <a:gd name="connsiteY38" fmla="*/ 762000 h 762000"/>
                  <a:gd name="connsiteX39" fmla="*/ 533400 w 533400"/>
                  <a:gd name="connsiteY39" fmla="*/ 762000 h 762000"/>
                  <a:gd name="connsiteX40" fmla="*/ 533400 w 533400"/>
                  <a:gd name="connsiteY40" fmla="*/ 695325 h 762000"/>
                  <a:gd name="connsiteX41" fmla="*/ 495300 w 533400"/>
                  <a:gd name="connsiteY41" fmla="*/ 695325 h 762000"/>
                  <a:gd name="connsiteX0" fmla="*/ 428625 w 533400"/>
                  <a:gd name="connsiteY0" fmla="*/ 485775 h 762000"/>
                  <a:gd name="connsiteX1" fmla="*/ 371475 w 533400"/>
                  <a:gd name="connsiteY1" fmla="*/ 485775 h 762000"/>
                  <a:gd name="connsiteX2" fmla="*/ 371475 w 533400"/>
                  <a:gd name="connsiteY2" fmla="*/ 428625 h 762000"/>
                  <a:gd name="connsiteX3" fmla="*/ 428625 w 533400"/>
                  <a:gd name="connsiteY3" fmla="*/ 428625 h 762000"/>
                  <a:gd name="connsiteX4" fmla="*/ 428625 w 533400"/>
                  <a:gd name="connsiteY4" fmla="*/ 485775 h 762000"/>
                  <a:gd name="connsiteX5" fmla="*/ 428625 w 533400"/>
                  <a:gd name="connsiteY5" fmla="*/ 638175 h 762000"/>
                  <a:gd name="connsiteX6" fmla="*/ 371475 w 533400"/>
                  <a:gd name="connsiteY6" fmla="*/ 638175 h 762000"/>
                  <a:gd name="connsiteX7" fmla="*/ 371475 w 533400"/>
                  <a:gd name="connsiteY7" fmla="*/ 581025 h 762000"/>
                  <a:gd name="connsiteX8" fmla="*/ 428625 w 533400"/>
                  <a:gd name="connsiteY8" fmla="*/ 581025 h 762000"/>
                  <a:gd name="connsiteX9" fmla="*/ 428625 w 533400"/>
                  <a:gd name="connsiteY9" fmla="*/ 638175 h 762000"/>
                  <a:gd name="connsiteX10" fmla="*/ 295275 w 533400"/>
                  <a:gd name="connsiteY10" fmla="*/ 485775 h 762000"/>
                  <a:gd name="connsiteX11" fmla="*/ 238125 w 533400"/>
                  <a:gd name="connsiteY11" fmla="*/ 485775 h 762000"/>
                  <a:gd name="connsiteX12" fmla="*/ 238125 w 533400"/>
                  <a:gd name="connsiteY12" fmla="*/ 428625 h 762000"/>
                  <a:gd name="connsiteX13" fmla="*/ 295275 w 533400"/>
                  <a:gd name="connsiteY13" fmla="*/ 428625 h 762000"/>
                  <a:gd name="connsiteX14" fmla="*/ 295275 w 533400"/>
                  <a:gd name="connsiteY14" fmla="*/ 485775 h 762000"/>
                  <a:gd name="connsiteX15" fmla="*/ 295275 w 533400"/>
                  <a:gd name="connsiteY15" fmla="*/ 695325 h 762000"/>
                  <a:gd name="connsiteX16" fmla="*/ 238125 w 533400"/>
                  <a:gd name="connsiteY16" fmla="*/ 695325 h 762000"/>
                  <a:gd name="connsiteX17" fmla="*/ 238125 w 533400"/>
                  <a:gd name="connsiteY17" fmla="*/ 581025 h 762000"/>
                  <a:gd name="connsiteX18" fmla="*/ 295275 w 533400"/>
                  <a:gd name="connsiteY18" fmla="*/ 581025 h 762000"/>
                  <a:gd name="connsiteX19" fmla="*/ 295275 w 533400"/>
                  <a:gd name="connsiteY19" fmla="*/ 695325 h 762000"/>
                  <a:gd name="connsiteX20" fmla="*/ 161925 w 533400"/>
                  <a:gd name="connsiteY20" fmla="*/ 485775 h 762000"/>
                  <a:gd name="connsiteX21" fmla="*/ 104775 w 533400"/>
                  <a:gd name="connsiteY21" fmla="*/ 485775 h 762000"/>
                  <a:gd name="connsiteX22" fmla="*/ 104775 w 533400"/>
                  <a:gd name="connsiteY22" fmla="*/ 428625 h 762000"/>
                  <a:gd name="connsiteX23" fmla="*/ 161925 w 533400"/>
                  <a:gd name="connsiteY23" fmla="*/ 428625 h 762000"/>
                  <a:gd name="connsiteX24" fmla="*/ 161925 w 533400"/>
                  <a:gd name="connsiteY24" fmla="*/ 485775 h 762000"/>
                  <a:gd name="connsiteX25" fmla="*/ 161925 w 533400"/>
                  <a:gd name="connsiteY25" fmla="*/ 638175 h 762000"/>
                  <a:gd name="connsiteX26" fmla="*/ 104775 w 533400"/>
                  <a:gd name="connsiteY26" fmla="*/ 638175 h 762000"/>
                  <a:gd name="connsiteX27" fmla="*/ 104775 w 533400"/>
                  <a:gd name="connsiteY27" fmla="*/ 581025 h 762000"/>
                  <a:gd name="connsiteX28" fmla="*/ 161925 w 533400"/>
                  <a:gd name="connsiteY28" fmla="*/ 581025 h 762000"/>
                  <a:gd name="connsiteX29" fmla="*/ 161925 w 533400"/>
                  <a:gd name="connsiteY29" fmla="*/ 638175 h 762000"/>
                  <a:gd name="connsiteX30" fmla="*/ 495300 w 533400"/>
                  <a:gd name="connsiteY30" fmla="*/ 695325 h 762000"/>
                  <a:gd name="connsiteX31" fmla="*/ 495300 w 533400"/>
                  <a:gd name="connsiteY31" fmla="*/ 57150 h 762000"/>
                  <a:gd name="connsiteX32" fmla="*/ 466725 w 533400"/>
                  <a:gd name="connsiteY32" fmla="*/ 57150 h 762000"/>
                  <a:gd name="connsiteX33" fmla="*/ 466725 w 533400"/>
                  <a:gd name="connsiteY33" fmla="*/ 0 h 762000"/>
                  <a:gd name="connsiteX34" fmla="*/ 38100 w 533400"/>
                  <a:gd name="connsiteY34" fmla="*/ 57150 h 762000"/>
                  <a:gd name="connsiteX35" fmla="*/ 38100 w 533400"/>
                  <a:gd name="connsiteY35" fmla="*/ 695325 h 762000"/>
                  <a:gd name="connsiteX36" fmla="*/ 0 w 533400"/>
                  <a:gd name="connsiteY36" fmla="*/ 695325 h 762000"/>
                  <a:gd name="connsiteX37" fmla="*/ 0 w 533400"/>
                  <a:gd name="connsiteY37" fmla="*/ 762000 h 762000"/>
                  <a:gd name="connsiteX38" fmla="*/ 533400 w 533400"/>
                  <a:gd name="connsiteY38" fmla="*/ 762000 h 762000"/>
                  <a:gd name="connsiteX39" fmla="*/ 533400 w 533400"/>
                  <a:gd name="connsiteY39" fmla="*/ 695325 h 762000"/>
                  <a:gd name="connsiteX40" fmla="*/ 495300 w 533400"/>
                  <a:gd name="connsiteY40" fmla="*/ 695325 h 76200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466725 w 533400"/>
                  <a:gd name="connsiteY32" fmla="*/ 0 h 704850"/>
                  <a:gd name="connsiteX33" fmla="*/ 38100 w 533400"/>
                  <a:gd name="connsiteY33" fmla="*/ 0 h 704850"/>
                  <a:gd name="connsiteX34" fmla="*/ 38100 w 533400"/>
                  <a:gd name="connsiteY34" fmla="*/ 638175 h 704850"/>
                  <a:gd name="connsiteX35" fmla="*/ 0 w 533400"/>
                  <a:gd name="connsiteY35" fmla="*/ 638175 h 704850"/>
                  <a:gd name="connsiteX36" fmla="*/ 0 w 533400"/>
                  <a:gd name="connsiteY36" fmla="*/ 704850 h 704850"/>
                  <a:gd name="connsiteX37" fmla="*/ 533400 w 533400"/>
                  <a:gd name="connsiteY37" fmla="*/ 704850 h 704850"/>
                  <a:gd name="connsiteX38" fmla="*/ 533400 w 533400"/>
                  <a:gd name="connsiteY38" fmla="*/ 638175 h 704850"/>
                  <a:gd name="connsiteX39" fmla="*/ 495300 w 533400"/>
                  <a:gd name="connsiteY39"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0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428625 h 704850"/>
                  <a:gd name="connsiteX1" fmla="*/ 371475 w 533400"/>
                  <a:gd name="connsiteY1" fmla="*/ 428625 h 704850"/>
                  <a:gd name="connsiteX2" fmla="*/ 371475 w 533400"/>
                  <a:gd name="connsiteY2" fmla="*/ 371475 h 704850"/>
                  <a:gd name="connsiteX3" fmla="*/ 428625 w 533400"/>
                  <a:gd name="connsiteY3" fmla="*/ 371475 h 704850"/>
                  <a:gd name="connsiteX4" fmla="*/ 428625 w 533400"/>
                  <a:gd name="connsiteY4" fmla="*/ 428625 h 704850"/>
                  <a:gd name="connsiteX5" fmla="*/ 428625 w 533400"/>
                  <a:gd name="connsiteY5" fmla="*/ 581025 h 704850"/>
                  <a:gd name="connsiteX6" fmla="*/ 371475 w 533400"/>
                  <a:gd name="connsiteY6" fmla="*/ 581025 h 704850"/>
                  <a:gd name="connsiteX7" fmla="*/ 371475 w 533400"/>
                  <a:gd name="connsiteY7" fmla="*/ 523875 h 704850"/>
                  <a:gd name="connsiteX8" fmla="*/ 428625 w 533400"/>
                  <a:gd name="connsiteY8" fmla="*/ 523875 h 704850"/>
                  <a:gd name="connsiteX9" fmla="*/ 428625 w 533400"/>
                  <a:gd name="connsiteY9" fmla="*/ 581025 h 704850"/>
                  <a:gd name="connsiteX10" fmla="*/ 295275 w 533400"/>
                  <a:gd name="connsiteY10" fmla="*/ 428625 h 704850"/>
                  <a:gd name="connsiteX11" fmla="*/ 238125 w 533400"/>
                  <a:gd name="connsiteY11" fmla="*/ 428625 h 704850"/>
                  <a:gd name="connsiteX12" fmla="*/ 238125 w 533400"/>
                  <a:gd name="connsiteY12" fmla="*/ 371475 h 704850"/>
                  <a:gd name="connsiteX13" fmla="*/ 295275 w 533400"/>
                  <a:gd name="connsiteY13" fmla="*/ 371475 h 704850"/>
                  <a:gd name="connsiteX14" fmla="*/ 295275 w 533400"/>
                  <a:gd name="connsiteY14" fmla="*/ 428625 h 704850"/>
                  <a:gd name="connsiteX15" fmla="*/ 295275 w 533400"/>
                  <a:gd name="connsiteY15" fmla="*/ 638175 h 704850"/>
                  <a:gd name="connsiteX16" fmla="*/ 238125 w 533400"/>
                  <a:gd name="connsiteY16" fmla="*/ 638175 h 704850"/>
                  <a:gd name="connsiteX17" fmla="*/ 238125 w 533400"/>
                  <a:gd name="connsiteY17" fmla="*/ 523875 h 704850"/>
                  <a:gd name="connsiteX18" fmla="*/ 295275 w 533400"/>
                  <a:gd name="connsiteY18" fmla="*/ 523875 h 704850"/>
                  <a:gd name="connsiteX19" fmla="*/ 295275 w 533400"/>
                  <a:gd name="connsiteY19" fmla="*/ 638175 h 704850"/>
                  <a:gd name="connsiteX20" fmla="*/ 161925 w 533400"/>
                  <a:gd name="connsiteY20" fmla="*/ 428625 h 704850"/>
                  <a:gd name="connsiteX21" fmla="*/ 104775 w 533400"/>
                  <a:gd name="connsiteY21" fmla="*/ 428625 h 704850"/>
                  <a:gd name="connsiteX22" fmla="*/ 104775 w 533400"/>
                  <a:gd name="connsiteY22" fmla="*/ 371475 h 704850"/>
                  <a:gd name="connsiteX23" fmla="*/ 161925 w 533400"/>
                  <a:gd name="connsiteY23" fmla="*/ 371475 h 704850"/>
                  <a:gd name="connsiteX24" fmla="*/ 161925 w 533400"/>
                  <a:gd name="connsiteY24" fmla="*/ 428625 h 704850"/>
                  <a:gd name="connsiteX25" fmla="*/ 161925 w 533400"/>
                  <a:gd name="connsiteY25" fmla="*/ 581025 h 704850"/>
                  <a:gd name="connsiteX26" fmla="*/ 104775 w 533400"/>
                  <a:gd name="connsiteY26" fmla="*/ 581025 h 704850"/>
                  <a:gd name="connsiteX27" fmla="*/ 104775 w 533400"/>
                  <a:gd name="connsiteY27" fmla="*/ 523875 h 704850"/>
                  <a:gd name="connsiteX28" fmla="*/ 161925 w 533400"/>
                  <a:gd name="connsiteY28" fmla="*/ 523875 h 704850"/>
                  <a:gd name="connsiteX29" fmla="*/ 161925 w 533400"/>
                  <a:gd name="connsiteY29" fmla="*/ 581025 h 704850"/>
                  <a:gd name="connsiteX30" fmla="*/ 495300 w 533400"/>
                  <a:gd name="connsiteY30" fmla="*/ 638175 h 704850"/>
                  <a:gd name="connsiteX31" fmla="*/ 495300 w 533400"/>
                  <a:gd name="connsiteY31" fmla="*/ 333375 h 704850"/>
                  <a:gd name="connsiteX32" fmla="*/ 38100 w 533400"/>
                  <a:gd name="connsiteY32" fmla="*/ 0 h 704850"/>
                  <a:gd name="connsiteX33" fmla="*/ 38100 w 533400"/>
                  <a:gd name="connsiteY33" fmla="*/ 638175 h 704850"/>
                  <a:gd name="connsiteX34" fmla="*/ 0 w 533400"/>
                  <a:gd name="connsiteY34" fmla="*/ 638175 h 704850"/>
                  <a:gd name="connsiteX35" fmla="*/ 0 w 533400"/>
                  <a:gd name="connsiteY35" fmla="*/ 704850 h 704850"/>
                  <a:gd name="connsiteX36" fmla="*/ 533400 w 533400"/>
                  <a:gd name="connsiteY36" fmla="*/ 704850 h 704850"/>
                  <a:gd name="connsiteX37" fmla="*/ 533400 w 533400"/>
                  <a:gd name="connsiteY37" fmla="*/ 638175 h 704850"/>
                  <a:gd name="connsiteX38" fmla="*/ 495300 w 533400"/>
                  <a:gd name="connsiteY38" fmla="*/ 638175 h 704850"/>
                  <a:gd name="connsiteX0" fmla="*/ 428625 w 533400"/>
                  <a:gd name="connsiteY0" fmla="*/ 102394 h 378619"/>
                  <a:gd name="connsiteX1" fmla="*/ 371475 w 533400"/>
                  <a:gd name="connsiteY1" fmla="*/ 102394 h 378619"/>
                  <a:gd name="connsiteX2" fmla="*/ 371475 w 533400"/>
                  <a:gd name="connsiteY2" fmla="*/ 45244 h 378619"/>
                  <a:gd name="connsiteX3" fmla="*/ 428625 w 533400"/>
                  <a:gd name="connsiteY3" fmla="*/ 45244 h 378619"/>
                  <a:gd name="connsiteX4" fmla="*/ 428625 w 533400"/>
                  <a:gd name="connsiteY4" fmla="*/ 102394 h 378619"/>
                  <a:gd name="connsiteX5" fmla="*/ 428625 w 533400"/>
                  <a:gd name="connsiteY5" fmla="*/ 254794 h 378619"/>
                  <a:gd name="connsiteX6" fmla="*/ 371475 w 533400"/>
                  <a:gd name="connsiteY6" fmla="*/ 254794 h 378619"/>
                  <a:gd name="connsiteX7" fmla="*/ 371475 w 533400"/>
                  <a:gd name="connsiteY7" fmla="*/ 197644 h 378619"/>
                  <a:gd name="connsiteX8" fmla="*/ 428625 w 533400"/>
                  <a:gd name="connsiteY8" fmla="*/ 197644 h 378619"/>
                  <a:gd name="connsiteX9" fmla="*/ 428625 w 533400"/>
                  <a:gd name="connsiteY9" fmla="*/ 254794 h 378619"/>
                  <a:gd name="connsiteX10" fmla="*/ 295275 w 533400"/>
                  <a:gd name="connsiteY10" fmla="*/ 102394 h 378619"/>
                  <a:gd name="connsiteX11" fmla="*/ 238125 w 533400"/>
                  <a:gd name="connsiteY11" fmla="*/ 102394 h 378619"/>
                  <a:gd name="connsiteX12" fmla="*/ 238125 w 533400"/>
                  <a:gd name="connsiteY12" fmla="*/ 45244 h 378619"/>
                  <a:gd name="connsiteX13" fmla="*/ 295275 w 533400"/>
                  <a:gd name="connsiteY13" fmla="*/ 45244 h 378619"/>
                  <a:gd name="connsiteX14" fmla="*/ 295275 w 533400"/>
                  <a:gd name="connsiteY14" fmla="*/ 102394 h 378619"/>
                  <a:gd name="connsiteX15" fmla="*/ 295275 w 533400"/>
                  <a:gd name="connsiteY15" fmla="*/ 311944 h 378619"/>
                  <a:gd name="connsiteX16" fmla="*/ 238125 w 533400"/>
                  <a:gd name="connsiteY16" fmla="*/ 311944 h 378619"/>
                  <a:gd name="connsiteX17" fmla="*/ 238125 w 533400"/>
                  <a:gd name="connsiteY17" fmla="*/ 197644 h 378619"/>
                  <a:gd name="connsiteX18" fmla="*/ 295275 w 533400"/>
                  <a:gd name="connsiteY18" fmla="*/ 197644 h 378619"/>
                  <a:gd name="connsiteX19" fmla="*/ 295275 w 533400"/>
                  <a:gd name="connsiteY19" fmla="*/ 311944 h 378619"/>
                  <a:gd name="connsiteX20" fmla="*/ 161925 w 533400"/>
                  <a:gd name="connsiteY20" fmla="*/ 102394 h 378619"/>
                  <a:gd name="connsiteX21" fmla="*/ 104775 w 533400"/>
                  <a:gd name="connsiteY21" fmla="*/ 102394 h 378619"/>
                  <a:gd name="connsiteX22" fmla="*/ 104775 w 533400"/>
                  <a:gd name="connsiteY22" fmla="*/ 45244 h 378619"/>
                  <a:gd name="connsiteX23" fmla="*/ 161925 w 533400"/>
                  <a:gd name="connsiteY23" fmla="*/ 45244 h 378619"/>
                  <a:gd name="connsiteX24" fmla="*/ 161925 w 533400"/>
                  <a:gd name="connsiteY24" fmla="*/ 102394 h 378619"/>
                  <a:gd name="connsiteX25" fmla="*/ 161925 w 533400"/>
                  <a:gd name="connsiteY25" fmla="*/ 254794 h 378619"/>
                  <a:gd name="connsiteX26" fmla="*/ 104775 w 533400"/>
                  <a:gd name="connsiteY26" fmla="*/ 254794 h 378619"/>
                  <a:gd name="connsiteX27" fmla="*/ 104775 w 533400"/>
                  <a:gd name="connsiteY27" fmla="*/ 197644 h 378619"/>
                  <a:gd name="connsiteX28" fmla="*/ 161925 w 533400"/>
                  <a:gd name="connsiteY28" fmla="*/ 197644 h 378619"/>
                  <a:gd name="connsiteX29" fmla="*/ 161925 w 533400"/>
                  <a:gd name="connsiteY29" fmla="*/ 254794 h 378619"/>
                  <a:gd name="connsiteX30" fmla="*/ 495300 w 533400"/>
                  <a:gd name="connsiteY30" fmla="*/ 311944 h 378619"/>
                  <a:gd name="connsiteX31" fmla="*/ 495300 w 533400"/>
                  <a:gd name="connsiteY31" fmla="*/ 7144 h 378619"/>
                  <a:gd name="connsiteX32" fmla="*/ 38100 w 533400"/>
                  <a:gd name="connsiteY32" fmla="*/ 0 h 378619"/>
                  <a:gd name="connsiteX33" fmla="*/ 38100 w 533400"/>
                  <a:gd name="connsiteY33" fmla="*/ 311944 h 378619"/>
                  <a:gd name="connsiteX34" fmla="*/ 0 w 533400"/>
                  <a:gd name="connsiteY34" fmla="*/ 311944 h 378619"/>
                  <a:gd name="connsiteX35" fmla="*/ 0 w 533400"/>
                  <a:gd name="connsiteY35" fmla="*/ 378619 h 378619"/>
                  <a:gd name="connsiteX36" fmla="*/ 533400 w 533400"/>
                  <a:gd name="connsiteY36" fmla="*/ 378619 h 378619"/>
                  <a:gd name="connsiteX37" fmla="*/ 533400 w 533400"/>
                  <a:gd name="connsiteY37" fmla="*/ 311944 h 378619"/>
                  <a:gd name="connsiteX38" fmla="*/ 495300 w 533400"/>
                  <a:gd name="connsiteY38" fmla="*/ 311944 h 378619"/>
                  <a:gd name="connsiteX0" fmla="*/ 428625 w 533400"/>
                  <a:gd name="connsiteY0" fmla="*/ 95250 h 371475"/>
                  <a:gd name="connsiteX1" fmla="*/ 371475 w 533400"/>
                  <a:gd name="connsiteY1" fmla="*/ 95250 h 371475"/>
                  <a:gd name="connsiteX2" fmla="*/ 371475 w 533400"/>
                  <a:gd name="connsiteY2" fmla="*/ 38100 h 371475"/>
                  <a:gd name="connsiteX3" fmla="*/ 428625 w 533400"/>
                  <a:gd name="connsiteY3" fmla="*/ 38100 h 371475"/>
                  <a:gd name="connsiteX4" fmla="*/ 428625 w 533400"/>
                  <a:gd name="connsiteY4" fmla="*/ 95250 h 371475"/>
                  <a:gd name="connsiteX5" fmla="*/ 428625 w 533400"/>
                  <a:gd name="connsiteY5" fmla="*/ 247650 h 371475"/>
                  <a:gd name="connsiteX6" fmla="*/ 371475 w 533400"/>
                  <a:gd name="connsiteY6" fmla="*/ 247650 h 371475"/>
                  <a:gd name="connsiteX7" fmla="*/ 371475 w 533400"/>
                  <a:gd name="connsiteY7" fmla="*/ 190500 h 371475"/>
                  <a:gd name="connsiteX8" fmla="*/ 428625 w 533400"/>
                  <a:gd name="connsiteY8" fmla="*/ 190500 h 371475"/>
                  <a:gd name="connsiteX9" fmla="*/ 428625 w 533400"/>
                  <a:gd name="connsiteY9" fmla="*/ 247650 h 371475"/>
                  <a:gd name="connsiteX10" fmla="*/ 295275 w 533400"/>
                  <a:gd name="connsiteY10" fmla="*/ 95250 h 371475"/>
                  <a:gd name="connsiteX11" fmla="*/ 238125 w 533400"/>
                  <a:gd name="connsiteY11" fmla="*/ 95250 h 371475"/>
                  <a:gd name="connsiteX12" fmla="*/ 238125 w 533400"/>
                  <a:gd name="connsiteY12" fmla="*/ 38100 h 371475"/>
                  <a:gd name="connsiteX13" fmla="*/ 295275 w 533400"/>
                  <a:gd name="connsiteY13" fmla="*/ 38100 h 371475"/>
                  <a:gd name="connsiteX14" fmla="*/ 295275 w 533400"/>
                  <a:gd name="connsiteY14" fmla="*/ 95250 h 371475"/>
                  <a:gd name="connsiteX15" fmla="*/ 295275 w 533400"/>
                  <a:gd name="connsiteY15" fmla="*/ 304800 h 371475"/>
                  <a:gd name="connsiteX16" fmla="*/ 238125 w 533400"/>
                  <a:gd name="connsiteY16" fmla="*/ 304800 h 371475"/>
                  <a:gd name="connsiteX17" fmla="*/ 238125 w 533400"/>
                  <a:gd name="connsiteY17" fmla="*/ 190500 h 371475"/>
                  <a:gd name="connsiteX18" fmla="*/ 295275 w 533400"/>
                  <a:gd name="connsiteY18" fmla="*/ 190500 h 371475"/>
                  <a:gd name="connsiteX19" fmla="*/ 295275 w 533400"/>
                  <a:gd name="connsiteY19" fmla="*/ 304800 h 371475"/>
                  <a:gd name="connsiteX20" fmla="*/ 161925 w 533400"/>
                  <a:gd name="connsiteY20" fmla="*/ 95250 h 371475"/>
                  <a:gd name="connsiteX21" fmla="*/ 104775 w 533400"/>
                  <a:gd name="connsiteY21" fmla="*/ 95250 h 371475"/>
                  <a:gd name="connsiteX22" fmla="*/ 104775 w 533400"/>
                  <a:gd name="connsiteY22" fmla="*/ 38100 h 371475"/>
                  <a:gd name="connsiteX23" fmla="*/ 161925 w 533400"/>
                  <a:gd name="connsiteY23" fmla="*/ 38100 h 371475"/>
                  <a:gd name="connsiteX24" fmla="*/ 161925 w 533400"/>
                  <a:gd name="connsiteY24" fmla="*/ 95250 h 371475"/>
                  <a:gd name="connsiteX25" fmla="*/ 161925 w 533400"/>
                  <a:gd name="connsiteY25" fmla="*/ 247650 h 371475"/>
                  <a:gd name="connsiteX26" fmla="*/ 104775 w 533400"/>
                  <a:gd name="connsiteY26" fmla="*/ 247650 h 371475"/>
                  <a:gd name="connsiteX27" fmla="*/ 104775 w 533400"/>
                  <a:gd name="connsiteY27" fmla="*/ 190500 h 371475"/>
                  <a:gd name="connsiteX28" fmla="*/ 161925 w 533400"/>
                  <a:gd name="connsiteY28" fmla="*/ 190500 h 371475"/>
                  <a:gd name="connsiteX29" fmla="*/ 161925 w 533400"/>
                  <a:gd name="connsiteY29" fmla="*/ 247650 h 371475"/>
                  <a:gd name="connsiteX30" fmla="*/ 495300 w 533400"/>
                  <a:gd name="connsiteY30" fmla="*/ 304800 h 371475"/>
                  <a:gd name="connsiteX31" fmla="*/ 495300 w 533400"/>
                  <a:gd name="connsiteY31" fmla="*/ 0 h 371475"/>
                  <a:gd name="connsiteX32" fmla="*/ 38100 w 533400"/>
                  <a:gd name="connsiteY32" fmla="*/ 2381 h 371475"/>
                  <a:gd name="connsiteX33" fmla="*/ 38100 w 533400"/>
                  <a:gd name="connsiteY33" fmla="*/ 304800 h 371475"/>
                  <a:gd name="connsiteX34" fmla="*/ 0 w 533400"/>
                  <a:gd name="connsiteY34" fmla="*/ 304800 h 371475"/>
                  <a:gd name="connsiteX35" fmla="*/ 0 w 533400"/>
                  <a:gd name="connsiteY35" fmla="*/ 371475 h 371475"/>
                  <a:gd name="connsiteX36" fmla="*/ 533400 w 533400"/>
                  <a:gd name="connsiteY36" fmla="*/ 371475 h 371475"/>
                  <a:gd name="connsiteX37" fmla="*/ 533400 w 533400"/>
                  <a:gd name="connsiteY37" fmla="*/ 304800 h 371475"/>
                  <a:gd name="connsiteX38" fmla="*/ 495300 w 533400"/>
                  <a:gd name="connsiteY38" fmla="*/ 3048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371475">
                    <a:moveTo>
                      <a:pt x="428625" y="95250"/>
                    </a:moveTo>
                    <a:lnTo>
                      <a:pt x="371475" y="95250"/>
                    </a:lnTo>
                    <a:lnTo>
                      <a:pt x="371475" y="38100"/>
                    </a:lnTo>
                    <a:lnTo>
                      <a:pt x="428625" y="38100"/>
                    </a:lnTo>
                    <a:lnTo>
                      <a:pt x="428625" y="95250"/>
                    </a:lnTo>
                    <a:close/>
                    <a:moveTo>
                      <a:pt x="428625" y="247650"/>
                    </a:moveTo>
                    <a:lnTo>
                      <a:pt x="371475" y="247650"/>
                    </a:lnTo>
                    <a:lnTo>
                      <a:pt x="371475" y="190500"/>
                    </a:lnTo>
                    <a:lnTo>
                      <a:pt x="428625" y="190500"/>
                    </a:lnTo>
                    <a:lnTo>
                      <a:pt x="428625" y="247650"/>
                    </a:lnTo>
                    <a:close/>
                    <a:moveTo>
                      <a:pt x="295275" y="95250"/>
                    </a:moveTo>
                    <a:lnTo>
                      <a:pt x="238125" y="95250"/>
                    </a:lnTo>
                    <a:lnTo>
                      <a:pt x="238125" y="38100"/>
                    </a:lnTo>
                    <a:lnTo>
                      <a:pt x="295275" y="38100"/>
                    </a:lnTo>
                    <a:lnTo>
                      <a:pt x="295275" y="95250"/>
                    </a:lnTo>
                    <a:close/>
                    <a:moveTo>
                      <a:pt x="295275" y="304800"/>
                    </a:moveTo>
                    <a:lnTo>
                      <a:pt x="238125" y="304800"/>
                    </a:lnTo>
                    <a:lnTo>
                      <a:pt x="238125" y="190500"/>
                    </a:lnTo>
                    <a:lnTo>
                      <a:pt x="295275" y="190500"/>
                    </a:lnTo>
                    <a:lnTo>
                      <a:pt x="295275" y="304800"/>
                    </a:lnTo>
                    <a:close/>
                    <a:moveTo>
                      <a:pt x="161925" y="95250"/>
                    </a:moveTo>
                    <a:lnTo>
                      <a:pt x="104775" y="95250"/>
                    </a:lnTo>
                    <a:lnTo>
                      <a:pt x="104775" y="38100"/>
                    </a:lnTo>
                    <a:lnTo>
                      <a:pt x="161925" y="38100"/>
                    </a:lnTo>
                    <a:lnTo>
                      <a:pt x="161925" y="95250"/>
                    </a:lnTo>
                    <a:close/>
                    <a:moveTo>
                      <a:pt x="161925" y="247650"/>
                    </a:moveTo>
                    <a:lnTo>
                      <a:pt x="104775" y="247650"/>
                    </a:lnTo>
                    <a:lnTo>
                      <a:pt x="104775" y="190500"/>
                    </a:lnTo>
                    <a:lnTo>
                      <a:pt x="161925" y="190500"/>
                    </a:lnTo>
                    <a:lnTo>
                      <a:pt x="161925" y="247650"/>
                    </a:lnTo>
                    <a:close/>
                    <a:moveTo>
                      <a:pt x="495300" y="304800"/>
                    </a:moveTo>
                    <a:lnTo>
                      <a:pt x="495300" y="0"/>
                    </a:lnTo>
                    <a:lnTo>
                      <a:pt x="38100" y="2381"/>
                    </a:lnTo>
                    <a:lnTo>
                      <a:pt x="38100" y="304800"/>
                    </a:lnTo>
                    <a:lnTo>
                      <a:pt x="0" y="304800"/>
                    </a:lnTo>
                    <a:lnTo>
                      <a:pt x="0" y="371475"/>
                    </a:lnTo>
                    <a:lnTo>
                      <a:pt x="533400" y="371475"/>
                    </a:lnTo>
                    <a:lnTo>
                      <a:pt x="533400" y="304800"/>
                    </a:lnTo>
                    <a:lnTo>
                      <a:pt x="495300" y="304800"/>
                    </a:lnTo>
                    <a:close/>
                  </a:path>
                </a:pathLst>
              </a:custGeom>
              <a:solidFill>
                <a:schemeClr val="bg2">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112" name="Kuva 111" descr="Tuotanto tasaisella täytöllä">
              <a:extLst>
                <a:ext uri="{FF2B5EF4-FFF2-40B4-BE49-F238E27FC236}">
                  <a16:creationId xmlns:a16="http://schemas.microsoft.com/office/drawing/2014/main" id="{DB09F248-20E7-034F-D24C-1387AEAEDC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6444" y="2134058"/>
              <a:ext cx="740382" cy="740382"/>
            </a:xfrm>
            <a:prstGeom prst="rect">
              <a:avLst/>
            </a:prstGeom>
          </p:spPr>
        </p:pic>
        <p:cxnSp>
          <p:nvCxnSpPr>
            <p:cNvPr id="113" name="Suora nuoliyhdysviiva 112">
              <a:extLst>
                <a:ext uri="{FF2B5EF4-FFF2-40B4-BE49-F238E27FC236}">
                  <a16:creationId xmlns:a16="http://schemas.microsoft.com/office/drawing/2014/main" id="{9299ADFC-4048-247B-21DB-900E7A2B4DF2}"/>
                </a:ext>
              </a:extLst>
            </p:cNvPr>
            <p:cNvCxnSpPr>
              <a:cxnSpLocks/>
            </p:cNvCxnSpPr>
            <p:nvPr/>
          </p:nvCxnSpPr>
          <p:spPr>
            <a:xfrm>
              <a:off x="7602492" y="4681262"/>
              <a:ext cx="574334" cy="0"/>
            </a:xfrm>
            <a:prstGeom prst="straightConnector1">
              <a:avLst/>
            </a:prstGeom>
            <a:ln w="34925">
              <a:solidFill>
                <a:srgbClr val="E9713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4" name="Tekstiruutu 113">
              <a:extLst>
                <a:ext uri="{FF2B5EF4-FFF2-40B4-BE49-F238E27FC236}">
                  <a16:creationId xmlns:a16="http://schemas.microsoft.com/office/drawing/2014/main" id="{19FB5F97-D540-6563-4AEF-60CE053A0D63}"/>
                </a:ext>
              </a:extLst>
            </p:cNvPr>
            <p:cNvSpPr txBox="1"/>
            <p:nvPr/>
          </p:nvSpPr>
          <p:spPr>
            <a:xfrm>
              <a:off x="8391997" y="2372962"/>
              <a:ext cx="10711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0070C0"/>
                  </a:solidFill>
                  <a:effectLst/>
                  <a:uLnTx/>
                  <a:uFillTx/>
                  <a:latin typeface="Aptos" panose="02110004020202020204"/>
                  <a:ea typeface="+mn-ea"/>
                  <a:cs typeface="+mn-cs"/>
                </a:rPr>
                <a:t>Supplier</a:t>
              </a:r>
            </a:p>
          </p:txBody>
        </p:sp>
        <p:sp>
          <p:nvSpPr>
            <p:cNvPr id="115" name="Tekstiruutu 114">
              <a:extLst>
                <a:ext uri="{FF2B5EF4-FFF2-40B4-BE49-F238E27FC236}">
                  <a16:creationId xmlns:a16="http://schemas.microsoft.com/office/drawing/2014/main" id="{8A55C4FC-032E-9A11-A20B-5B21E69E1A78}"/>
                </a:ext>
              </a:extLst>
            </p:cNvPr>
            <p:cNvSpPr txBox="1"/>
            <p:nvPr/>
          </p:nvSpPr>
          <p:spPr>
            <a:xfrm>
              <a:off x="8391996" y="3078506"/>
              <a:ext cx="25418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err="1">
                  <a:ln>
                    <a:noFill/>
                  </a:ln>
                  <a:solidFill>
                    <a:srgbClr val="0070C0"/>
                  </a:solidFill>
                  <a:effectLst/>
                  <a:uLnTx/>
                  <a:uFillTx/>
                  <a:latin typeface="Aptos" panose="02110004020202020204"/>
                  <a:ea typeface="+mn-ea"/>
                  <a:cs typeface="+mn-cs"/>
                </a:rPr>
                <a:t>Information</a:t>
              </a:r>
              <a:r>
                <a:rPr kumimoji="0" lang="fi-FI" sz="1800" b="1" i="0" u="none" strike="noStrike" kern="1200" cap="none" spc="0" normalizeH="0" baseline="0" noProof="0">
                  <a:ln>
                    <a:noFill/>
                  </a:ln>
                  <a:solidFill>
                    <a:srgbClr val="0070C0"/>
                  </a:solidFill>
                  <a:effectLst/>
                  <a:uLnTx/>
                  <a:uFillTx/>
                  <a:latin typeface="Aptos" panose="02110004020202020204"/>
                  <a:ea typeface="+mn-ea"/>
                  <a:cs typeface="+mn-cs"/>
                </a:rPr>
                <a:t> Exchange </a:t>
              </a:r>
              <a:r>
                <a:rPr kumimoji="0" lang="fi-FI" sz="1800" b="1" i="0" u="none" strike="noStrike" kern="1200" cap="none" spc="0" normalizeH="0" baseline="0" noProof="0" err="1">
                  <a:ln>
                    <a:noFill/>
                  </a:ln>
                  <a:solidFill>
                    <a:srgbClr val="0070C0"/>
                  </a:solidFill>
                  <a:effectLst/>
                  <a:uLnTx/>
                  <a:uFillTx/>
                  <a:latin typeface="Aptos" panose="02110004020202020204"/>
                  <a:ea typeface="+mn-ea"/>
                  <a:cs typeface="+mn-cs"/>
                </a:rPr>
                <a:t>Solution</a:t>
              </a:r>
              <a:endParaRPr kumimoji="0" lang="fi-FI" sz="1800" b="1" i="0" u="none" strike="noStrike" kern="1200" cap="none" spc="0" normalizeH="0" baseline="0" noProof="0">
                <a:ln>
                  <a:noFill/>
                </a:ln>
                <a:solidFill>
                  <a:srgbClr val="0070C0"/>
                </a:solidFill>
                <a:effectLst/>
                <a:uLnTx/>
                <a:uFillTx/>
                <a:latin typeface="Aptos" panose="02110004020202020204"/>
                <a:ea typeface="+mn-ea"/>
                <a:cs typeface="+mn-cs"/>
              </a:endParaRPr>
            </a:p>
          </p:txBody>
        </p:sp>
        <p:sp>
          <p:nvSpPr>
            <p:cNvPr id="116" name="Tekstiruutu 115">
              <a:extLst>
                <a:ext uri="{FF2B5EF4-FFF2-40B4-BE49-F238E27FC236}">
                  <a16:creationId xmlns:a16="http://schemas.microsoft.com/office/drawing/2014/main" id="{1A803486-09A4-3C35-AA3E-F435BC979EFB}"/>
                </a:ext>
              </a:extLst>
            </p:cNvPr>
            <p:cNvSpPr txBox="1"/>
            <p:nvPr/>
          </p:nvSpPr>
          <p:spPr>
            <a:xfrm>
              <a:off x="8391997" y="3784050"/>
              <a:ext cx="1729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err="1">
                  <a:ln>
                    <a:noFill/>
                  </a:ln>
                  <a:solidFill>
                    <a:srgbClr val="0070C0"/>
                  </a:solidFill>
                  <a:effectLst/>
                  <a:uLnTx/>
                  <a:uFillTx/>
                  <a:latin typeface="Aptos" panose="02110004020202020204"/>
                  <a:ea typeface="+mn-ea"/>
                  <a:cs typeface="+mn-cs"/>
                </a:rPr>
                <a:t>Receiver</a:t>
              </a:r>
              <a:endParaRPr kumimoji="0" lang="fi-FI" sz="1800" b="1" i="0" u="none" strike="noStrike" kern="1200" cap="none" spc="0" normalizeH="0" baseline="0" noProof="0">
                <a:ln>
                  <a:noFill/>
                </a:ln>
                <a:solidFill>
                  <a:srgbClr val="0070C0"/>
                </a:solidFill>
                <a:effectLst/>
                <a:uLnTx/>
                <a:uFillTx/>
                <a:latin typeface="Aptos" panose="02110004020202020204"/>
                <a:ea typeface="+mn-ea"/>
                <a:cs typeface="+mn-cs"/>
              </a:endParaRPr>
            </a:p>
          </p:txBody>
        </p:sp>
        <p:sp>
          <p:nvSpPr>
            <p:cNvPr id="117" name="Tekstiruutu 116">
              <a:extLst>
                <a:ext uri="{FF2B5EF4-FFF2-40B4-BE49-F238E27FC236}">
                  <a16:creationId xmlns:a16="http://schemas.microsoft.com/office/drawing/2014/main" id="{6EF892E8-0946-2AFC-3529-D5E60DCF1BAE}"/>
                </a:ext>
              </a:extLst>
            </p:cNvPr>
            <p:cNvSpPr txBox="1"/>
            <p:nvPr/>
          </p:nvSpPr>
          <p:spPr>
            <a:xfrm>
              <a:off x="8391997" y="4489595"/>
              <a:ext cx="2400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err="1">
                  <a:ln>
                    <a:noFill/>
                  </a:ln>
                  <a:solidFill>
                    <a:srgbClr val="0070C0"/>
                  </a:solidFill>
                  <a:effectLst/>
                  <a:uLnTx/>
                  <a:uFillTx/>
                  <a:latin typeface="Aptos" panose="02110004020202020204"/>
                  <a:ea typeface="+mn-ea"/>
                  <a:cs typeface="+mn-cs"/>
                </a:rPr>
                <a:t>Information</a:t>
              </a:r>
              <a:endParaRPr kumimoji="0" lang="fi-FI" sz="1800" b="1" i="0" u="none" strike="noStrike" kern="1200" cap="none" spc="0" normalizeH="0" baseline="0" noProof="0">
                <a:ln>
                  <a:noFill/>
                </a:ln>
                <a:solidFill>
                  <a:srgbClr val="0070C0"/>
                </a:solidFill>
                <a:effectLst/>
                <a:uLnTx/>
                <a:uFillTx/>
                <a:latin typeface="Aptos" panose="02110004020202020204"/>
                <a:ea typeface="+mn-ea"/>
                <a:cs typeface="+mn-cs"/>
              </a:endParaRPr>
            </a:p>
          </p:txBody>
        </p:sp>
      </p:grpSp>
      <p:grpSp>
        <p:nvGrpSpPr>
          <p:cNvPr id="40" name="Group 397">
            <a:extLst>
              <a:ext uri="{FF2B5EF4-FFF2-40B4-BE49-F238E27FC236}">
                <a16:creationId xmlns:a16="http://schemas.microsoft.com/office/drawing/2014/main" id="{9F270ED4-A604-B64D-2178-64DC9E670185}"/>
              </a:ext>
            </a:extLst>
          </p:cNvPr>
          <p:cNvGrpSpPr>
            <a:grpSpLocks/>
          </p:cNvGrpSpPr>
          <p:nvPr/>
        </p:nvGrpSpPr>
        <p:grpSpPr>
          <a:xfrm>
            <a:off x="7909804" y="816011"/>
            <a:ext cx="2070496" cy="783311"/>
            <a:chOff x="7008328" y="673704"/>
            <a:chExt cx="773306" cy="382573"/>
          </a:xfrm>
        </p:grpSpPr>
        <p:sp>
          <p:nvSpPr>
            <p:cNvPr id="41" name="Text: Peppol Network Order">
              <a:extLst>
                <a:ext uri="{FF2B5EF4-FFF2-40B4-BE49-F238E27FC236}">
                  <a16:creationId xmlns:a16="http://schemas.microsoft.com/office/drawing/2014/main" id="{37F46E5A-F9DB-98CC-B72A-723831FD5E85}"/>
                </a:ext>
              </a:extLst>
            </p:cNvPr>
            <p:cNvSpPr txBox="1">
              <a:spLocks/>
            </p:cNvSpPr>
            <p:nvPr/>
          </p:nvSpPr>
          <p:spPr>
            <a:xfrm>
              <a:off x="7085922" y="673704"/>
              <a:ext cx="690977" cy="285607"/>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3200" b="1" i="0" u="none" strike="noStrike" kern="1200" cap="none" spc="0" normalizeH="0" baseline="0" noProof="0">
                  <a:ln>
                    <a:noFill/>
                  </a:ln>
                  <a:solidFill>
                    <a:prstClr val="white"/>
                  </a:solidFill>
                  <a:effectLst/>
                  <a:uLnTx/>
                  <a:uFillTx/>
                  <a:latin typeface="Aptos" panose="02110004020202020204"/>
                  <a:ea typeface="+mn-ea"/>
                  <a:cs typeface="+mn-cs"/>
                </a:rPr>
                <a:t>UPID</a:t>
              </a:r>
              <a:endParaRPr kumimoji="0" lang="fi-FI" sz="32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42" name="TextBox 399">
              <a:extLst>
                <a:ext uri="{FF2B5EF4-FFF2-40B4-BE49-F238E27FC236}">
                  <a16:creationId xmlns:a16="http://schemas.microsoft.com/office/drawing/2014/main" id="{A99D05DC-93F8-B761-50B7-0DBC406DE49E}"/>
                </a:ext>
              </a:extLst>
            </p:cNvPr>
            <p:cNvSpPr txBox="1">
              <a:spLocks/>
            </p:cNvSpPr>
            <p:nvPr/>
          </p:nvSpPr>
          <p:spPr>
            <a:xfrm>
              <a:off x="7008328" y="890926"/>
              <a:ext cx="773306" cy="1653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a:ln>
                    <a:noFill/>
                  </a:ln>
                  <a:solidFill>
                    <a:prstClr val="white"/>
                  </a:solidFill>
                  <a:effectLst/>
                  <a:uLnTx/>
                  <a:uFillTx/>
                  <a:latin typeface="Aptos" panose="02110004020202020204"/>
                  <a:ea typeface="+mn-ea"/>
                  <a:cs typeface="+mn-cs"/>
                </a:rPr>
                <a:t>GS1 (GTIN, </a:t>
              </a:r>
              <a:r>
                <a:rPr kumimoji="0" lang="fi-FI" sz="1600" b="0" i="0" u="none" strike="noStrike" kern="1200" cap="none" spc="0" normalizeH="0" baseline="0" noProof="0" err="1">
                  <a:ln>
                    <a:noFill/>
                  </a:ln>
                  <a:solidFill>
                    <a:prstClr val="white"/>
                  </a:solidFill>
                  <a:effectLst/>
                  <a:uLnTx/>
                  <a:uFillTx/>
                  <a:latin typeface="Aptos" panose="02110004020202020204"/>
                  <a:ea typeface="+mn-ea"/>
                  <a:cs typeface="+mn-cs"/>
                </a:rPr>
                <a:t>sGTIN</a:t>
              </a:r>
              <a:endParaRPr kumimoji="0" lang="en-FI" sz="16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8" name="Tekstiruutu 27">
            <a:extLst>
              <a:ext uri="{FF2B5EF4-FFF2-40B4-BE49-F238E27FC236}">
                <a16:creationId xmlns:a16="http://schemas.microsoft.com/office/drawing/2014/main" id="{13FCE69F-2A47-F5EE-E4AF-F7A8EF361FE2}"/>
              </a:ext>
            </a:extLst>
          </p:cNvPr>
          <p:cNvSpPr txBox="1"/>
          <p:nvPr/>
        </p:nvSpPr>
        <p:spPr>
          <a:xfrm>
            <a:off x="321293" y="45118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Next LT Pro Demi"/>
                <a:ea typeface="+mn-ea"/>
                <a:cs typeface="+mn-cs"/>
              </a:rPr>
              <a:t>Identification and data-capture</a:t>
            </a:r>
            <a:endParaRPr kumimoji="0" lang="fi-FI" sz="1800" b="0" i="0" u="none" strike="noStrike" kern="1200" cap="none" spc="0" normalizeH="0" baseline="0" noProof="0">
              <a:ln>
                <a:noFill/>
              </a:ln>
              <a:solidFill>
                <a:prstClr val="white"/>
              </a:solidFill>
              <a:effectLst/>
              <a:uLnTx/>
              <a:uFillTx/>
              <a:latin typeface="Avenir Next LT Pro Demi"/>
              <a:ea typeface="+mn-ea"/>
              <a:cs typeface="+mn-cs"/>
            </a:endParaRPr>
          </a:p>
        </p:txBody>
      </p:sp>
    </p:spTree>
    <p:extLst>
      <p:ext uri="{BB962C8B-B14F-4D97-AF65-F5344CB8AC3E}">
        <p14:creationId xmlns:p14="http://schemas.microsoft.com/office/powerpoint/2010/main" val="37828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childTnLst>
                                  <p:subTnLst>
                                    <p:set>
                                      <p:cBhvr override="childStyle">
                                        <p:cTn dur="1" fill="hold" display="0" masterRel="nextClick" afterEffect="1"/>
                                        <p:tgtEl>
                                          <p:spTgt spid="1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kstiruutu 3">
            <a:extLst>
              <a:ext uri="{FF2B5EF4-FFF2-40B4-BE49-F238E27FC236}">
                <a16:creationId xmlns:a16="http://schemas.microsoft.com/office/drawing/2014/main" id="{5FA1CC5F-B4BF-25CA-9011-2A5D7B0957E3}"/>
              </a:ext>
            </a:extLst>
          </p:cNvPr>
          <p:cNvSpPr txBox="1"/>
          <p:nvPr/>
        </p:nvSpPr>
        <p:spPr>
          <a:xfrm>
            <a:off x="325734" y="1107193"/>
            <a:ext cx="60712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err="1">
                <a:ln>
                  <a:noFill/>
                </a:ln>
                <a:solidFill>
                  <a:prstClr val="black"/>
                </a:solidFill>
                <a:effectLst/>
                <a:uLnTx/>
                <a:uFillTx/>
                <a:latin typeface="Aptos" panose="02110004020202020204"/>
                <a:ea typeface="+mn-ea"/>
                <a:cs typeface="+mn-cs"/>
              </a:rPr>
              <a:t>Peppol</a:t>
            </a:r>
            <a:r>
              <a:rPr kumimoji="0" lang="fi-FI" sz="1800" b="1" i="0" u="none" strike="noStrike" kern="1200" cap="none" spc="0" normalizeH="0" baseline="0" noProof="0">
                <a:ln>
                  <a:noFill/>
                </a:ln>
                <a:solidFill>
                  <a:prstClr val="black"/>
                </a:solidFill>
                <a:effectLst/>
                <a:uLnTx/>
                <a:uFillTx/>
                <a:latin typeface="Aptos" panose="02110004020202020204"/>
                <a:ea typeface="+mn-ea"/>
                <a:cs typeface="+mn-cs"/>
              </a:rPr>
              <a:t>-sanomien hyödyntäminen rakennustuotteiden tilaus-toimitusketjussa?</a:t>
            </a:r>
          </a:p>
        </p:txBody>
      </p:sp>
      <p:sp>
        <p:nvSpPr>
          <p:cNvPr id="5" name="Tekstiruutu 4">
            <a:extLst>
              <a:ext uri="{FF2B5EF4-FFF2-40B4-BE49-F238E27FC236}">
                <a16:creationId xmlns:a16="http://schemas.microsoft.com/office/drawing/2014/main" id="{0799A288-B03F-E150-7408-76B44DA7054B}"/>
              </a:ext>
            </a:extLst>
          </p:cNvPr>
          <p:cNvSpPr txBox="1"/>
          <p:nvPr/>
        </p:nvSpPr>
        <p:spPr>
          <a:xfrm>
            <a:off x="6120742" y="5614128"/>
            <a:ext cx="607125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chemeClr val="tx1">
                    <a:lumMod val="50000"/>
                    <a:lumOff val="50000"/>
                  </a:schemeClr>
                </a:solidFill>
                <a:effectLst/>
                <a:uLnTx/>
                <a:uFillTx/>
                <a:latin typeface="Aptos" panose="02110004020202020204"/>
                <a:ea typeface="+mn-ea"/>
                <a:cs typeface="+mn-cs"/>
              </a:rPr>
              <a:t>Lisätietoja:</a:t>
            </a:r>
            <a:endParaRPr kumimoji="0" lang="fi-FI" sz="1800" b="1" i="0" u="none" strike="noStrike" kern="1200" cap="none" spc="0" normalizeH="0" baseline="0" noProof="0">
              <a:ln>
                <a:noFill/>
              </a:ln>
              <a:solidFill>
                <a:schemeClr val="tx1">
                  <a:lumMod val="50000"/>
                  <a:lumOff val="50000"/>
                </a:schemeClr>
              </a:solidFill>
              <a:effectLst/>
              <a:uLnTx/>
              <a:uFillTx/>
              <a:latin typeface="Aptos" panose="0211000402020202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467886"/>
                </a:solidFill>
                <a:effectLst/>
                <a:uLnTx/>
                <a:uFillTx/>
                <a:latin typeface="Aptos" panose="02110004020202020204"/>
                <a:ea typeface="+mn-ea"/>
                <a:cs typeface="+mn-cs"/>
                <a:hlinkClick r:id="rId3">
                  <a:extLst>
                    <a:ext uri="{A12FA001-AC4F-418D-AE19-62706E023703}">
                      <ahyp:hlinkClr xmlns:ahyp="http://schemas.microsoft.com/office/drawing/2018/hyperlinkcolor" val="tx"/>
                    </a:ext>
                  </a:extLst>
                </a:hlinkClick>
              </a:rPr>
              <a:t>www.valtiokonttori.fi/peppol</a:t>
            </a: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hlinkClick r:id="rId4"/>
              </a:rPr>
              <a:t>www.valtiokonttori.fi/peppol-info</a:t>
            </a: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hlinkClick r:id="rId5"/>
              </a:rPr>
              <a:t>https://bis.beast.se/</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a:t>
            </a:r>
          </a:p>
        </p:txBody>
      </p:sp>
      <p:grpSp>
        <p:nvGrpSpPr>
          <p:cNvPr id="11" name="Ryhmä 10">
            <a:extLst>
              <a:ext uri="{FF2B5EF4-FFF2-40B4-BE49-F238E27FC236}">
                <a16:creationId xmlns:a16="http://schemas.microsoft.com/office/drawing/2014/main" id="{72ADD43B-EB49-578A-556F-408C5C198843}"/>
              </a:ext>
            </a:extLst>
          </p:cNvPr>
          <p:cNvGrpSpPr/>
          <p:nvPr/>
        </p:nvGrpSpPr>
        <p:grpSpPr>
          <a:xfrm>
            <a:off x="378642" y="1973947"/>
            <a:ext cx="5572754" cy="4134374"/>
            <a:chOff x="378642" y="2191657"/>
            <a:chExt cx="5572754" cy="4134374"/>
          </a:xfrm>
        </p:grpSpPr>
        <p:sp>
          <p:nvSpPr>
            <p:cNvPr id="2" name="Suorakulmio 1">
              <a:extLst>
                <a:ext uri="{FF2B5EF4-FFF2-40B4-BE49-F238E27FC236}">
                  <a16:creationId xmlns:a16="http://schemas.microsoft.com/office/drawing/2014/main" id="{41E172AD-8BB5-61E6-13E6-EF048673BD02}"/>
                </a:ext>
              </a:extLst>
            </p:cNvPr>
            <p:cNvSpPr/>
            <p:nvPr/>
          </p:nvSpPr>
          <p:spPr>
            <a:xfrm>
              <a:off x="378642" y="2191657"/>
              <a:ext cx="5572754" cy="413437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rIns="36000" rtlCol="0"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i-FI" b="0" i="0" u="none" strike="noStrike" kern="1200" cap="none" spc="0" normalizeH="0" baseline="0" noProof="0" err="1">
                  <a:ln>
                    <a:noFill/>
                  </a:ln>
                  <a:solidFill>
                    <a:prstClr val="black"/>
                  </a:solidFill>
                  <a:effectLst/>
                  <a:uLnTx/>
                  <a:uFillTx/>
                  <a:latin typeface="Avenir Next LT Pro" panose="020B0504020202020204" pitchFamily="34" charset="0"/>
                </a:rPr>
                <a:t>Peppol</a:t>
              </a: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 = verkko, ei järjestelmä</a:t>
              </a:r>
            </a:p>
            <a:p>
              <a:pPr marL="285750" indent="-285750">
                <a:lnSpc>
                  <a:spcPct val="150000"/>
                </a:lnSpc>
                <a:spcAft>
                  <a:spcPts val="600"/>
                </a:spcAft>
                <a:buFont typeface="Wingdings" panose="05000000000000000000" pitchFamily="2" charset="2"/>
                <a:buChar char="Ø"/>
                <a:defRPr/>
              </a:pPr>
              <a:r>
                <a:rPr lang="fi-FI">
                  <a:solidFill>
                    <a:prstClr val="black"/>
                  </a:solidFill>
                  <a:latin typeface="Avenir Next LT Pro" panose="020B0504020202020204" pitchFamily="34" charset="0"/>
                </a:rPr>
                <a:t>Optimoidaan toimitusketjua, ei yhtä pistettä.</a:t>
              </a:r>
              <a:endParaRPr kumimoji="0" lang="fi-FI" b="0" i="0" u="none" strike="noStrike" kern="1200" cap="none" spc="0" normalizeH="0" baseline="0" noProof="0">
                <a:ln>
                  <a:noFill/>
                </a:ln>
                <a:solidFill>
                  <a:prstClr val="black"/>
                </a:solidFill>
                <a:effectLst/>
                <a:uLnTx/>
                <a:uFillTx/>
                <a:latin typeface="Avenir Next LT Pro" panose="020B0504020202020204" pitchFamily="34" charset="0"/>
              </a:endParaRPr>
            </a:p>
            <a:p>
              <a:pPr marL="285750" marR="0" lvl="0" indent="-285750" algn="l" defTabSz="261938" rtl="0" eaLnBrk="1" fontAlgn="auto" latinLnBrk="0" hangingPunct="1">
                <a:spcBef>
                  <a:spcPts val="0"/>
                </a:spcBef>
                <a:spcAft>
                  <a:spcPts val="0"/>
                </a:spcAft>
                <a:buClrTx/>
                <a:buSzTx/>
                <a:buFont typeface="Wingdings" panose="05000000000000000000" pitchFamily="2" charset="2"/>
                <a:buChar char="Ø"/>
                <a:tabLst/>
                <a:defRPr/>
              </a:pP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Perustuu kansainväliseen standardiin: </a:t>
              </a:r>
              <a:r>
                <a:rPr lang="fi-FI">
                  <a:solidFill>
                    <a:prstClr val="black"/>
                  </a:solidFill>
                  <a:latin typeface="Avenir Next LT Pro" panose="020B0504020202020204" pitchFamily="34" charset="0"/>
                </a:rPr>
                <a:t>		   </a:t>
              </a:r>
              <a:r>
                <a:rPr kumimoji="0" lang="fi-FI" sz="1400" b="0" i="0" u="none" strike="noStrike" kern="1200" cap="none" spc="0" normalizeH="0" baseline="0" noProof="0">
                  <a:ln>
                    <a:noFill/>
                  </a:ln>
                  <a:solidFill>
                    <a:srgbClr val="C00000"/>
                  </a:solidFill>
                  <a:effectLst/>
                  <a:uLnTx/>
                  <a:uFillTx/>
                  <a:latin typeface="Avenir Next LT Pro" panose="020B0504020202020204" pitchFamily="34" charset="0"/>
                </a:rPr>
                <a:t>ISO/IEC 19845: 2015</a:t>
              </a:r>
              <a:endParaRPr lang="fi-FI">
                <a:solidFill>
                  <a:srgbClr val="C00000"/>
                </a:solidFill>
                <a:latin typeface="Avenir Next LT Pro" panose="020B05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Rakennusalalla käytössä muissa pohjoismaissa</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i-FI">
                  <a:solidFill>
                    <a:prstClr val="black"/>
                  </a:solidFill>
                  <a:latin typeface="Avenir Next LT Pro" panose="020B0504020202020204" pitchFamily="34" charset="0"/>
                </a:rPr>
                <a:t>Valtiokonttori on Suomen </a:t>
              </a:r>
              <a:r>
                <a:rPr lang="fi-FI" err="1">
                  <a:solidFill>
                    <a:prstClr val="black"/>
                  </a:solidFill>
                  <a:latin typeface="Avenir Next LT Pro" panose="020B0504020202020204" pitchFamily="34" charset="0"/>
                </a:rPr>
                <a:t>Peppol</a:t>
              </a:r>
              <a:r>
                <a:rPr lang="fi-FI">
                  <a:solidFill>
                    <a:prstClr val="black"/>
                  </a:solidFill>
                  <a:latin typeface="Avenir Next LT Pro" panose="020B0504020202020204" pitchFamily="34" charset="0"/>
                </a:rPr>
                <a:t> viranomainen</a:t>
              </a:r>
              <a:endParaRPr kumimoji="0" lang="fi-FI" b="0" i="0" u="none" strike="noStrike" kern="1200" cap="none" spc="0" normalizeH="0" baseline="0" noProof="0">
                <a:ln>
                  <a:noFill/>
                </a:ln>
                <a:solidFill>
                  <a:prstClr val="black"/>
                </a:solidFill>
                <a:effectLst/>
                <a:uLnTx/>
                <a:uFillTx/>
                <a:latin typeface="Avenir Next LT Pro" panose="020B05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fi-FI" b="0" i="0" u="none" strike="noStrike" kern="1200" cap="none" spc="0" normalizeH="0" baseline="0" noProof="0">
                <a:ln>
                  <a:noFill/>
                </a:ln>
                <a:solidFill>
                  <a:prstClr val="black"/>
                </a:solidFill>
                <a:effectLst/>
                <a:uLnTx/>
                <a:uFillTx/>
                <a:latin typeface="Avenir Next LT Pro" panose="020B0504020202020204" pitchFamily="34" charset="0"/>
              </a:endParaRPr>
            </a:p>
            <a:p>
              <a:pPr marL="0" marR="0" lvl="0" indent="0" algn="l" defTabSz="914400" rtl="0" eaLnBrk="1" fontAlgn="auto" latinLnBrk="0" hangingPunct="1">
                <a:spcBef>
                  <a:spcPts val="0"/>
                </a:spcBef>
                <a:spcAft>
                  <a:spcPts val="0"/>
                </a:spcAft>
                <a:buClrTx/>
                <a:buSzTx/>
                <a:buFontTx/>
                <a:buNone/>
                <a:tabLst/>
                <a:defRPr/>
              </a:pPr>
              <a:r>
                <a:rPr kumimoji="0" lang="fi-FI" b="0" i="0" u="none" strike="noStrike" kern="1200" cap="none" spc="0" normalizeH="0" baseline="0" noProof="0" err="1">
                  <a:ln>
                    <a:noFill/>
                  </a:ln>
                  <a:solidFill>
                    <a:prstClr val="black"/>
                  </a:solidFill>
                  <a:effectLst/>
                  <a:uLnTx/>
                  <a:uFillTx/>
                  <a:latin typeface="Avenir Next LT Pro" panose="020B0504020202020204" pitchFamily="34" charset="0"/>
                </a:rPr>
                <a:t>Peppol</a:t>
              </a: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 verkkoon liittyäkseen tarvitaan aina </a:t>
              </a:r>
              <a:r>
                <a:rPr kumimoji="0" lang="fi-FI" b="0" i="0" u="none" strike="noStrike" kern="1200" cap="none" spc="0" normalizeH="0" baseline="0" noProof="0" err="1">
                  <a:ln>
                    <a:noFill/>
                  </a:ln>
                  <a:solidFill>
                    <a:prstClr val="black"/>
                  </a:solidFill>
                  <a:effectLst/>
                  <a:uLnTx/>
                  <a:uFillTx/>
                  <a:latin typeface="Avenir Next LT Pro" panose="020B0504020202020204" pitchFamily="34" charset="0"/>
                </a:rPr>
                <a:t>Peppol</a:t>
              </a: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-palveluntarjoaja ja soveltuva järjestelmä</a:t>
              </a:r>
            </a:p>
            <a:p>
              <a:pPr marL="457200" marR="0" lvl="1" indent="0" algn="l" defTabSz="914400" rtl="0" eaLnBrk="1" fontAlgn="auto" latinLnBrk="0" hangingPunct="1">
                <a:spcBef>
                  <a:spcPts val="0"/>
                </a:spcBef>
                <a:spcAft>
                  <a:spcPts val="0"/>
                </a:spcAft>
                <a:buClrTx/>
                <a:buSzTx/>
                <a:buFontTx/>
                <a:buNone/>
                <a:tabLst/>
                <a:defRPr/>
              </a:pPr>
              <a:r>
                <a:rPr kumimoji="0" lang="fi-FI" b="0" i="0" u="none" strike="noStrike" kern="1200" cap="none" spc="0" normalizeH="0" baseline="0" noProof="0">
                  <a:ln>
                    <a:noFill/>
                  </a:ln>
                  <a:solidFill>
                    <a:prstClr val="black"/>
                  </a:solidFill>
                  <a:effectLst/>
                  <a:uLnTx/>
                  <a:uFillTx/>
                  <a:latin typeface="Avenir Next LT Pro" panose="020B0504020202020204" pitchFamily="34" charset="0"/>
                </a:rPr>
                <a:t>Tilausjärjestelmä, ERP järjestelmä, ym.</a:t>
              </a:r>
            </a:p>
          </p:txBody>
        </p:sp>
        <p:pic>
          <p:nvPicPr>
            <p:cNvPr id="6" name="Picture 5" descr="A close-up of a logo&#10;&#10;Description automatically generated">
              <a:extLst>
                <a:ext uri="{FF2B5EF4-FFF2-40B4-BE49-F238E27FC236}">
                  <a16:creationId xmlns:a16="http://schemas.microsoft.com/office/drawing/2014/main" id="{AA09AB13-24A1-CD63-D0DC-66F5696C8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998" y="4730743"/>
              <a:ext cx="1140884" cy="383864"/>
            </a:xfrm>
            <a:prstGeom prst="rect">
              <a:avLst/>
            </a:prstGeom>
          </p:spPr>
        </p:pic>
      </p:grpSp>
      <p:sp>
        <p:nvSpPr>
          <p:cNvPr id="10" name="Otsikko 1">
            <a:extLst>
              <a:ext uri="{FF2B5EF4-FFF2-40B4-BE49-F238E27FC236}">
                <a16:creationId xmlns:a16="http://schemas.microsoft.com/office/drawing/2014/main" id="{CE9D5157-33BE-8DC8-6ADE-AD43A56354EB}"/>
              </a:ext>
            </a:extLst>
          </p:cNvPr>
          <p:cNvSpPr txBox="1">
            <a:spLocks/>
          </p:cNvSpPr>
          <p:nvPr/>
        </p:nvSpPr>
        <p:spPr>
          <a:xfrm>
            <a:off x="407988" y="333376"/>
            <a:ext cx="11376026" cy="101086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i-FI" sz="3000" b="0" i="0" u="none" strike="noStrike" kern="1200" cap="none" spc="0" normalizeH="0" baseline="0" noProof="0">
                <a:ln>
                  <a:noFill/>
                </a:ln>
                <a:solidFill>
                  <a:srgbClr val="183858"/>
                </a:solidFill>
                <a:effectLst/>
                <a:uLnTx/>
                <a:uFillTx/>
                <a:latin typeface="Avenir Next LT Pro Demi"/>
                <a:ea typeface="+mj-ea"/>
                <a:cs typeface="+mj-cs"/>
              </a:rPr>
              <a:t>RAJAPINTA-työryhmä</a:t>
            </a:r>
          </a:p>
        </p:txBody>
      </p:sp>
      <p:grpSp>
        <p:nvGrpSpPr>
          <p:cNvPr id="28" name="Ryhmä 27">
            <a:extLst>
              <a:ext uri="{FF2B5EF4-FFF2-40B4-BE49-F238E27FC236}">
                <a16:creationId xmlns:a16="http://schemas.microsoft.com/office/drawing/2014/main" id="{F716A133-49B7-CA71-2C4A-980C1F02EAE2}"/>
              </a:ext>
            </a:extLst>
          </p:cNvPr>
          <p:cNvGrpSpPr/>
          <p:nvPr/>
        </p:nvGrpSpPr>
        <p:grpSpPr>
          <a:xfrm>
            <a:off x="6120742" y="2042779"/>
            <a:ext cx="5695873" cy="3529674"/>
            <a:chOff x="4913318" y="2136204"/>
            <a:chExt cx="6734338" cy="4074710"/>
          </a:xfrm>
        </p:grpSpPr>
        <p:grpSp>
          <p:nvGrpSpPr>
            <p:cNvPr id="30" name="Ryhmä 29">
              <a:extLst>
                <a:ext uri="{FF2B5EF4-FFF2-40B4-BE49-F238E27FC236}">
                  <a16:creationId xmlns:a16="http://schemas.microsoft.com/office/drawing/2014/main" id="{F7CED62F-75EE-BB53-0AEC-95BE0680F431}"/>
                </a:ext>
              </a:extLst>
            </p:cNvPr>
            <p:cNvGrpSpPr/>
            <p:nvPr/>
          </p:nvGrpSpPr>
          <p:grpSpPr>
            <a:xfrm>
              <a:off x="10510300" y="3311285"/>
              <a:ext cx="564677" cy="1315026"/>
              <a:chOff x="9951139" y="4457583"/>
              <a:chExt cx="318448" cy="856680"/>
            </a:xfrm>
          </p:grpSpPr>
          <p:sp>
            <p:nvSpPr>
              <p:cNvPr id="75" name="Vapaamuotoinen: Muoto 74">
                <a:extLst>
                  <a:ext uri="{FF2B5EF4-FFF2-40B4-BE49-F238E27FC236}">
                    <a16:creationId xmlns:a16="http://schemas.microsoft.com/office/drawing/2014/main" id="{851A7140-B42A-4BC7-127F-B90ACE9ECA15}"/>
                  </a:ext>
                </a:extLst>
              </p:cNvPr>
              <p:cNvSpPr/>
              <p:nvPr/>
            </p:nvSpPr>
            <p:spPr>
              <a:xfrm>
                <a:off x="10052464" y="4516136"/>
                <a:ext cx="115799" cy="125551"/>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6" name="Vapaamuotoinen: Muoto 75">
                <a:extLst>
                  <a:ext uri="{FF2B5EF4-FFF2-40B4-BE49-F238E27FC236}">
                    <a16:creationId xmlns:a16="http://schemas.microsoft.com/office/drawing/2014/main" id="{623AD6DA-91E9-4C1D-F2CF-245C6CCF360D}"/>
                  </a:ext>
                </a:extLst>
              </p:cNvPr>
              <p:cNvSpPr/>
              <p:nvPr/>
            </p:nvSpPr>
            <p:spPr>
              <a:xfrm>
                <a:off x="9951139" y="4657381"/>
                <a:ext cx="318448" cy="564979"/>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64979">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64980"/>
                    </a:lnTo>
                    <a:lnTo>
                      <a:pt x="144749" y="564980"/>
                    </a:lnTo>
                    <a:lnTo>
                      <a:pt x="144749" y="282490"/>
                    </a:lnTo>
                    <a:lnTo>
                      <a:pt x="173699" y="282490"/>
                    </a:lnTo>
                    <a:lnTo>
                      <a:pt x="173699" y="564980"/>
                    </a:lnTo>
                    <a:lnTo>
                      <a:pt x="231599" y="564980"/>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7" name="Kuva 45" descr="Palo mies mies tasaisella täytöllä">
                <a:extLst>
                  <a:ext uri="{FF2B5EF4-FFF2-40B4-BE49-F238E27FC236}">
                    <a16:creationId xmlns:a16="http://schemas.microsoft.com/office/drawing/2014/main" id="{6E356B2B-9719-3672-AEB9-5D34C99A3AD7}"/>
                  </a:ext>
                </a:extLst>
              </p:cNvPr>
              <p:cNvSpPr/>
              <p:nvPr/>
            </p:nvSpPr>
            <p:spPr>
              <a:xfrm>
                <a:off x="10015445" y="4457583"/>
                <a:ext cx="189836" cy="11573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78" name="Kuva 77" descr="Pelastusliivit tasaisella täytöllä">
                <a:extLst>
                  <a:ext uri="{FF2B5EF4-FFF2-40B4-BE49-F238E27FC236}">
                    <a16:creationId xmlns:a16="http://schemas.microsoft.com/office/drawing/2014/main" id="{C7F42376-4BAE-267E-A61A-A709376589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2497" y="4624976"/>
                <a:ext cx="278422" cy="301869"/>
              </a:xfrm>
              <a:prstGeom prst="rect">
                <a:avLst/>
              </a:prstGeom>
            </p:spPr>
          </p:pic>
          <p:sp>
            <p:nvSpPr>
              <p:cNvPr id="79" name="Suorakulmio: Pyöristetyt kulmat 78">
                <a:extLst>
                  <a:ext uri="{FF2B5EF4-FFF2-40B4-BE49-F238E27FC236}">
                    <a16:creationId xmlns:a16="http://schemas.microsoft.com/office/drawing/2014/main" id="{4A6BBB45-5CF7-0C76-7518-1BE1A14B6914}"/>
                  </a:ext>
                </a:extLst>
              </p:cNvPr>
              <p:cNvSpPr/>
              <p:nvPr/>
            </p:nvSpPr>
            <p:spPr>
              <a:xfrm>
                <a:off x="10060728" y="4549542"/>
                <a:ext cx="97200" cy="43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0" name="Kuva 79" descr="Aurinkolasit tasaisella täytöllä">
                <a:extLst>
                  <a:ext uri="{FF2B5EF4-FFF2-40B4-BE49-F238E27FC236}">
                    <a16:creationId xmlns:a16="http://schemas.microsoft.com/office/drawing/2014/main" id="{75A3F168-B63E-6262-28D2-38FEBC8E8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4185" y="4495606"/>
                <a:ext cx="130285" cy="141257"/>
              </a:xfrm>
              <a:prstGeom prst="rect">
                <a:avLst/>
              </a:prstGeom>
            </p:spPr>
          </p:pic>
          <p:sp>
            <p:nvSpPr>
              <p:cNvPr id="81" name="Suorakulmio 80">
                <a:extLst>
                  <a:ext uri="{FF2B5EF4-FFF2-40B4-BE49-F238E27FC236}">
                    <a16:creationId xmlns:a16="http://schemas.microsoft.com/office/drawing/2014/main" id="{E44AF30F-FE97-CA9B-373F-5443C6745D67}"/>
                  </a:ext>
                </a:extLst>
              </p:cNvPr>
              <p:cNvSpPr/>
              <p:nvPr/>
            </p:nvSpPr>
            <p:spPr>
              <a:xfrm>
                <a:off x="10024419" y="5184267"/>
                <a:ext cx="18086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2" name="Kuva 81" descr="Saapas tasaisella täytöllä">
                <a:extLst>
                  <a:ext uri="{FF2B5EF4-FFF2-40B4-BE49-F238E27FC236}">
                    <a16:creationId xmlns:a16="http://schemas.microsoft.com/office/drawing/2014/main" id="{F49BB49A-E5A7-EB2C-2784-360FF2074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9955985" y="5147679"/>
                <a:ext cx="153344" cy="166257"/>
              </a:xfrm>
              <a:prstGeom prst="rect">
                <a:avLst/>
              </a:prstGeom>
            </p:spPr>
          </p:pic>
          <p:pic>
            <p:nvPicPr>
              <p:cNvPr id="83" name="Kuva 82" descr="Saapas tasaisella täytöllä">
                <a:extLst>
                  <a:ext uri="{FF2B5EF4-FFF2-40B4-BE49-F238E27FC236}">
                    <a16:creationId xmlns:a16="http://schemas.microsoft.com/office/drawing/2014/main" id="{4FFF5E9A-9583-EBD7-900E-06DCB46E90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2228" y="5148006"/>
                <a:ext cx="153344" cy="166257"/>
              </a:xfrm>
              <a:prstGeom prst="rect">
                <a:avLst/>
              </a:prstGeom>
            </p:spPr>
          </p:pic>
        </p:grpSp>
        <p:sp>
          <p:nvSpPr>
            <p:cNvPr id="31" name="Tekstiruutu 30">
              <a:extLst>
                <a:ext uri="{FF2B5EF4-FFF2-40B4-BE49-F238E27FC236}">
                  <a16:creationId xmlns:a16="http://schemas.microsoft.com/office/drawing/2014/main" id="{4C348DE5-6585-B10C-E1D8-C53DA77A81FE}"/>
                </a:ext>
              </a:extLst>
            </p:cNvPr>
            <p:cNvSpPr txBox="1"/>
            <p:nvPr/>
          </p:nvSpPr>
          <p:spPr>
            <a:xfrm>
              <a:off x="5178219" y="4462607"/>
              <a:ext cx="12130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Lähettäjä</a:t>
              </a:r>
            </a:p>
          </p:txBody>
        </p:sp>
        <p:sp>
          <p:nvSpPr>
            <p:cNvPr id="32" name="Tekstiruutu 31">
              <a:extLst>
                <a:ext uri="{FF2B5EF4-FFF2-40B4-BE49-F238E27FC236}">
                  <a16:creationId xmlns:a16="http://schemas.microsoft.com/office/drawing/2014/main" id="{BBB533EF-E3FC-4CD1-7567-1611FF66C0D8}"/>
                </a:ext>
              </a:extLst>
            </p:cNvPr>
            <p:cNvSpPr txBox="1"/>
            <p:nvPr/>
          </p:nvSpPr>
          <p:spPr>
            <a:xfrm>
              <a:off x="9893159" y="4500468"/>
              <a:ext cx="1701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Vastaanottaja</a:t>
              </a:r>
            </a:p>
          </p:txBody>
        </p:sp>
        <p:cxnSp>
          <p:nvCxnSpPr>
            <p:cNvPr id="33" name="Suora nuoliyhdysviiva 32">
              <a:extLst>
                <a:ext uri="{FF2B5EF4-FFF2-40B4-BE49-F238E27FC236}">
                  <a16:creationId xmlns:a16="http://schemas.microsoft.com/office/drawing/2014/main" id="{E79F4B89-EB23-D24C-7CFA-3FF586DF2CC4}"/>
                </a:ext>
              </a:extLst>
            </p:cNvPr>
            <p:cNvCxnSpPr>
              <a:cxnSpLocks/>
            </p:cNvCxnSpPr>
            <p:nvPr/>
          </p:nvCxnSpPr>
          <p:spPr>
            <a:xfrm flipH="1">
              <a:off x="5754767" y="4807907"/>
              <a:ext cx="1" cy="40617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Suorakulmio 33">
              <a:extLst>
                <a:ext uri="{FF2B5EF4-FFF2-40B4-BE49-F238E27FC236}">
                  <a16:creationId xmlns:a16="http://schemas.microsoft.com/office/drawing/2014/main" id="{3D42BFD5-08F0-0417-EEC6-82532587FFC3}"/>
                </a:ext>
              </a:extLst>
            </p:cNvPr>
            <p:cNvSpPr/>
            <p:nvPr/>
          </p:nvSpPr>
          <p:spPr>
            <a:xfrm>
              <a:off x="4913318" y="5245906"/>
              <a:ext cx="1637093" cy="6223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venir Next LT Pro"/>
                  <a:ea typeface="+mn-ea"/>
                  <a:cs typeface="+mn-cs"/>
                </a:rPr>
                <a:t>Operaattori</a:t>
              </a:r>
            </a:p>
            <a:p>
              <a:pPr marL="0" marR="0" lvl="0" indent="0" algn="ctr" defTabSz="914400" rtl="0" eaLnBrk="1" fontAlgn="auto" latinLnBrk="0" hangingPunct="1">
                <a:lnSpc>
                  <a:spcPct val="100000"/>
                </a:lnSpc>
                <a:spcBef>
                  <a:spcPts val="0"/>
                </a:spcBef>
                <a:spcAft>
                  <a:spcPts val="0"/>
                </a:spcAft>
                <a:buClrTx/>
                <a:buSzTx/>
                <a:buFontTx/>
                <a:buNone/>
                <a:tabLst/>
                <a:defRPr/>
              </a:pPr>
              <a:r>
                <a:rPr lang="fi-FI" sz="1400">
                  <a:solidFill>
                    <a:prstClr val="white"/>
                  </a:solidFill>
                  <a:latin typeface="Avenir Next LT Pro"/>
                </a:rPr>
                <a:t>(Access </a:t>
              </a:r>
              <a:r>
                <a:rPr lang="fi-FI" sz="1400" err="1">
                  <a:solidFill>
                    <a:prstClr val="white"/>
                  </a:solidFill>
                  <a:latin typeface="Avenir Next LT Pro"/>
                </a:rPr>
                <a:t>point</a:t>
              </a:r>
              <a:r>
                <a:rPr lang="fi-FI" sz="1400">
                  <a:solidFill>
                    <a:prstClr val="white"/>
                  </a:solidFill>
                  <a:latin typeface="Avenir Next LT Pro"/>
                </a:rPr>
                <a:t>)</a:t>
              </a:r>
              <a:endParaRPr kumimoji="0" lang="fi-FI" sz="1400" i="0" u="none" strike="noStrike" kern="1200" cap="none" spc="0" normalizeH="0" baseline="0" noProof="0">
                <a:ln>
                  <a:noFill/>
                </a:ln>
                <a:solidFill>
                  <a:prstClr val="white"/>
                </a:solidFill>
                <a:effectLst/>
                <a:uLnTx/>
                <a:uFillTx/>
                <a:latin typeface="Avenir Next LT Pro"/>
                <a:ea typeface="+mn-ea"/>
                <a:cs typeface="+mn-cs"/>
              </a:endParaRPr>
            </a:p>
          </p:txBody>
        </p:sp>
        <p:sp>
          <p:nvSpPr>
            <p:cNvPr id="35" name="Suorakulmio 34">
              <a:extLst>
                <a:ext uri="{FF2B5EF4-FFF2-40B4-BE49-F238E27FC236}">
                  <a16:creationId xmlns:a16="http://schemas.microsoft.com/office/drawing/2014/main" id="{1F108051-87F7-91D6-B61F-C67CEDB774F1}"/>
                </a:ext>
              </a:extLst>
            </p:cNvPr>
            <p:cNvSpPr/>
            <p:nvPr/>
          </p:nvSpPr>
          <p:spPr>
            <a:xfrm>
              <a:off x="9896308" y="5232472"/>
              <a:ext cx="1637093" cy="6223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venir Next LT Pro"/>
                  <a:ea typeface="+mn-ea"/>
                  <a:cs typeface="+mn-cs"/>
                </a:rPr>
                <a:t>Operaattori</a:t>
              </a:r>
            </a:p>
            <a:p>
              <a:pPr algn="ctr">
                <a:defRPr/>
              </a:pPr>
              <a:r>
                <a:rPr lang="fi-FI" sz="1400">
                  <a:solidFill>
                    <a:prstClr val="white"/>
                  </a:solidFill>
                  <a:latin typeface="Avenir Next LT Pro"/>
                </a:rPr>
                <a:t>(Access </a:t>
              </a:r>
              <a:r>
                <a:rPr lang="fi-FI" sz="1400" err="1">
                  <a:solidFill>
                    <a:prstClr val="white"/>
                  </a:solidFill>
                  <a:latin typeface="Avenir Next LT Pro"/>
                </a:rPr>
                <a:t>point</a:t>
              </a:r>
              <a:r>
                <a:rPr lang="fi-FI" sz="1400">
                  <a:solidFill>
                    <a:prstClr val="white"/>
                  </a:solidFill>
                  <a:latin typeface="Avenir Next LT Pro"/>
                </a:rPr>
                <a:t>)</a:t>
              </a:r>
              <a:endParaRPr kumimoji="0" lang="fi-FI" sz="140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36" name="Ryhmä 35">
              <a:extLst>
                <a:ext uri="{FF2B5EF4-FFF2-40B4-BE49-F238E27FC236}">
                  <a16:creationId xmlns:a16="http://schemas.microsoft.com/office/drawing/2014/main" id="{BFC610E7-4A4A-22FC-D3F4-5DCBF43147EC}"/>
                </a:ext>
              </a:extLst>
            </p:cNvPr>
            <p:cNvGrpSpPr/>
            <p:nvPr/>
          </p:nvGrpSpPr>
          <p:grpSpPr>
            <a:xfrm>
              <a:off x="7546321" y="4773651"/>
              <a:ext cx="1437263" cy="1437263"/>
              <a:chOff x="7869314" y="5503510"/>
              <a:chExt cx="1437263" cy="1437263"/>
            </a:xfrm>
          </p:grpSpPr>
          <p:pic>
            <p:nvPicPr>
              <p:cNvPr id="69" name="Kuva 68" descr="Pilvi tasaisella täytöllä">
                <a:extLst>
                  <a:ext uri="{FF2B5EF4-FFF2-40B4-BE49-F238E27FC236}">
                    <a16:creationId xmlns:a16="http://schemas.microsoft.com/office/drawing/2014/main" id="{605F3205-2E87-FD2F-B0C7-77FBD4873A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69314" y="5503510"/>
                <a:ext cx="1437263" cy="1437263"/>
              </a:xfrm>
              <a:prstGeom prst="rect">
                <a:avLst/>
              </a:prstGeom>
            </p:spPr>
          </p:pic>
          <p:grpSp>
            <p:nvGrpSpPr>
              <p:cNvPr id="70" name="Ryhmä 69">
                <a:extLst>
                  <a:ext uri="{FF2B5EF4-FFF2-40B4-BE49-F238E27FC236}">
                    <a16:creationId xmlns:a16="http://schemas.microsoft.com/office/drawing/2014/main" id="{CBACF70A-073F-C297-65B4-9C48BF4C6847}"/>
                  </a:ext>
                </a:extLst>
              </p:cNvPr>
              <p:cNvGrpSpPr/>
              <p:nvPr/>
            </p:nvGrpSpPr>
            <p:grpSpPr>
              <a:xfrm>
                <a:off x="8097673" y="5909197"/>
                <a:ext cx="980543" cy="697335"/>
                <a:chOff x="8097673" y="5909197"/>
                <a:chExt cx="980543" cy="697335"/>
              </a:xfrm>
            </p:grpSpPr>
            <p:sp>
              <p:nvSpPr>
                <p:cNvPr id="71" name="Tekstiruutu 70">
                  <a:extLst>
                    <a:ext uri="{FF2B5EF4-FFF2-40B4-BE49-F238E27FC236}">
                      <a16:creationId xmlns:a16="http://schemas.microsoft.com/office/drawing/2014/main" id="{5A00CD02-F3C3-4324-41F8-69FC42663E7F}"/>
                    </a:ext>
                  </a:extLst>
                </p:cNvPr>
                <p:cNvSpPr txBox="1"/>
                <p:nvPr/>
              </p:nvSpPr>
              <p:spPr>
                <a:xfrm>
                  <a:off x="8097673" y="6166846"/>
                  <a:ext cx="980543" cy="439686"/>
                </a:xfrm>
                <a:prstGeom prst="rect">
                  <a:avLst/>
                </a:prstGeom>
                <a:noFill/>
              </p:spPr>
              <p:txBody>
                <a:bodyPr wrap="squar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2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Peppol</a:t>
                  </a:r>
                  <a:r>
                    <a:rPr kumimoji="0" lang="fi-FI"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rPr>
                    <a:t> </a:t>
                  </a:r>
                  <a:r>
                    <a:rPr kumimoji="0" lang="fi-FI" sz="12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network</a:t>
                  </a:r>
                  <a:endParaRPr kumimoji="0" lang="fi-FI"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endParaRPr>
                </a:p>
              </p:txBody>
            </p:sp>
            <p:grpSp>
              <p:nvGrpSpPr>
                <p:cNvPr id="72" name="Ryhmä 71">
                  <a:extLst>
                    <a:ext uri="{FF2B5EF4-FFF2-40B4-BE49-F238E27FC236}">
                      <a16:creationId xmlns:a16="http://schemas.microsoft.com/office/drawing/2014/main" id="{E2A86A42-118B-ADFA-AE8A-9995B19A0CAA}"/>
                    </a:ext>
                  </a:extLst>
                </p:cNvPr>
                <p:cNvGrpSpPr/>
                <p:nvPr/>
              </p:nvGrpSpPr>
              <p:grpSpPr>
                <a:xfrm>
                  <a:off x="8299835" y="5909197"/>
                  <a:ext cx="365548" cy="312944"/>
                  <a:chOff x="7093893" y="9137621"/>
                  <a:chExt cx="998429" cy="854747"/>
                </a:xfrm>
                <a:noFill/>
              </p:grpSpPr>
              <p:sp>
                <p:nvSpPr>
                  <p:cNvPr id="73" name="Suorakulmio 72">
                    <a:extLst>
                      <a:ext uri="{FF2B5EF4-FFF2-40B4-BE49-F238E27FC236}">
                        <a16:creationId xmlns:a16="http://schemas.microsoft.com/office/drawing/2014/main" id="{28353FFB-EBC7-D33D-0DB3-A5786C2B7899}"/>
                      </a:ext>
                    </a:extLst>
                  </p:cNvPr>
                  <p:cNvSpPr/>
                  <p:nvPr/>
                </p:nvSpPr>
                <p:spPr>
                  <a:xfrm>
                    <a:off x="7093893" y="9260782"/>
                    <a:ext cx="998429" cy="61329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303"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4" name="Picture 2" descr="The Future Is Open - OpenPeppol">
                    <a:extLst>
                      <a:ext uri="{FF2B5EF4-FFF2-40B4-BE49-F238E27FC236}">
                        <a16:creationId xmlns:a16="http://schemas.microsoft.com/office/drawing/2014/main" id="{2B48224D-C57C-C491-A930-0EA14FEF0FED}"/>
                      </a:ext>
                    </a:extLst>
                  </p:cNvPr>
                  <p:cNvPicPr>
                    <a:picLocks noChangeAspect="1" noChangeArrowheads="1"/>
                  </p:cNvPicPr>
                  <p:nvPr/>
                </p:nvPicPr>
                <p:blipFill rotWithShape="1">
                  <a:blip r:embed="rId15">
                    <a:biLevel thresh="50000"/>
                    <a:extLst>
                      <a:ext uri="{28A0092B-C50C-407E-A947-70E740481C1C}">
                        <a14:useLocalDpi xmlns:a14="http://schemas.microsoft.com/office/drawing/2010/main" val="0"/>
                      </a:ext>
                    </a:extLst>
                  </a:blip>
                  <a:srcRect r="75412" b="21536"/>
                  <a:stretch/>
                </p:blipFill>
                <p:spPr bwMode="auto">
                  <a:xfrm>
                    <a:off x="7180835" y="9137621"/>
                    <a:ext cx="828100" cy="854747"/>
                  </a:xfrm>
                  <a:prstGeom prst="rect">
                    <a:avLst/>
                  </a:prstGeom>
                  <a:grpFill/>
                </p:spPr>
              </p:pic>
            </p:grpSp>
          </p:grpSp>
        </p:grpSp>
        <p:cxnSp>
          <p:nvCxnSpPr>
            <p:cNvPr id="37" name="Suora nuoliyhdysviiva 36">
              <a:extLst>
                <a:ext uri="{FF2B5EF4-FFF2-40B4-BE49-F238E27FC236}">
                  <a16:creationId xmlns:a16="http://schemas.microsoft.com/office/drawing/2014/main" id="{8B2540A9-9160-6475-CD90-9E31D6D56740}"/>
                </a:ext>
              </a:extLst>
            </p:cNvPr>
            <p:cNvCxnSpPr>
              <a:cxnSpLocks/>
            </p:cNvCxnSpPr>
            <p:nvPr/>
          </p:nvCxnSpPr>
          <p:spPr>
            <a:xfrm flipH="1" flipV="1">
              <a:off x="10800594" y="4795818"/>
              <a:ext cx="1" cy="40617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uora nuoliyhdysviiva 37">
              <a:extLst>
                <a:ext uri="{FF2B5EF4-FFF2-40B4-BE49-F238E27FC236}">
                  <a16:creationId xmlns:a16="http://schemas.microsoft.com/office/drawing/2014/main" id="{969F9298-1A73-A005-993B-7EC30BF34C69}"/>
                </a:ext>
              </a:extLst>
            </p:cNvPr>
            <p:cNvCxnSpPr>
              <a:cxnSpLocks/>
            </p:cNvCxnSpPr>
            <p:nvPr/>
          </p:nvCxnSpPr>
          <p:spPr>
            <a:xfrm>
              <a:off x="6547643" y="5581970"/>
              <a:ext cx="99867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uora nuoliyhdysviiva 38">
              <a:extLst>
                <a:ext uri="{FF2B5EF4-FFF2-40B4-BE49-F238E27FC236}">
                  <a16:creationId xmlns:a16="http://schemas.microsoft.com/office/drawing/2014/main" id="{724DB41D-EF5D-828D-C643-1420DAB857F4}"/>
                </a:ext>
              </a:extLst>
            </p:cNvPr>
            <p:cNvCxnSpPr>
              <a:cxnSpLocks/>
            </p:cNvCxnSpPr>
            <p:nvPr/>
          </p:nvCxnSpPr>
          <p:spPr>
            <a:xfrm>
              <a:off x="8897630" y="5542934"/>
              <a:ext cx="99867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0" name="Kuva 39" descr="Asiakirja tasaisella täytöllä">
              <a:extLst>
                <a:ext uri="{FF2B5EF4-FFF2-40B4-BE49-F238E27FC236}">
                  <a16:creationId xmlns:a16="http://schemas.microsoft.com/office/drawing/2014/main" id="{805142B1-9143-0965-7F02-726C3DF846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84764" y="4847795"/>
              <a:ext cx="369332" cy="369332"/>
            </a:xfrm>
            <a:prstGeom prst="rect">
              <a:avLst/>
            </a:prstGeom>
          </p:spPr>
        </p:pic>
        <p:pic>
          <p:nvPicPr>
            <p:cNvPr id="41" name="Kuva 40" descr="Asiakirja tasaisella täytöllä">
              <a:extLst>
                <a:ext uri="{FF2B5EF4-FFF2-40B4-BE49-F238E27FC236}">
                  <a16:creationId xmlns:a16="http://schemas.microsoft.com/office/drawing/2014/main" id="{D3357373-349F-700D-82B7-73E0360546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37324" y="5194680"/>
              <a:ext cx="369332" cy="369332"/>
            </a:xfrm>
            <a:prstGeom prst="rect">
              <a:avLst/>
            </a:prstGeom>
          </p:spPr>
        </p:pic>
        <p:pic>
          <p:nvPicPr>
            <p:cNvPr id="42" name="Kuva 41" descr="Asiakirja tasaisella täytöllä">
              <a:extLst>
                <a:ext uri="{FF2B5EF4-FFF2-40B4-BE49-F238E27FC236}">
                  <a16:creationId xmlns:a16="http://schemas.microsoft.com/office/drawing/2014/main" id="{A540E206-FEC5-9886-498C-515A971278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19515" y="5156018"/>
              <a:ext cx="369332" cy="369332"/>
            </a:xfrm>
            <a:prstGeom prst="rect">
              <a:avLst/>
            </a:prstGeom>
          </p:spPr>
        </p:pic>
        <p:pic>
          <p:nvPicPr>
            <p:cNvPr id="43" name="Kuva 42" descr="Asiakirja tasaisella täytöllä">
              <a:extLst>
                <a:ext uri="{FF2B5EF4-FFF2-40B4-BE49-F238E27FC236}">
                  <a16:creationId xmlns:a16="http://schemas.microsoft.com/office/drawing/2014/main" id="{E44622D1-C50C-FC10-ED73-1507A3C6746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54886" y="4842191"/>
              <a:ext cx="369332" cy="369332"/>
            </a:xfrm>
            <a:prstGeom prst="rect">
              <a:avLst/>
            </a:prstGeom>
          </p:spPr>
        </p:pic>
        <p:grpSp>
          <p:nvGrpSpPr>
            <p:cNvPr id="44" name="Ryhmä 43">
              <a:extLst>
                <a:ext uri="{FF2B5EF4-FFF2-40B4-BE49-F238E27FC236}">
                  <a16:creationId xmlns:a16="http://schemas.microsoft.com/office/drawing/2014/main" id="{B57F80B9-C073-4414-76E2-0C726523AC0A}"/>
                </a:ext>
              </a:extLst>
            </p:cNvPr>
            <p:cNvGrpSpPr/>
            <p:nvPr/>
          </p:nvGrpSpPr>
          <p:grpSpPr>
            <a:xfrm>
              <a:off x="5526209" y="3363602"/>
              <a:ext cx="517108" cy="1136866"/>
              <a:chOff x="8674541" y="4219495"/>
              <a:chExt cx="689387" cy="1487682"/>
            </a:xfrm>
          </p:grpSpPr>
          <p:sp>
            <p:nvSpPr>
              <p:cNvPr id="53" name="Vapaamuotoinen: Muoto 52">
                <a:extLst>
                  <a:ext uri="{FF2B5EF4-FFF2-40B4-BE49-F238E27FC236}">
                    <a16:creationId xmlns:a16="http://schemas.microsoft.com/office/drawing/2014/main" id="{33E54363-DCB6-8A32-A496-7412ABC51663}"/>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4" name="Vapaamuotoinen: Muoto 53">
                <a:extLst>
                  <a:ext uri="{FF2B5EF4-FFF2-40B4-BE49-F238E27FC236}">
                    <a16:creationId xmlns:a16="http://schemas.microsoft.com/office/drawing/2014/main" id="{3D0C0D24-584F-B0C0-744E-E7094B2117D7}"/>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56" name="Ryhmä 55">
                <a:extLst>
                  <a:ext uri="{FF2B5EF4-FFF2-40B4-BE49-F238E27FC236}">
                    <a16:creationId xmlns:a16="http://schemas.microsoft.com/office/drawing/2014/main" id="{E4BEC518-AB35-5D12-40D3-1418783B5B28}"/>
                  </a:ext>
                </a:extLst>
              </p:cNvPr>
              <p:cNvGrpSpPr/>
              <p:nvPr/>
            </p:nvGrpSpPr>
            <p:grpSpPr>
              <a:xfrm>
                <a:off x="8674541" y="4219495"/>
                <a:ext cx="689387" cy="1487682"/>
                <a:chOff x="4132250" y="4688434"/>
                <a:chExt cx="509733" cy="1177642"/>
              </a:xfrm>
            </p:grpSpPr>
            <p:sp>
              <p:nvSpPr>
                <p:cNvPr id="57" name="Vapaamuotoinen: Muoto 56">
                  <a:extLst>
                    <a:ext uri="{FF2B5EF4-FFF2-40B4-BE49-F238E27FC236}">
                      <a16:creationId xmlns:a16="http://schemas.microsoft.com/office/drawing/2014/main" id="{AA395948-9105-66DA-CDD1-DF5FDE820A1B}"/>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8" name="Vapaamuotoinen: Muoto 57">
                  <a:extLst>
                    <a:ext uri="{FF2B5EF4-FFF2-40B4-BE49-F238E27FC236}">
                      <a16:creationId xmlns:a16="http://schemas.microsoft.com/office/drawing/2014/main" id="{542C29AF-A6FA-B575-E78A-124ABDFD1256}"/>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9" name="Kuva 45" descr="Palo mies mies tasaisella täytöllä">
                  <a:extLst>
                    <a:ext uri="{FF2B5EF4-FFF2-40B4-BE49-F238E27FC236}">
                      <a16:creationId xmlns:a16="http://schemas.microsoft.com/office/drawing/2014/main" id="{31ED014D-D193-2F04-5F74-3A2646027138}"/>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0" name="Vapaamuotoinen: Muoto 59">
                  <a:extLst>
                    <a:ext uri="{FF2B5EF4-FFF2-40B4-BE49-F238E27FC236}">
                      <a16:creationId xmlns:a16="http://schemas.microsoft.com/office/drawing/2014/main" id="{92E85C96-7930-099D-5E9F-3F974FA4D312}"/>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1" name="Vapaamuotoinen: Muoto 60">
                  <a:extLst>
                    <a:ext uri="{FF2B5EF4-FFF2-40B4-BE49-F238E27FC236}">
                      <a16:creationId xmlns:a16="http://schemas.microsoft.com/office/drawing/2014/main" id="{E39993FD-B556-0F36-9E30-0397D5B640AD}"/>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2" name="Vapaamuotoinen: Muoto 61">
                  <a:extLst>
                    <a:ext uri="{FF2B5EF4-FFF2-40B4-BE49-F238E27FC236}">
                      <a16:creationId xmlns:a16="http://schemas.microsoft.com/office/drawing/2014/main" id="{AAC91CB9-0055-7C10-D3AC-9364DB0605F8}"/>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3" name="Vapaamuotoinen: Muoto 62">
                  <a:extLst>
                    <a:ext uri="{FF2B5EF4-FFF2-40B4-BE49-F238E27FC236}">
                      <a16:creationId xmlns:a16="http://schemas.microsoft.com/office/drawing/2014/main" id="{33CE6B33-70F9-ED37-67F6-950C2BB936B2}"/>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4" name="Vapaamuotoinen: Muoto 63">
                  <a:extLst>
                    <a:ext uri="{FF2B5EF4-FFF2-40B4-BE49-F238E27FC236}">
                      <a16:creationId xmlns:a16="http://schemas.microsoft.com/office/drawing/2014/main" id="{5F63A517-7DD8-9F98-A3B9-56C54DD35DCA}"/>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65" name="Kuva 64" descr="Saapas tasaisella täytöllä">
                  <a:extLst>
                    <a:ext uri="{FF2B5EF4-FFF2-40B4-BE49-F238E27FC236}">
                      <a16:creationId xmlns:a16="http://schemas.microsoft.com/office/drawing/2014/main" id="{AA32B226-D473-0A1F-CFE7-8B59B00EC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90102" y="5637529"/>
                  <a:ext cx="245455" cy="228547"/>
                </a:xfrm>
                <a:prstGeom prst="rect">
                  <a:avLst/>
                </a:prstGeom>
              </p:spPr>
            </p:pic>
            <p:pic>
              <p:nvPicPr>
                <p:cNvPr id="66" name="Kuva 65" descr="Saapas tasaisella täytöllä">
                  <a:extLst>
                    <a:ext uri="{FF2B5EF4-FFF2-40B4-BE49-F238E27FC236}">
                      <a16:creationId xmlns:a16="http://schemas.microsoft.com/office/drawing/2014/main" id="{898E1B43-9A4C-C8D0-88E9-839A70B1FAE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4140007" y="5637080"/>
                  <a:ext cx="245455" cy="228547"/>
                </a:xfrm>
                <a:prstGeom prst="rect">
                  <a:avLst/>
                </a:prstGeom>
              </p:spPr>
            </p:pic>
            <p:sp>
              <p:nvSpPr>
                <p:cNvPr id="67" name="Suorakulmio 66">
                  <a:extLst>
                    <a:ext uri="{FF2B5EF4-FFF2-40B4-BE49-F238E27FC236}">
                      <a16:creationId xmlns:a16="http://schemas.microsoft.com/office/drawing/2014/main" id="{8C89D684-1A1F-3092-494C-440B03244D7B}"/>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8" name="Kuva 67" descr="Aurinkolasit tasaisella täytöllä">
                  <a:extLst>
                    <a:ext uri="{FF2B5EF4-FFF2-40B4-BE49-F238E27FC236}">
                      <a16:creationId xmlns:a16="http://schemas.microsoft.com/office/drawing/2014/main" id="{6146CFD0-7E65-16EC-1740-46AA7CF0F6C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81187" y="4740703"/>
                  <a:ext cx="208544" cy="194180"/>
                </a:xfrm>
                <a:prstGeom prst="rect">
                  <a:avLst/>
                </a:prstGeom>
              </p:spPr>
            </p:pic>
          </p:grpSp>
        </p:grpSp>
        <p:sp>
          <p:nvSpPr>
            <p:cNvPr id="45" name="Puhekupla: Suorakulmio, kulmat pyöristettu 44">
              <a:extLst>
                <a:ext uri="{FF2B5EF4-FFF2-40B4-BE49-F238E27FC236}">
                  <a16:creationId xmlns:a16="http://schemas.microsoft.com/office/drawing/2014/main" id="{256C395E-704A-4CE3-2BD3-82C217B6C3BE}"/>
                </a:ext>
              </a:extLst>
            </p:cNvPr>
            <p:cNvSpPr/>
            <p:nvPr/>
          </p:nvSpPr>
          <p:spPr>
            <a:xfrm>
              <a:off x="6241141" y="2136204"/>
              <a:ext cx="5406515" cy="1085361"/>
            </a:xfrm>
            <a:prstGeom prst="wedgeRoundRectCallout">
              <a:avLst>
                <a:gd name="adj1" fmla="val -54465"/>
                <a:gd name="adj2" fmla="val 52320"/>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i-FI" sz="1500">
                  <a:solidFill>
                    <a:schemeClr val="tx1"/>
                  </a:solidFill>
                  <a:latin typeface="Abadi" panose="020B0604020104020204" pitchFamily="34" charset="0"/>
                </a:rPr>
                <a:t>Siirtymällä sähköisten hankintasanomien käyttöön tiedonvaihto siirtyy tietojärjestelmien väliseksi</a:t>
              </a:r>
              <a:br>
                <a:rPr lang="fi-FI" sz="1500">
                  <a:solidFill>
                    <a:schemeClr val="tx1"/>
                  </a:solidFill>
                  <a:latin typeface="Abadi" panose="020B0604020104020204" pitchFamily="34" charset="0"/>
                </a:rPr>
              </a:br>
              <a:r>
                <a:rPr lang="fi-FI" sz="1500">
                  <a:solidFill>
                    <a:schemeClr val="tx1"/>
                  </a:solidFill>
                  <a:latin typeface="Abadi" panose="020B0604020104020204" pitchFamily="34" charset="0"/>
                </a:rPr>
                <a:t>tiedonvaihdoksi, sujuvoittaen koko prosessia. Samaan tapaan kuten verkkolaskussa.</a:t>
              </a:r>
              <a:endParaRPr lang="fi-FI" sz="1500">
                <a:ln>
                  <a:solidFill>
                    <a:schemeClr val="tx1"/>
                  </a:solidFill>
                </a:ln>
                <a:solidFill>
                  <a:schemeClr val="tx1"/>
                </a:solidFill>
                <a:latin typeface="Abadi" panose="020B0604020104020204" pitchFamily="34" charset="0"/>
              </a:endParaRPr>
            </a:p>
          </p:txBody>
        </p:sp>
        <p:sp>
          <p:nvSpPr>
            <p:cNvPr id="46" name="Puhekupla: Suorakulmio, kulmat pyöristettu 45">
              <a:extLst>
                <a:ext uri="{FF2B5EF4-FFF2-40B4-BE49-F238E27FC236}">
                  <a16:creationId xmlns:a16="http://schemas.microsoft.com/office/drawing/2014/main" id="{EC4811EF-DBBF-DA56-B025-4FA31C939AC2}"/>
                </a:ext>
              </a:extLst>
            </p:cNvPr>
            <p:cNvSpPr/>
            <p:nvPr/>
          </p:nvSpPr>
          <p:spPr>
            <a:xfrm>
              <a:off x="6324087" y="3429120"/>
              <a:ext cx="3803507" cy="1025397"/>
            </a:xfrm>
            <a:prstGeom prst="wedgeRoundRectCallout">
              <a:avLst>
                <a:gd name="adj1" fmla="val 56113"/>
                <a:gd name="adj2" fmla="val -36994"/>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i-FI" sz="1500">
                  <a:solidFill>
                    <a:schemeClr val="tx1"/>
                  </a:solidFill>
                  <a:highlight>
                    <a:srgbClr val="A3F4BD"/>
                  </a:highlight>
                  <a:latin typeface="Abadi" panose="020B0604020104020204" pitchFamily="34" charset="0"/>
                </a:rPr>
                <a:t>Periaatteena:</a:t>
              </a:r>
              <a:r>
                <a:rPr lang="fi-FI" sz="1500">
                  <a:solidFill>
                    <a:schemeClr val="tx1"/>
                  </a:solidFill>
                  <a:latin typeface="Abadi" panose="020B0604020104020204" pitchFamily="34" charset="0"/>
                </a:rPr>
                <a:t> ei kahdenvälisiä sovituksia vaan mahdollisimman yleiskäyttöinen, verkostomainen toteutus. Liity kerran tavoita kaikki.</a:t>
              </a:r>
              <a:endParaRPr lang="fi-FI" sz="1500">
                <a:ln>
                  <a:solidFill>
                    <a:schemeClr val="tx1"/>
                  </a:solidFill>
                </a:ln>
                <a:solidFill>
                  <a:schemeClr val="tx1"/>
                </a:solidFill>
                <a:latin typeface="Abadi" panose="020B0604020104020204" pitchFamily="34" charset="0"/>
              </a:endParaRPr>
            </a:p>
          </p:txBody>
        </p:sp>
        <p:sp>
          <p:nvSpPr>
            <p:cNvPr id="47" name="Tekstiruutu 46">
              <a:extLst>
                <a:ext uri="{FF2B5EF4-FFF2-40B4-BE49-F238E27FC236}">
                  <a16:creationId xmlns:a16="http://schemas.microsoft.com/office/drawing/2014/main" id="{4BAE50E4-78E6-3BF2-FAD8-15B99532F1C7}"/>
                </a:ext>
              </a:extLst>
            </p:cNvPr>
            <p:cNvSpPr txBox="1"/>
            <p:nvPr/>
          </p:nvSpPr>
          <p:spPr>
            <a:xfrm>
              <a:off x="4980217" y="4178516"/>
              <a:ext cx="593432" cy="369332"/>
            </a:xfrm>
            <a:prstGeom prst="rect">
              <a:avLst/>
            </a:prstGeom>
            <a:noFill/>
          </p:spPr>
          <p:txBody>
            <a:bodyPr wrap="none" rtlCol="0">
              <a:spAutoFit/>
            </a:bodyPr>
            <a:lstStyle/>
            <a:p>
              <a:r>
                <a:rPr lang="fi-FI"/>
                <a:t>ERP</a:t>
              </a:r>
            </a:p>
          </p:txBody>
        </p:sp>
        <p:sp>
          <p:nvSpPr>
            <p:cNvPr id="48" name="Tekstiruutu 47">
              <a:extLst>
                <a:ext uri="{FF2B5EF4-FFF2-40B4-BE49-F238E27FC236}">
                  <a16:creationId xmlns:a16="http://schemas.microsoft.com/office/drawing/2014/main" id="{36EF0D99-8ACA-31B1-B112-544662AAE87C}"/>
                </a:ext>
              </a:extLst>
            </p:cNvPr>
            <p:cNvSpPr txBox="1"/>
            <p:nvPr/>
          </p:nvSpPr>
          <p:spPr>
            <a:xfrm>
              <a:off x="11054224" y="4218556"/>
              <a:ext cx="593432" cy="369332"/>
            </a:xfrm>
            <a:prstGeom prst="rect">
              <a:avLst/>
            </a:prstGeom>
            <a:noFill/>
          </p:spPr>
          <p:txBody>
            <a:bodyPr wrap="none" rtlCol="0">
              <a:spAutoFit/>
            </a:bodyPr>
            <a:lstStyle/>
            <a:p>
              <a:r>
                <a:rPr lang="fi-FI"/>
                <a:t>ERP</a:t>
              </a:r>
            </a:p>
          </p:txBody>
        </p:sp>
        <p:sp>
          <p:nvSpPr>
            <p:cNvPr id="49" name="Tekstiruutu 48">
              <a:extLst>
                <a:ext uri="{FF2B5EF4-FFF2-40B4-BE49-F238E27FC236}">
                  <a16:creationId xmlns:a16="http://schemas.microsoft.com/office/drawing/2014/main" id="{83F5743E-1CE2-7866-DB6B-139162F7ED22}"/>
                </a:ext>
              </a:extLst>
            </p:cNvPr>
            <p:cNvSpPr txBox="1"/>
            <p:nvPr/>
          </p:nvSpPr>
          <p:spPr>
            <a:xfrm>
              <a:off x="10824218" y="4731300"/>
              <a:ext cx="421910" cy="276999"/>
            </a:xfrm>
            <a:prstGeom prst="rect">
              <a:avLst/>
            </a:prstGeom>
            <a:noFill/>
          </p:spPr>
          <p:txBody>
            <a:bodyPr wrap="none" rtlCol="0">
              <a:spAutoFit/>
            </a:bodyPr>
            <a:lstStyle/>
            <a:p>
              <a:r>
                <a:rPr lang="fi-FI" sz="1200"/>
                <a:t>API</a:t>
              </a:r>
            </a:p>
          </p:txBody>
        </p:sp>
        <p:sp>
          <p:nvSpPr>
            <p:cNvPr id="50" name="Tekstiruutu 49">
              <a:extLst>
                <a:ext uri="{FF2B5EF4-FFF2-40B4-BE49-F238E27FC236}">
                  <a16:creationId xmlns:a16="http://schemas.microsoft.com/office/drawing/2014/main" id="{EB61826B-CF0C-7B1F-9FE2-D18DA007F3B1}"/>
                </a:ext>
              </a:extLst>
            </p:cNvPr>
            <p:cNvSpPr txBox="1"/>
            <p:nvPr/>
          </p:nvSpPr>
          <p:spPr>
            <a:xfrm>
              <a:off x="10809769" y="4998905"/>
              <a:ext cx="421910" cy="276999"/>
            </a:xfrm>
            <a:prstGeom prst="rect">
              <a:avLst/>
            </a:prstGeom>
            <a:noFill/>
          </p:spPr>
          <p:txBody>
            <a:bodyPr wrap="none" rtlCol="0">
              <a:spAutoFit/>
            </a:bodyPr>
            <a:lstStyle/>
            <a:p>
              <a:r>
                <a:rPr lang="fi-FI" sz="1200"/>
                <a:t>API</a:t>
              </a:r>
            </a:p>
          </p:txBody>
        </p:sp>
        <p:sp>
          <p:nvSpPr>
            <p:cNvPr id="51" name="Tekstiruutu 50">
              <a:extLst>
                <a:ext uri="{FF2B5EF4-FFF2-40B4-BE49-F238E27FC236}">
                  <a16:creationId xmlns:a16="http://schemas.microsoft.com/office/drawing/2014/main" id="{8E095903-874E-2CF0-8CE7-0872945A61B9}"/>
                </a:ext>
              </a:extLst>
            </p:cNvPr>
            <p:cNvSpPr txBox="1"/>
            <p:nvPr/>
          </p:nvSpPr>
          <p:spPr>
            <a:xfrm>
              <a:off x="5335983" y="4723994"/>
              <a:ext cx="421910" cy="276999"/>
            </a:xfrm>
            <a:prstGeom prst="rect">
              <a:avLst/>
            </a:prstGeom>
            <a:noFill/>
          </p:spPr>
          <p:txBody>
            <a:bodyPr wrap="none" rtlCol="0">
              <a:spAutoFit/>
            </a:bodyPr>
            <a:lstStyle/>
            <a:p>
              <a:r>
                <a:rPr lang="fi-FI" sz="1200"/>
                <a:t>API</a:t>
              </a:r>
            </a:p>
          </p:txBody>
        </p:sp>
        <p:sp>
          <p:nvSpPr>
            <p:cNvPr id="52" name="Tekstiruutu 51">
              <a:extLst>
                <a:ext uri="{FF2B5EF4-FFF2-40B4-BE49-F238E27FC236}">
                  <a16:creationId xmlns:a16="http://schemas.microsoft.com/office/drawing/2014/main" id="{3B7D26C4-D6A9-6BC3-188C-B510F2392E96}"/>
                </a:ext>
              </a:extLst>
            </p:cNvPr>
            <p:cNvSpPr txBox="1"/>
            <p:nvPr/>
          </p:nvSpPr>
          <p:spPr>
            <a:xfrm>
              <a:off x="5321534" y="4991599"/>
              <a:ext cx="421910" cy="276999"/>
            </a:xfrm>
            <a:prstGeom prst="rect">
              <a:avLst/>
            </a:prstGeom>
            <a:noFill/>
          </p:spPr>
          <p:txBody>
            <a:bodyPr wrap="none" rtlCol="0">
              <a:spAutoFit/>
            </a:bodyPr>
            <a:lstStyle/>
            <a:p>
              <a:r>
                <a:rPr lang="fi-FI" sz="1200"/>
                <a:t>API</a:t>
              </a:r>
            </a:p>
          </p:txBody>
        </p:sp>
      </p:grpSp>
    </p:spTree>
    <p:extLst>
      <p:ext uri="{BB962C8B-B14F-4D97-AF65-F5344CB8AC3E}">
        <p14:creationId xmlns:p14="http://schemas.microsoft.com/office/powerpoint/2010/main" val="392771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E4BA172-0AE9-8DEB-4305-825ABAE138FB}"/>
              </a:ext>
            </a:extLst>
          </p:cNvPr>
          <p:cNvSpPr>
            <a:spLocks noGrp="1"/>
          </p:cNvSpPr>
          <p:nvPr>
            <p:ph type="title"/>
          </p:nvPr>
        </p:nvSpPr>
        <p:spPr>
          <a:xfrm>
            <a:off x="6211167" y="333376"/>
            <a:ext cx="5653872" cy="827200"/>
          </a:xfr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i-FI" sz="2800" b="0" i="0" u="none" strike="noStrike" kern="1200" cap="none" spc="0" normalizeH="0" baseline="0" noProof="0">
                <a:ln>
                  <a:noFill/>
                </a:ln>
                <a:solidFill>
                  <a:srgbClr val="183858"/>
                </a:solidFill>
                <a:effectLst/>
                <a:uLnTx/>
                <a:uFillTx/>
                <a:latin typeface="Avenir Next LT Pro Demi"/>
                <a:ea typeface="+mj-ea"/>
                <a:cs typeface="+mj-cs"/>
              </a:rPr>
              <a:t>RAJAPINTA-työryhmä</a:t>
            </a:r>
          </a:p>
        </p:txBody>
      </p:sp>
      <p:sp>
        <p:nvSpPr>
          <p:cNvPr id="6" name="Dian numeron paikkamerkki 5">
            <a:extLst>
              <a:ext uri="{FF2B5EF4-FFF2-40B4-BE49-F238E27FC236}">
                <a16:creationId xmlns:a16="http://schemas.microsoft.com/office/drawing/2014/main" id="{B718E244-0696-8C32-8633-073FFAB300E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cxnSp>
        <p:nvCxnSpPr>
          <p:cNvPr id="8" name="Suora nuoliyhdysviiva 7">
            <a:extLst>
              <a:ext uri="{FF2B5EF4-FFF2-40B4-BE49-F238E27FC236}">
                <a16:creationId xmlns:a16="http://schemas.microsoft.com/office/drawing/2014/main" id="{1AE02481-4F6B-F3BB-821B-F3F7BF5A94A0}"/>
              </a:ext>
            </a:extLst>
          </p:cNvPr>
          <p:cNvCxnSpPr>
            <a:cxnSpLocks/>
          </p:cNvCxnSpPr>
          <p:nvPr/>
        </p:nvCxnSpPr>
        <p:spPr>
          <a:xfrm flipH="1">
            <a:off x="1713995" y="3959284"/>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2D2D731B-685A-30F0-7097-E3149753F13A}"/>
              </a:ext>
            </a:extLst>
          </p:cNvPr>
          <p:cNvCxnSpPr>
            <a:cxnSpLocks/>
          </p:cNvCxnSpPr>
          <p:nvPr/>
        </p:nvCxnSpPr>
        <p:spPr>
          <a:xfrm>
            <a:off x="1720793" y="3675906"/>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45205FDA-2C6C-D72B-2B6C-EAD0AA241A24}"/>
              </a:ext>
            </a:extLst>
          </p:cNvPr>
          <p:cNvCxnSpPr>
            <a:cxnSpLocks/>
          </p:cNvCxnSpPr>
          <p:nvPr/>
        </p:nvCxnSpPr>
        <p:spPr>
          <a:xfrm flipH="1">
            <a:off x="1703845" y="3341420"/>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uora nuoliyhdysviiva 10">
            <a:extLst>
              <a:ext uri="{FF2B5EF4-FFF2-40B4-BE49-F238E27FC236}">
                <a16:creationId xmlns:a16="http://schemas.microsoft.com/office/drawing/2014/main" id="{E2CBDDEF-24CB-601B-6002-D59FDC353268}"/>
              </a:ext>
            </a:extLst>
          </p:cNvPr>
          <p:cNvCxnSpPr>
            <a:cxnSpLocks/>
          </p:cNvCxnSpPr>
          <p:nvPr/>
        </p:nvCxnSpPr>
        <p:spPr>
          <a:xfrm flipH="1">
            <a:off x="1736436" y="1638240"/>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uorakulmio 11">
            <a:extLst>
              <a:ext uri="{FF2B5EF4-FFF2-40B4-BE49-F238E27FC236}">
                <a16:creationId xmlns:a16="http://schemas.microsoft.com/office/drawing/2014/main" id="{92CACB98-06D8-E934-46A8-FAB9F696A30F}"/>
              </a:ext>
            </a:extLst>
          </p:cNvPr>
          <p:cNvSpPr/>
          <p:nvPr/>
        </p:nvSpPr>
        <p:spPr>
          <a:xfrm>
            <a:off x="689485" y="2505459"/>
            <a:ext cx="982451" cy="32235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r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Tilausvahvistusten käsittely</a:t>
            </a:r>
          </a:p>
        </p:txBody>
      </p:sp>
      <p:sp>
        <p:nvSpPr>
          <p:cNvPr id="13" name="Suorakulmio 12">
            <a:extLst>
              <a:ext uri="{FF2B5EF4-FFF2-40B4-BE49-F238E27FC236}">
                <a16:creationId xmlns:a16="http://schemas.microsoft.com/office/drawing/2014/main" id="{F325ED6F-FC07-D751-5A89-D28E959CF721}"/>
              </a:ext>
            </a:extLst>
          </p:cNvPr>
          <p:cNvSpPr/>
          <p:nvPr/>
        </p:nvSpPr>
        <p:spPr>
          <a:xfrm>
            <a:off x="689485" y="4192947"/>
            <a:ext cx="982451" cy="42884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tIns="79083"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Toimitustiedon käsittely</a:t>
            </a:r>
          </a:p>
        </p:txBody>
      </p:sp>
      <p:sp>
        <p:nvSpPr>
          <p:cNvPr id="15" name="Suorakulmio 14">
            <a:extLst>
              <a:ext uri="{FF2B5EF4-FFF2-40B4-BE49-F238E27FC236}">
                <a16:creationId xmlns:a16="http://schemas.microsoft.com/office/drawing/2014/main" id="{53328C66-37AA-E0F6-A347-402A8772BA87}"/>
              </a:ext>
            </a:extLst>
          </p:cNvPr>
          <p:cNvSpPr/>
          <p:nvPr/>
        </p:nvSpPr>
        <p:spPr>
          <a:xfrm>
            <a:off x="3312912" y="5087443"/>
            <a:ext cx="982451" cy="476561"/>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tIns="52724"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a:t>
            </a:r>
          </a:p>
        </p:txBody>
      </p:sp>
      <p:sp>
        <p:nvSpPr>
          <p:cNvPr id="16" name="Suorakulmio 15">
            <a:extLst>
              <a:ext uri="{FF2B5EF4-FFF2-40B4-BE49-F238E27FC236}">
                <a16:creationId xmlns:a16="http://schemas.microsoft.com/office/drawing/2014/main" id="{659BB60D-41C8-B4D5-DCC0-6AC1D06391D4}"/>
              </a:ext>
            </a:extLst>
          </p:cNvPr>
          <p:cNvSpPr/>
          <p:nvPr/>
        </p:nvSpPr>
        <p:spPr>
          <a:xfrm>
            <a:off x="3312912" y="4331487"/>
            <a:ext cx="982451" cy="39004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tIns="52724" rIns="10800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Lähetysilmoitus</a:t>
            </a:r>
          </a:p>
        </p:txBody>
      </p:sp>
      <p:cxnSp>
        <p:nvCxnSpPr>
          <p:cNvPr id="17" name="Suora nuoliyhdysviiva 16">
            <a:extLst>
              <a:ext uri="{FF2B5EF4-FFF2-40B4-BE49-F238E27FC236}">
                <a16:creationId xmlns:a16="http://schemas.microsoft.com/office/drawing/2014/main" id="{1AF3C3D8-201E-CE4F-037D-C569CF4C2A3C}"/>
              </a:ext>
            </a:extLst>
          </p:cNvPr>
          <p:cNvCxnSpPr>
            <a:cxnSpLocks/>
          </p:cNvCxnSpPr>
          <p:nvPr/>
        </p:nvCxnSpPr>
        <p:spPr>
          <a:xfrm>
            <a:off x="1743698" y="2054234"/>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Suorakulmio 17">
            <a:extLst>
              <a:ext uri="{FF2B5EF4-FFF2-40B4-BE49-F238E27FC236}">
                <a16:creationId xmlns:a16="http://schemas.microsoft.com/office/drawing/2014/main" id="{346EB220-0308-8D06-52D5-2BF4084A8FDE}"/>
              </a:ext>
            </a:extLst>
          </p:cNvPr>
          <p:cNvSpPr/>
          <p:nvPr/>
        </p:nvSpPr>
        <p:spPr>
          <a:xfrm>
            <a:off x="3312912" y="2263198"/>
            <a:ext cx="982451" cy="560767"/>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tIns="171345"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Tilausvahvistus</a:t>
            </a:r>
          </a:p>
        </p:txBody>
      </p:sp>
      <p:sp>
        <p:nvSpPr>
          <p:cNvPr id="19" name="Suorakulmio 18">
            <a:extLst>
              <a:ext uri="{FF2B5EF4-FFF2-40B4-BE49-F238E27FC236}">
                <a16:creationId xmlns:a16="http://schemas.microsoft.com/office/drawing/2014/main" id="{D1444366-3CBD-911A-CD8A-F6A278256AC3}"/>
              </a:ext>
            </a:extLst>
          </p:cNvPr>
          <p:cNvSpPr/>
          <p:nvPr/>
        </p:nvSpPr>
        <p:spPr>
          <a:xfrm>
            <a:off x="689485" y="1850468"/>
            <a:ext cx="982451" cy="44736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Tilaus</a:t>
            </a:r>
          </a:p>
        </p:txBody>
      </p:sp>
      <p:sp>
        <p:nvSpPr>
          <p:cNvPr id="20" name="Suorakulmio 19">
            <a:extLst>
              <a:ext uri="{FF2B5EF4-FFF2-40B4-BE49-F238E27FC236}">
                <a16:creationId xmlns:a16="http://schemas.microsoft.com/office/drawing/2014/main" id="{610AF0C4-2F46-EA78-943B-9C01E65F53BB}"/>
              </a:ext>
            </a:extLst>
          </p:cNvPr>
          <p:cNvSpPr/>
          <p:nvPr/>
        </p:nvSpPr>
        <p:spPr>
          <a:xfrm>
            <a:off x="689485" y="881371"/>
            <a:ext cx="982451" cy="334800"/>
          </a:xfrm>
          <a:prstGeom prst="rect">
            <a:avLst/>
          </a:prstGeom>
          <a:solidFill>
            <a:schemeClr val="tx1"/>
          </a:solidFill>
          <a:ln w="19050"/>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Avenir Next LT Pro"/>
                <a:ea typeface="+mn-ea"/>
                <a:cs typeface="+mn-cs"/>
              </a:rPr>
              <a:t>URAKOITSIJA</a:t>
            </a:r>
          </a:p>
        </p:txBody>
      </p:sp>
      <p:sp>
        <p:nvSpPr>
          <p:cNvPr id="21" name="Suorakulmio 20">
            <a:extLst>
              <a:ext uri="{FF2B5EF4-FFF2-40B4-BE49-F238E27FC236}">
                <a16:creationId xmlns:a16="http://schemas.microsoft.com/office/drawing/2014/main" id="{1DB39BE5-63CF-6C36-6DE0-5DE02DF57619}"/>
              </a:ext>
            </a:extLst>
          </p:cNvPr>
          <p:cNvSpPr/>
          <p:nvPr/>
        </p:nvSpPr>
        <p:spPr>
          <a:xfrm>
            <a:off x="3312912" y="881371"/>
            <a:ext cx="982451" cy="334800"/>
          </a:xfrm>
          <a:prstGeom prst="rect">
            <a:avLst/>
          </a:prstGeom>
          <a:solidFill>
            <a:schemeClr val="tx1"/>
          </a:solidFill>
          <a:ln w="12700"/>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900" b="1">
                <a:solidFill>
                  <a:prstClr val="white"/>
                </a:solidFill>
                <a:latin typeface="Avenir Next LT Pro"/>
              </a:rPr>
              <a:t>TUOTE-VALMISTAJA</a:t>
            </a:r>
            <a:endParaRPr kumimoji="0" lang="fi-FI" sz="900" b="1"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Suorakulmio 21">
            <a:extLst>
              <a:ext uri="{FF2B5EF4-FFF2-40B4-BE49-F238E27FC236}">
                <a16:creationId xmlns:a16="http://schemas.microsoft.com/office/drawing/2014/main" id="{E1AE43A4-3E80-916F-FDC3-FD8D5297BFB1}"/>
              </a:ext>
            </a:extLst>
          </p:cNvPr>
          <p:cNvSpPr/>
          <p:nvPr/>
        </p:nvSpPr>
        <p:spPr>
          <a:xfrm>
            <a:off x="689485" y="1272128"/>
            <a:ext cx="982451" cy="25572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Tarjouspyyntö</a:t>
            </a:r>
          </a:p>
        </p:txBody>
      </p:sp>
      <p:sp>
        <p:nvSpPr>
          <p:cNvPr id="23" name="Suorakulmio 22">
            <a:extLst>
              <a:ext uri="{FF2B5EF4-FFF2-40B4-BE49-F238E27FC236}">
                <a16:creationId xmlns:a16="http://schemas.microsoft.com/office/drawing/2014/main" id="{F0D32A9D-A9A0-3EC8-6CA0-4CA4DC93F805}"/>
              </a:ext>
            </a:extLst>
          </p:cNvPr>
          <p:cNvSpPr/>
          <p:nvPr/>
        </p:nvSpPr>
        <p:spPr>
          <a:xfrm>
            <a:off x="3312912" y="1253838"/>
            <a:ext cx="982451" cy="59908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Tarjous / tuotekatalogi</a:t>
            </a:r>
          </a:p>
        </p:txBody>
      </p:sp>
      <p:cxnSp>
        <p:nvCxnSpPr>
          <p:cNvPr id="24" name="Suora nuoliyhdysviiva 23">
            <a:extLst>
              <a:ext uri="{FF2B5EF4-FFF2-40B4-BE49-F238E27FC236}">
                <a16:creationId xmlns:a16="http://schemas.microsoft.com/office/drawing/2014/main" id="{D6216EEA-7339-3166-BE61-C209BCAFBA0D}"/>
              </a:ext>
            </a:extLst>
          </p:cNvPr>
          <p:cNvCxnSpPr>
            <a:cxnSpLocks/>
          </p:cNvCxnSpPr>
          <p:nvPr/>
        </p:nvCxnSpPr>
        <p:spPr>
          <a:xfrm flipH="1">
            <a:off x="1743698" y="2638111"/>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uora nuoliyhdysviiva 24">
            <a:extLst>
              <a:ext uri="{FF2B5EF4-FFF2-40B4-BE49-F238E27FC236}">
                <a16:creationId xmlns:a16="http://schemas.microsoft.com/office/drawing/2014/main" id="{09BBBDF7-9182-FA09-5E91-1EB93788128E}"/>
              </a:ext>
            </a:extLst>
          </p:cNvPr>
          <p:cNvCxnSpPr>
            <a:cxnSpLocks/>
          </p:cNvCxnSpPr>
          <p:nvPr/>
        </p:nvCxnSpPr>
        <p:spPr>
          <a:xfrm flipH="1">
            <a:off x="1743411" y="4454517"/>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Suorakulmio 25">
            <a:extLst>
              <a:ext uri="{FF2B5EF4-FFF2-40B4-BE49-F238E27FC236}">
                <a16:creationId xmlns:a16="http://schemas.microsoft.com/office/drawing/2014/main" id="{A58852F8-AA7D-2C1F-B147-1ED589B9A91E}"/>
              </a:ext>
            </a:extLst>
          </p:cNvPr>
          <p:cNvSpPr/>
          <p:nvPr/>
        </p:nvSpPr>
        <p:spPr>
          <a:xfrm>
            <a:off x="689485" y="5066684"/>
            <a:ext cx="982451" cy="52988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tIns="65901"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Vastaanotto</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303" b="1" i="0" u="none" strike="noStrike" kern="1200" cap="none" spc="0" normalizeH="0" baseline="0" noProof="0">
              <a:ln>
                <a:noFill/>
              </a:ln>
              <a:solidFill>
                <a:prstClr val="black"/>
              </a:solidFill>
              <a:effectLst/>
              <a:uLnTx/>
              <a:uFillTx/>
              <a:latin typeface="Avenir Next LT Pro"/>
              <a:ea typeface="+mn-ea"/>
              <a:cs typeface="+mn-cs"/>
            </a:endParaRPr>
          </a:p>
        </p:txBody>
      </p:sp>
      <p:pic>
        <p:nvPicPr>
          <p:cNvPr id="27" name="Kuva 26" descr="Kuorma-auto tasaisella täytöllä">
            <a:extLst>
              <a:ext uri="{FF2B5EF4-FFF2-40B4-BE49-F238E27FC236}">
                <a16:creationId xmlns:a16="http://schemas.microsoft.com/office/drawing/2014/main" id="{FEFF1CB3-C415-6C1A-C89B-310D4CCCF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334017" y="4979671"/>
            <a:ext cx="395413" cy="395413"/>
          </a:xfrm>
          <a:prstGeom prst="rect">
            <a:avLst/>
          </a:prstGeom>
        </p:spPr>
      </p:pic>
      <p:cxnSp>
        <p:nvCxnSpPr>
          <p:cNvPr id="28" name="Suora nuoliyhdysviiva 27">
            <a:extLst>
              <a:ext uri="{FF2B5EF4-FFF2-40B4-BE49-F238E27FC236}">
                <a16:creationId xmlns:a16="http://schemas.microsoft.com/office/drawing/2014/main" id="{67E0723F-194B-FF65-558D-9B6F9FE0EB19}"/>
              </a:ext>
            </a:extLst>
          </p:cNvPr>
          <p:cNvCxnSpPr>
            <a:cxnSpLocks/>
          </p:cNvCxnSpPr>
          <p:nvPr/>
        </p:nvCxnSpPr>
        <p:spPr>
          <a:xfrm flipH="1">
            <a:off x="1736436" y="5306489"/>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Suorakulmio 28">
            <a:extLst>
              <a:ext uri="{FF2B5EF4-FFF2-40B4-BE49-F238E27FC236}">
                <a16:creationId xmlns:a16="http://schemas.microsoft.com/office/drawing/2014/main" id="{22112E98-23A2-9391-DF78-1C1DCE31B02B}"/>
              </a:ext>
            </a:extLst>
          </p:cNvPr>
          <p:cNvSpPr/>
          <p:nvPr/>
        </p:nvSpPr>
        <p:spPr>
          <a:xfrm>
            <a:off x="3312912" y="6075532"/>
            <a:ext cx="982451" cy="346195"/>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t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Lasku</a:t>
            </a:r>
          </a:p>
        </p:txBody>
      </p:sp>
      <p:sp>
        <p:nvSpPr>
          <p:cNvPr id="30" name="Suorakulmio 29">
            <a:extLst>
              <a:ext uri="{FF2B5EF4-FFF2-40B4-BE49-F238E27FC236}">
                <a16:creationId xmlns:a16="http://schemas.microsoft.com/office/drawing/2014/main" id="{BD613AE4-86F5-3C96-B73B-FF50D7486C54}"/>
              </a:ext>
            </a:extLst>
          </p:cNvPr>
          <p:cNvSpPr/>
          <p:nvPr/>
        </p:nvSpPr>
        <p:spPr>
          <a:xfrm>
            <a:off x="689485" y="6075863"/>
            <a:ext cx="982451" cy="36748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36000" tIns="39541" rIns="3600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Laskunkäsittely &amp; maksu</a:t>
            </a:r>
          </a:p>
        </p:txBody>
      </p:sp>
      <p:cxnSp>
        <p:nvCxnSpPr>
          <p:cNvPr id="31" name="Suora nuoliyhdysviiva 30">
            <a:extLst>
              <a:ext uri="{FF2B5EF4-FFF2-40B4-BE49-F238E27FC236}">
                <a16:creationId xmlns:a16="http://schemas.microsoft.com/office/drawing/2014/main" id="{C75FA25C-045F-DAFF-283D-A03D32B0F7FC}"/>
              </a:ext>
            </a:extLst>
          </p:cNvPr>
          <p:cNvCxnSpPr>
            <a:cxnSpLocks/>
          </p:cNvCxnSpPr>
          <p:nvPr/>
        </p:nvCxnSpPr>
        <p:spPr>
          <a:xfrm flipH="1">
            <a:off x="1743411" y="6263681"/>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Ryhmä 31">
            <a:extLst>
              <a:ext uri="{FF2B5EF4-FFF2-40B4-BE49-F238E27FC236}">
                <a16:creationId xmlns:a16="http://schemas.microsoft.com/office/drawing/2014/main" id="{73FDD5FE-2C6F-BEE0-2332-1DF86DC0069B}"/>
              </a:ext>
            </a:extLst>
          </p:cNvPr>
          <p:cNvGrpSpPr/>
          <p:nvPr/>
        </p:nvGrpSpPr>
        <p:grpSpPr>
          <a:xfrm>
            <a:off x="3312912" y="1897805"/>
            <a:ext cx="982451" cy="550452"/>
            <a:chOff x="9711304" y="9123670"/>
            <a:chExt cx="2683388" cy="1503458"/>
          </a:xfrm>
          <a:solidFill>
            <a:schemeClr val="bg1"/>
          </a:solidFill>
        </p:grpSpPr>
        <p:sp>
          <p:nvSpPr>
            <p:cNvPr id="33" name="Vuokaaviosymboli: Sivujen välinen yhdysviiva 32">
              <a:extLst>
                <a:ext uri="{FF2B5EF4-FFF2-40B4-BE49-F238E27FC236}">
                  <a16:creationId xmlns:a16="http://schemas.microsoft.com/office/drawing/2014/main" id="{052F6837-E2C2-8B55-EAAE-5DC9DD2176BB}"/>
                </a:ext>
              </a:extLst>
            </p:cNvPr>
            <p:cNvSpPr/>
            <p:nvPr/>
          </p:nvSpPr>
          <p:spPr>
            <a:xfrm>
              <a:off x="9711304" y="9123670"/>
              <a:ext cx="2683388" cy="1503458"/>
            </a:xfrm>
            <a:prstGeom prst="flowChartOffpageConnector">
              <a:avLst/>
            </a:prstGeom>
            <a:gr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Myyntitilaus</a:t>
              </a:r>
            </a:p>
          </p:txBody>
        </p:sp>
        <p:sp>
          <p:nvSpPr>
            <p:cNvPr id="34" name="Nuoli: Nuolenkärki 33">
              <a:extLst>
                <a:ext uri="{FF2B5EF4-FFF2-40B4-BE49-F238E27FC236}">
                  <a16:creationId xmlns:a16="http://schemas.microsoft.com/office/drawing/2014/main" id="{89E26E57-4880-BF89-7F45-C820616224C5}"/>
                </a:ext>
              </a:extLst>
            </p:cNvPr>
            <p:cNvSpPr/>
            <p:nvPr/>
          </p:nvSpPr>
          <p:spPr>
            <a:xfrm rot="5400000">
              <a:off x="10995131" y="10192138"/>
              <a:ext cx="107908" cy="484632"/>
            </a:xfrm>
            <a:prstGeom prst="chevron">
              <a:avLst>
                <a:gd name="adj" fmla="val 70964"/>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35" name="Ryhmä 34">
            <a:extLst>
              <a:ext uri="{FF2B5EF4-FFF2-40B4-BE49-F238E27FC236}">
                <a16:creationId xmlns:a16="http://schemas.microsoft.com/office/drawing/2014/main" id="{E4D89301-64CB-8D55-46A6-B2C46CA2AE0D}"/>
              </a:ext>
            </a:extLst>
          </p:cNvPr>
          <p:cNvGrpSpPr/>
          <p:nvPr/>
        </p:nvGrpSpPr>
        <p:grpSpPr>
          <a:xfrm>
            <a:off x="3312912" y="4085015"/>
            <a:ext cx="982451" cy="320401"/>
            <a:chOff x="9726964" y="13871695"/>
            <a:chExt cx="2683388" cy="1079999"/>
          </a:xfrm>
          <a:solidFill>
            <a:schemeClr val="bg1"/>
          </a:solidFill>
        </p:grpSpPr>
        <p:sp>
          <p:nvSpPr>
            <p:cNvPr id="36" name="Vuokaaviosymboli: Sivujen välinen yhdysviiva 35">
              <a:extLst>
                <a:ext uri="{FF2B5EF4-FFF2-40B4-BE49-F238E27FC236}">
                  <a16:creationId xmlns:a16="http://schemas.microsoft.com/office/drawing/2014/main" id="{E4CCEB69-5A71-ED44-99CF-A522A903A76F}"/>
                </a:ext>
              </a:extLst>
            </p:cNvPr>
            <p:cNvSpPr/>
            <p:nvPr/>
          </p:nvSpPr>
          <p:spPr>
            <a:xfrm>
              <a:off x="9726964" y="13871695"/>
              <a:ext cx="2683388" cy="1079999"/>
            </a:xfrm>
            <a:prstGeom prst="flowChartOffpageConnector">
              <a:avLst/>
            </a:prstGeom>
            <a:gr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Lähettämö</a:t>
              </a:r>
            </a:p>
          </p:txBody>
        </p:sp>
        <p:sp>
          <p:nvSpPr>
            <p:cNvPr id="37" name="Nuoli: Nuolenkärki 36">
              <a:extLst>
                <a:ext uri="{FF2B5EF4-FFF2-40B4-BE49-F238E27FC236}">
                  <a16:creationId xmlns:a16="http://schemas.microsoft.com/office/drawing/2014/main" id="{9E1A4F1C-1668-D802-4483-CCF9EDD8303F}"/>
                </a:ext>
              </a:extLst>
            </p:cNvPr>
            <p:cNvSpPr/>
            <p:nvPr/>
          </p:nvSpPr>
          <p:spPr>
            <a:xfrm rot="5400000">
              <a:off x="11010790" y="14573433"/>
              <a:ext cx="107908" cy="484632"/>
            </a:xfrm>
            <a:prstGeom prst="chevron">
              <a:avLst>
                <a:gd name="adj" fmla="val 70964"/>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38" name="Ryhmä 37">
            <a:extLst>
              <a:ext uri="{FF2B5EF4-FFF2-40B4-BE49-F238E27FC236}">
                <a16:creationId xmlns:a16="http://schemas.microsoft.com/office/drawing/2014/main" id="{914CC4C3-B01D-2A93-D8A9-531575C170BB}"/>
              </a:ext>
            </a:extLst>
          </p:cNvPr>
          <p:cNvGrpSpPr/>
          <p:nvPr/>
        </p:nvGrpSpPr>
        <p:grpSpPr>
          <a:xfrm>
            <a:off x="689485" y="1530419"/>
            <a:ext cx="982451" cy="380015"/>
            <a:chOff x="2624120" y="8120226"/>
            <a:chExt cx="2683388" cy="1037944"/>
          </a:xfrm>
          <a:solidFill>
            <a:schemeClr val="bg1"/>
          </a:solidFill>
        </p:grpSpPr>
        <p:sp>
          <p:nvSpPr>
            <p:cNvPr id="39" name="Vuokaaviosymboli: Sivujen välinen yhdysviiva 38">
              <a:extLst>
                <a:ext uri="{FF2B5EF4-FFF2-40B4-BE49-F238E27FC236}">
                  <a16:creationId xmlns:a16="http://schemas.microsoft.com/office/drawing/2014/main" id="{9D271EF8-A1CD-0A89-4157-93E1082E5EF0}"/>
                </a:ext>
              </a:extLst>
            </p:cNvPr>
            <p:cNvSpPr/>
            <p:nvPr/>
          </p:nvSpPr>
          <p:spPr>
            <a:xfrm>
              <a:off x="2624120" y="8120226"/>
              <a:ext cx="2683388" cy="1037944"/>
            </a:xfrm>
            <a:prstGeom prst="flowChartOffpageConnector">
              <a:avLst/>
            </a:prstGeom>
            <a:gr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Tarjouksen käsittely</a:t>
              </a:r>
            </a:p>
          </p:txBody>
        </p:sp>
        <p:sp>
          <p:nvSpPr>
            <p:cNvPr id="40" name="Nuoli: Nuolenkärki 39">
              <a:extLst>
                <a:ext uri="{FF2B5EF4-FFF2-40B4-BE49-F238E27FC236}">
                  <a16:creationId xmlns:a16="http://schemas.microsoft.com/office/drawing/2014/main" id="{9979F89E-44F3-C1BE-5326-22A1E3B5038B}"/>
                </a:ext>
              </a:extLst>
            </p:cNvPr>
            <p:cNvSpPr/>
            <p:nvPr/>
          </p:nvSpPr>
          <p:spPr>
            <a:xfrm rot="5400000">
              <a:off x="3911847" y="8749289"/>
              <a:ext cx="107908" cy="484632"/>
            </a:xfrm>
            <a:prstGeom prst="chevron">
              <a:avLst>
                <a:gd name="adj" fmla="val 70964"/>
              </a:avLst>
            </a:prstGeom>
            <a:grp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41" name="Ryhmä 40">
            <a:extLst>
              <a:ext uri="{FF2B5EF4-FFF2-40B4-BE49-F238E27FC236}">
                <a16:creationId xmlns:a16="http://schemas.microsoft.com/office/drawing/2014/main" id="{6710E18D-17D6-FB7D-6E4C-8BAB8028119C}"/>
              </a:ext>
            </a:extLst>
          </p:cNvPr>
          <p:cNvGrpSpPr/>
          <p:nvPr/>
        </p:nvGrpSpPr>
        <p:grpSpPr>
          <a:xfrm>
            <a:off x="689485" y="2213662"/>
            <a:ext cx="982451" cy="303019"/>
            <a:chOff x="2624120" y="9986389"/>
            <a:chExt cx="2683388" cy="827642"/>
          </a:xfrm>
        </p:grpSpPr>
        <p:sp>
          <p:nvSpPr>
            <p:cNvPr id="42" name="Nuoli: Viisikulmio 41">
              <a:extLst>
                <a:ext uri="{FF2B5EF4-FFF2-40B4-BE49-F238E27FC236}">
                  <a16:creationId xmlns:a16="http://schemas.microsoft.com/office/drawing/2014/main" id="{414F1087-1F12-EEF2-0FEF-EDDA1BA2A24B}"/>
                </a:ext>
              </a:extLst>
            </p:cNvPr>
            <p:cNvSpPr/>
            <p:nvPr/>
          </p:nvSpPr>
          <p:spPr>
            <a:xfrm rot="16200000">
              <a:off x="3551993" y="9058516"/>
              <a:ext cx="827642" cy="2683388"/>
            </a:xfrm>
            <a:prstGeom prst="homePlate">
              <a:avLst>
                <a:gd name="adj" fmla="val 20876"/>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Tilausten päivitys</a:t>
              </a:r>
            </a:p>
          </p:txBody>
        </p:sp>
        <p:sp>
          <p:nvSpPr>
            <p:cNvPr id="43" name="Nuoli: Nuolenkärki 42">
              <a:extLst>
                <a:ext uri="{FF2B5EF4-FFF2-40B4-BE49-F238E27FC236}">
                  <a16:creationId xmlns:a16="http://schemas.microsoft.com/office/drawing/2014/main" id="{CA5F20F8-D382-E92B-FAD7-053A2D43EF32}"/>
                </a:ext>
              </a:extLst>
            </p:cNvPr>
            <p:cNvSpPr/>
            <p:nvPr/>
          </p:nvSpPr>
          <p:spPr>
            <a:xfrm rot="16200000" flipV="1">
              <a:off x="3911847" y="9892015"/>
              <a:ext cx="107908" cy="484632"/>
            </a:xfrm>
            <a:prstGeom prst="chevron">
              <a:avLst>
                <a:gd name="adj" fmla="val 70964"/>
              </a:avLst>
            </a:prstGeom>
            <a:solidFill>
              <a:schemeClr val="tx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44" name="Ryhmä 43">
            <a:extLst>
              <a:ext uri="{FF2B5EF4-FFF2-40B4-BE49-F238E27FC236}">
                <a16:creationId xmlns:a16="http://schemas.microsoft.com/office/drawing/2014/main" id="{86F9C359-1A60-D928-77A9-E93BEE4715F2}"/>
              </a:ext>
            </a:extLst>
          </p:cNvPr>
          <p:cNvGrpSpPr/>
          <p:nvPr/>
        </p:nvGrpSpPr>
        <p:grpSpPr>
          <a:xfrm>
            <a:off x="689485" y="3869510"/>
            <a:ext cx="982451" cy="395413"/>
            <a:chOff x="2639765" y="13823244"/>
            <a:chExt cx="2683388" cy="1079999"/>
          </a:xfrm>
          <a:solidFill>
            <a:schemeClr val="bg1"/>
          </a:solidFill>
        </p:grpSpPr>
        <p:sp>
          <p:nvSpPr>
            <p:cNvPr id="45" name="Vuokaaviosymboli: Sivujen välinen yhdysviiva 44">
              <a:extLst>
                <a:ext uri="{FF2B5EF4-FFF2-40B4-BE49-F238E27FC236}">
                  <a16:creationId xmlns:a16="http://schemas.microsoft.com/office/drawing/2014/main" id="{EE0C9E6F-D520-D0D3-1702-F3B1237C77D9}"/>
                </a:ext>
              </a:extLst>
            </p:cNvPr>
            <p:cNvSpPr/>
            <p:nvPr/>
          </p:nvSpPr>
          <p:spPr>
            <a:xfrm>
              <a:off x="2639765" y="13823244"/>
              <a:ext cx="2683388" cy="1079999"/>
            </a:xfrm>
            <a:prstGeom prst="flowChartOffpageConnector">
              <a:avLst/>
            </a:prstGeom>
            <a:gr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65901"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Toimitusten seuranta</a:t>
              </a:r>
            </a:p>
          </p:txBody>
        </p:sp>
        <p:sp>
          <p:nvSpPr>
            <p:cNvPr id="46" name="Nuoli: Nuolenkärki 45">
              <a:extLst>
                <a:ext uri="{FF2B5EF4-FFF2-40B4-BE49-F238E27FC236}">
                  <a16:creationId xmlns:a16="http://schemas.microsoft.com/office/drawing/2014/main" id="{CBCB0F4D-2453-1C02-12F1-AA56F0CE3B1F}"/>
                </a:ext>
              </a:extLst>
            </p:cNvPr>
            <p:cNvSpPr/>
            <p:nvPr/>
          </p:nvSpPr>
          <p:spPr>
            <a:xfrm rot="5400000">
              <a:off x="3927503" y="14493527"/>
              <a:ext cx="107908" cy="484632"/>
            </a:xfrm>
            <a:prstGeom prst="chevron">
              <a:avLst>
                <a:gd name="adj" fmla="val 70964"/>
              </a:avLst>
            </a:prstGeom>
            <a:grp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47" name="Tekstiruutu 46">
            <a:extLst>
              <a:ext uri="{FF2B5EF4-FFF2-40B4-BE49-F238E27FC236}">
                <a16:creationId xmlns:a16="http://schemas.microsoft.com/office/drawing/2014/main" id="{2E68F7D5-5CB1-84F1-CCBF-C36C5A4B425D}"/>
              </a:ext>
            </a:extLst>
          </p:cNvPr>
          <p:cNvSpPr txBox="1"/>
          <p:nvPr/>
        </p:nvSpPr>
        <p:spPr>
          <a:xfrm>
            <a:off x="2308986" y="4891102"/>
            <a:ext cx="498855" cy="2276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79" b="1" i="0" u="none" strike="noStrike" kern="1200" cap="none" spc="0" normalizeH="0" baseline="0" noProof="0">
                <a:ln>
                  <a:noFill/>
                </a:ln>
                <a:solidFill>
                  <a:prstClr val="black"/>
                </a:solidFill>
                <a:effectLst/>
                <a:uLnTx/>
                <a:uFillTx/>
                <a:latin typeface="Avenir Next LT Pro"/>
                <a:ea typeface="+mn-ea"/>
                <a:cs typeface="+mn-cs"/>
              </a:rPr>
              <a:t>EPCIS</a:t>
            </a:r>
          </a:p>
        </p:txBody>
      </p:sp>
      <p:sp>
        <p:nvSpPr>
          <p:cNvPr id="48" name="Suorakulmio 47">
            <a:extLst>
              <a:ext uri="{FF2B5EF4-FFF2-40B4-BE49-F238E27FC236}">
                <a16:creationId xmlns:a16="http://schemas.microsoft.com/office/drawing/2014/main" id="{EF5F863C-91DF-24F1-63EE-C4E3198875CE}"/>
              </a:ext>
            </a:extLst>
          </p:cNvPr>
          <p:cNvSpPr/>
          <p:nvPr/>
        </p:nvSpPr>
        <p:spPr>
          <a:xfrm>
            <a:off x="689485" y="3542403"/>
            <a:ext cx="982451" cy="32235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r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Kotiinkutsu</a:t>
            </a:r>
          </a:p>
        </p:txBody>
      </p:sp>
      <p:sp>
        <p:nvSpPr>
          <p:cNvPr id="49" name="Suorakulmio 48">
            <a:extLst>
              <a:ext uri="{FF2B5EF4-FFF2-40B4-BE49-F238E27FC236}">
                <a16:creationId xmlns:a16="http://schemas.microsoft.com/office/drawing/2014/main" id="{E243030B-B7A9-1D3B-CE00-E4B390CDEF23}"/>
              </a:ext>
            </a:extLst>
          </p:cNvPr>
          <p:cNvSpPr/>
          <p:nvPr/>
        </p:nvSpPr>
        <p:spPr>
          <a:xfrm>
            <a:off x="3312912" y="3538170"/>
            <a:ext cx="982451" cy="54491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lIns="13180" r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err="1">
                <a:ln>
                  <a:noFill/>
                </a:ln>
                <a:solidFill>
                  <a:prstClr val="black"/>
                </a:solidFill>
                <a:effectLst/>
                <a:uLnTx/>
                <a:uFillTx/>
                <a:latin typeface="Avenir Next LT Pro"/>
                <a:ea typeface="+mn-ea"/>
                <a:cs typeface="+mn-cs"/>
              </a:rPr>
              <a:t>Toimitusaika-vahvistus</a:t>
            </a:r>
            <a:r>
              <a:rPr kumimoji="0" lang="en-US" sz="800" b="1" i="0" u="none" strike="noStrike" kern="1200" cap="none" spc="0" normalizeH="0" baseline="0" noProof="0">
                <a:ln>
                  <a:noFill/>
                </a:ln>
                <a:solidFill>
                  <a:prstClr val="black"/>
                </a:solidFill>
                <a:effectLst/>
                <a:uLnTx/>
                <a:uFillTx/>
                <a:latin typeface="Avenir Next LT Pro"/>
                <a:ea typeface="+mn-ea"/>
                <a:cs typeface="+mn-cs"/>
              </a:rPr>
              <a:t> / </a:t>
            </a:r>
            <a:r>
              <a:rPr kumimoji="0" lang="en-US" sz="800" b="1" i="0" u="none" strike="noStrike" kern="1200" cap="none" spc="0" normalizeH="0" baseline="0" noProof="0" err="1">
                <a:ln>
                  <a:noFill/>
                </a:ln>
                <a:solidFill>
                  <a:prstClr val="black"/>
                </a:solidFill>
                <a:effectLst/>
                <a:uLnTx/>
                <a:uFillTx/>
                <a:latin typeface="Avenir Next LT Pro"/>
                <a:ea typeface="+mn-ea"/>
                <a:cs typeface="+mn-cs"/>
              </a:rPr>
              <a:t>Toimitus-huomautus</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50" name="Vuokaaviosymboli: Sivujen välinen yhdysviiva 49">
            <a:extLst>
              <a:ext uri="{FF2B5EF4-FFF2-40B4-BE49-F238E27FC236}">
                <a16:creationId xmlns:a16="http://schemas.microsoft.com/office/drawing/2014/main" id="{02B43D8E-EB0A-81E5-1927-498CF131021E}"/>
              </a:ext>
            </a:extLst>
          </p:cNvPr>
          <p:cNvSpPr/>
          <p:nvPr/>
        </p:nvSpPr>
        <p:spPr>
          <a:xfrm>
            <a:off x="689485" y="4766028"/>
            <a:ext cx="982451" cy="395413"/>
          </a:xfrm>
          <a:prstGeom prst="flowChartOffpageConnector">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65901"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Toimitusten seuranta</a:t>
            </a:r>
          </a:p>
        </p:txBody>
      </p:sp>
      <p:sp>
        <p:nvSpPr>
          <p:cNvPr id="51" name="Suorakulmio 50">
            <a:extLst>
              <a:ext uri="{FF2B5EF4-FFF2-40B4-BE49-F238E27FC236}">
                <a16:creationId xmlns:a16="http://schemas.microsoft.com/office/drawing/2014/main" id="{6A9B7012-02D4-9240-59A0-F6923A330284}"/>
              </a:ext>
            </a:extLst>
          </p:cNvPr>
          <p:cNvSpPr/>
          <p:nvPr/>
        </p:nvSpPr>
        <p:spPr>
          <a:xfrm>
            <a:off x="689485" y="6443344"/>
            <a:ext cx="982451" cy="31554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tIns="65901"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Ylläpito</a:t>
            </a:r>
          </a:p>
        </p:txBody>
      </p:sp>
      <p:sp>
        <p:nvSpPr>
          <p:cNvPr id="52" name="Tekstiruutu 51">
            <a:extLst>
              <a:ext uri="{FF2B5EF4-FFF2-40B4-BE49-F238E27FC236}">
                <a16:creationId xmlns:a16="http://schemas.microsoft.com/office/drawing/2014/main" id="{2AEE14D9-408A-A952-84CD-8915D77BCEB3}"/>
              </a:ext>
            </a:extLst>
          </p:cNvPr>
          <p:cNvSpPr txBox="1"/>
          <p:nvPr/>
        </p:nvSpPr>
        <p:spPr>
          <a:xfrm>
            <a:off x="2049189" y="5287027"/>
            <a:ext cx="901209" cy="25006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25" b="1" i="1" u="none" strike="noStrike" kern="1200" cap="none" spc="0" normalizeH="0" baseline="0" noProof="0" err="1">
                <a:ln>
                  <a:noFill/>
                </a:ln>
                <a:solidFill>
                  <a:prstClr val="black"/>
                </a:solidFill>
                <a:effectLst/>
                <a:uLnTx/>
                <a:uFillTx/>
                <a:latin typeface="Avenir Next LT Pro"/>
                <a:ea typeface="+mn-ea"/>
                <a:cs typeface="+mn-cs"/>
              </a:rPr>
              <a:t>eFTI</a:t>
            </a:r>
            <a:r>
              <a:rPr kumimoji="0" lang="fi-FI" sz="1025" b="1" i="1" u="none" strike="noStrike" kern="1200" cap="none" spc="0" normalizeH="0" baseline="0" noProof="0">
                <a:ln>
                  <a:noFill/>
                </a:ln>
                <a:solidFill>
                  <a:prstClr val="black"/>
                </a:solidFill>
                <a:effectLst/>
                <a:uLnTx/>
                <a:uFillTx/>
                <a:latin typeface="Avenir Next LT Pro"/>
                <a:ea typeface="+mn-ea"/>
                <a:cs typeface="+mn-cs"/>
              </a:rPr>
              <a:t>, </a:t>
            </a:r>
            <a:r>
              <a:rPr kumimoji="0" lang="fi-FI" sz="1025" b="1" i="1" u="none" strike="noStrike" kern="1200" cap="none" spc="0" normalizeH="0" baseline="0" noProof="0" err="1">
                <a:ln>
                  <a:noFill/>
                </a:ln>
                <a:solidFill>
                  <a:prstClr val="black"/>
                </a:solidFill>
                <a:effectLst/>
                <a:uLnTx/>
                <a:uFillTx/>
                <a:latin typeface="Avenir Next LT Pro"/>
                <a:ea typeface="+mn-ea"/>
                <a:cs typeface="+mn-cs"/>
              </a:rPr>
              <a:t>eCMR</a:t>
            </a:r>
            <a:endParaRPr kumimoji="0" lang="fi-FI" sz="1025" b="1" i="1" u="none" strike="noStrike" kern="1200" cap="none" spc="0" normalizeH="0" baseline="0" noProof="0">
              <a:ln>
                <a:noFill/>
              </a:ln>
              <a:solidFill>
                <a:prstClr val="black"/>
              </a:solidFill>
              <a:effectLst/>
              <a:uLnTx/>
              <a:uFillTx/>
              <a:latin typeface="Avenir Next LT Pro"/>
              <a:ea typeface="+mn-ea"/>
              <a:cs typeface="+mn-cs"/>
            </a:endParaRPr>
          </a:p>
        </p:txBody>
      </p:sp>
      <p:cxnSp>
        <p:nvCxnSpPr>
          <p:cNvPr id="53" name="Suora nuoliyhdysviiva 52">
            <a:extLst>
              <a:ext uri="{FF2B5EF4-FFF2-40B4-BE49-F238E27FC236}">
                <a16:creationId xmlns:a16="http://schemas.microsoft.com/office/drawing/2014/main" id="{EB611E7B-1267-285E-9473-02175C0E5F29}"/>
              </a:ext>
            </a:extLst>
          </p:cNvPr>
          <p:cNvCxnSpPr>
            <a:cxnSpLocks/>
          </p:cNvCxnSpPr>
          <p:nvPr/>
        </p:nvCxnSpPr>
        <p:spPr>
          <a:xfrm>
            <a:off x="1741388" y="1322107"/>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Suorakulmio 68">
            <a:extLst>
              <a:ext uri="{FF2B5EF4-FFF2-40B4-BE49-F238E27FC236}">
                <a16:creationId xmlns:a16="http://schemas.microsoft.com/office/drawing/2014/main" id="{36E393C2-F124-EB51-B0B8-C58968400C96}"/>
              </a:ext>
            </a:extLst>
          </p:cNvPr>
          <p:cNvSpPr/>
          <p:nvPr/>
        </p:nvSpPr>
        <p:spPr>
          <a:xfrm>
            <a:off x="689485" y="2823776"/>
            <a:ext cx="982451" cy="32235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13180" r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Alustava toimitusaikataulu</a:t>
            </a:r>
          </a:p>
        </p:txBody>
      </p:sp>
      <p:cxnSp>
        <p:nvCxnSpPr>
          <p:cNvPr id="70" name="Suora nuoliyhdysviiva 69">
            <a:extLst>
              <a:ext uri="{FF2B5EF4-FFF2-40B4-BE49-F238E27FC236}">
                <a16:creationId xmlns:a16="http://schemas.microsoft.com/office/drawing/2014/main" id="{315F9AE5-F1C6-7242-8534-323CB737A39B}"/>
              </a:ext>
            </a:extLst>
          </p:cNvPr>
          <p:cNvCxnSpPr>
            <a:cxnSpLocks/>
          </p:cNvCxnSpPr>
          <p:nvPr/>
        </p:nvCxnSpPr>
        <p:spPr>
          <a:xfrm>
            <a:off x="1703845" y="2989601"/>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Suorakulmio 73">
            <a:extLst>
              <a:ext uri="{FF2B5EF4-FFF2-40B4-BE49-F238E27FC236}">
                <a16:creationId xmlns:a16="http://schemas.microsoft.com/office/drawing/2014/main" id="{BA47F573-F772-2B46-00BE-ACB62D63322C}"/>
              </a:ext>
            </a:extLst>
          </p:cNvPr>
          <p:cNvSpPr/>
          <p:nvPr/>
        </p:nvSpPr>
        <p:spPr>
          <a:xfrm>
            <a:off x="689485" y="3147114"/>
            <a:ext cx="982451" cy="38529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rIns="1318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Toimitus-vahvistusten käsittely</a:t>
            </a:r>
          </a:p>
        </p:txBody>
      </p:sp>
      <p:sp>
        <p:nvSpPr>
          <p:cNvPr id="75" name="Suorakulmio 74">
            <a:extLst>
              <a:ext uri="{FF2B5EF4-FFF2-40B4-BE49-F238E27FC236}">
                <a16:creationId xmlns:a16="http://schemas.microsoft.com/office/drawing/2014/main" id="{B602659D-78D7-E0AA-9FCA-D2A6842F7670}"/>
              </a:ext>
            </a:extLst>
          </p:cNvPr>
          <p:cNvSpPr/>
          <p:nvPr/>
        </p:nvSpPr>
        <p:spPr>
          <a:xfrm>
            <a:off x="3312912" y="2823326"/>
            <a:ext cx="982451" cy="71786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tIns="65901"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Toimitus-vahvistus</a:t>
            </a:r>
          </a:p>
        </p:txBody>
      </p:sp>
      <p:sp>
        <p:nvSpPr>
          <p:cNvPr id="79" name="Suorakulmio 78">
            <a:extLst>
              <a:ext uri="{FF2B5EF4-FFF2-40B4-BE49-F238E27FC236}">
                <a16:creationId xmlns:a16="http://schemas.microsoft.com/office/drawing/2014/main" id="{55D71615-9D34-9B8D-96DF-6265C67AB99E}"/>
              </a:ext>
            </a:extLst>
          </p:cNvPr>
          <p:cNvSpPr/>
          <p:nvPr/>
        </p:nvSpPr>
        <p:spPr>
          <a:xfrm>
            <a:off x="689485" y="5591579"/>
            <a:ext cx="982451" cy="48190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13180" tIns="65901"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Vastaanotto-sanoma &amp; reklamaatio</a:t>
            </a:r>
          </a:p>
        </p:txBody>
      </p:sp>
      <p:cxnSp>
        <p:nvCxnSpPr>
          <p:cNvPr id="80" name="Suora nuoliyhdysviiva 79">
            <a:extLst>
              <a:ext uri="{FF2B5EF4-FFF2-40B4-BE49-F238E27FC236}">
                <a16:creationId xmlns:a16="http://schemas.microsoft.com/office/drawing/2014/main" id="{EF26CF0F-8D08-74F4-261D-EEF2FB4B8D00}"/>
              </a:ext>
            </a:extLst>
          </p:cNvPr>
          <p:cNvCxnSpPr>
            <a:cxnSpLocks/>
          </p:cNvCxnSpPr>
          <p:nvPr/>
        </p:nvCxnSpPr>
        <p:spPr>
          <a:xfrm>
            <a:off x="1725156" y="5760962"/>
            <a:ext cx="1528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Suorakulmio 83">
            <a:extLst>
              <a:ext uri="{FF2B5EF4-FFF2-40B4-BE49-F238E27FC236}">
                <a16:creationId xmlns:a16="http://schemas.microsoft.com/office/drawing/2014/main" id="{B0D60B4E-C948-A7AD-E37A-6826ECCD6333}"/>
              </a:ext>
            </a:extLst>
          </p:cNvPr>
          <p:cNvSpPr/>
          <p:nvPr/>
        </p:nvSpPr>
        <p:spPr>
          <a:xfrm>
            <a:off x="3312912" y="5565939"/>
            <a:ext cx="982451" cy="515884"/>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tIns="52724"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Sanoman / Reklamaation käsittely</a:t>
            </a:r>
          </a:p>
        </p:txBody>
      </p:sp>
      <p:sp>
        <p:nvSpPr>
          <p:cNvPr id="85" name="Nuoli: Alas 84">
            <a:extLst>
              <a:ext uri="{FF2B5EF4-FFF2-40B4-BE49-F238E27FC236}">
                <a16:creationId xmlns:a16="http://schemas.microsoft.com/office/drawing/2014/main" id="{33FAE21E-14A4-6139-D082-71191746A3FD}"/>
              </a:ext>
            </a:extLst>
          </p:cNvPr>
          <p:cNvSpPr/>
          <p:nvPr/>
        </p:nvSpPr>
        <p:spPr>
          <a:xfrm>
            <a:off x="298191" y="5596572"/>
            <a:ext cx="331655" cy="983341"/>
          </a:xfrm>
          <a:prstGeom prst="downArrow">
            <a:avLst>
              <a:gd name="adj1" fmla="val 100000"/>
              <a:gd name="adj2" fmla="val 50000"/>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Varastointi &amp; asennus</a:t>
            </a:r>
          </a:p>
        </p:txBody>
      </p:sp>
      <p:sp>
        <p:nvSpPr>
          <p:cNvPr id="86" name="Nuoli: Alas 85">
            <a:extLst>
              <a:ext uri="{FF2B5EF4-FFF2-40B4-BE49-F238E27FC236}">
                <a16:creationId xmlns:a16="http://schemas.microsoft.com/office/drawing/2014/main" id="{E006045E-FDE2-371E-774E-9CA7A7487028}"/>
              </a:ext>
            </a:extLst>
          </p:cNvPr>
          <p:cNvSpPr/>
          <p:nvPr/>
        </p:nvSpPr>
        <p:spPr>
          <a:xfrm>
            <a:off x="4346924" y="2802280"/>
            <a:ext cx="331655" cy="1292349"/>
          </a:xfrm>
          <a:prstGeom prst="downArrow">
            <a:avLst>
              <a:gd name="adj1" fmla="val 100000"/>
              <a:gd name="adj2" fmla="val 5000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Elementtisuunnittelu &amp; valmistus</a:t>
            </a:r>
          </a:p>
        </p:txBody>
      </p:sp>
      <p:sp>
        <p:nvSpPr>
          <p:cNvPr id="93" name="Tekstiruutu 92">
            <a:extLst>
              <a:ext uri="{FF2B5EF4-FFF2-40B4-BE49-F238E27FC236}">
                <a16:creationId xmlns:a16="http://schemas.microsoft.com/office/drawing/2014/main" id="{3C292CF3-E3A7-3567-4804-E1E1E9062FFB}"/>
              </a:ext>
            </a:extLst>
          </p:cNvPr>
          <p:cNvSpPr txBox="1"/>
          <p:nvPr/>
        </p:nvSpPr>
        <p:spPr>
          <a:xfrm>
            <a:off x="1794235" y="2483648"/>
            <a:ext cx="1478107"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Tilausvahvistus</a:t>
            </a:r>
          </a:p>
        </p:txBody>
      </p:sp>
      <p:sp>
        <p:nvSpPr>
          <p:cNvPr id="94" name="Tekstiruutu 93">
            <a:extLst>
              <a:ext uri="{FF2B5EF4-FFF2-40B4-BE49-F238E27FC236}">
                <a16:creationId xmlns:a16="http://schemas.microsoft.com/office/drawing/2014/main" id="{BAAA8C5C-4BF0-B00C-0732-9DAFF20FED1B}"/>
              </a:ext>
            </a:extLst>
          </p:cNvPr>
          <p:cNvSpPr txBox="1"/>
          <p:nvPr/>
        </p:nvSpPr>
        <p:spPr>
          <a:xfrm>
            <a:off x="2077057" y="1160578"/>
            <a:ext cx="878767" cy="138499"/>
          </a:xfrm>
          <a:prstGeom prst="rect">
            <a:avLst/>
          </a:prstGeom>
          <a:noFill/>
        </p:spPr>
        <p:txBody>
          <a:bodyPr wrap="non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Tarjouspyyntö</a:t>
            </a:r>
          </a:p>
        </p:txBody>
      </p:sp>
      <p:sp>
        <p:nvSpPr>
          <p:cNvPr id="7" name="Tekstiruutu 6">
            <a:extLst>
              <a:ext uri="{FF2B5EF4-FFF2-40B4-BE49-F238E27FC236}">
                <a16:creationId xmlns:a16="http://schemas.microsoft.com/office/drawing/2014/main" id="{136FC6AC-5252-DF77-6C06-AA8D0237DE19}"/>
              </a:ext>
            </a:extLst>
          </p:cNvPr>
          <p:cNvSpPr txBox="1"/>
          <p:nvPr/>
        </p:nvSpPr>
        <p:spPr>
          <a:xfrm>
            <a:off x="2169415" y="1472126"/>
            <a:ext cx="542136" cy="138499"/>
          </a:xfrm>
          <a:prstGeom prst="rect">
            <a:avLst/>
          </a:prstGeom>
          <a:noFill/>
        </p:spPr>
        <p:txBody>
          <a:bodyPr wrap="none"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Tarjous</a:t>
            </a:r>
          </a:p>
        </p:txBody>
      </p:sp>
      <p:sp>
        <p:nvSpPr>
          <p:cNvPr id="100" name="Tekstiruutu 99">
            <a:extLst>
              <a:ext uri="{FF2B5EF4-FFF2-40B4-BE49-F238E27FC236}">
                <a16:creationId xmlns:a16="http://schemas.microsoft.com/office/drawing/2014/main" id="{98F54BF6-764B-ACC4-2A5A-38DC436D7E3F}"/>
              </a:ext>
            </a:extLst>
          </p:cNvPr>
          <p:cNvSpPr txBox="1"/>
          <p:nvPr/>
        </p:nvSpPr>
        <p:spPr>
          <a:xfrm>
            <a:off x="1966171" y="2866066"/>
            <a:ext cx="1048121"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Ilmoitus</a:t>
            </a:r>
          </a:p>
        </p:txBody>
      </p:sp>
      <p:sp>
        <p:nvSpPr>
          <p:cNvPr id="98" name="Tekstiruutu 97">
            <a:extLst>
              <a:ext uri="{FF2B5EF4-FFF2-40B4-BE49-F238E27FC236}">
                <a16:creationId xmlns:a16="http://schemas.microsoft.com/office/drawing/2014/main" id="{416D41B3-6131-38DA-1B8F-0798703A5C1E}"/>
              </a:ext>
            </a:extLst>
          </p:cNvPr>
          <p:cNvSpPr txBox="1"/>
          <p:nvPr/>
        </p:nvSpPr>
        <p:spPr>
          <a:xfrm>
            <a:off x="2033687" y="3214028"/>
            <a:ext cx="965499"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fi-FI" sz="900" b="1" i="1">
                <a:solidFill>
                  <a:srgbClr val="4C9BD3"/>
                </a:solidFill>
                <a:latin typeface="Calibri" panose="020F0502020204030204" pitchFamily="34" charset="0"/>
              </a:rPr>
              <a:t>Vastaus</a:t>
            </a:r>
            <a:endPar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sp>
        <p:nvSpPr>
          <p:cNvPr id="101" name="Tekstiruutu 100">
            <a:extLst>
              <a:ext uri="{FF2B5EF4-FFF2-40B4-BE49-F238E27FC236}">
                <a16:creationId xmlns:a16="http://schemas.microsoft.com/office/drawing/2014/main" id="{0B6E9703-1FF3-6A43-D23D-D66BD4B5A181}"/>
              </a:ext>
            </a:extLst>
          </p:cNvPr>
          <p:cNvSpPr txBox="1"/>
          <p:nvPr/>
        </p:nvSpPr>
        <p:spPr>
          <a:xfrm>
            <a:off x="1934421" y="3552618"/>
            <a:ext cx="1101673"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Kotiinkutsu</a:t>
            </a:r>
          </a:p>
        </p:txBody>
      </p:sp>
      <p:sp>
        <p:nvSpPr>
          <p:cNvPr id="103" name="Tekstiruutu 102">
            <a:extLst>
              <a:ext uri="{FF2B5EF4-FFF2-40B4-BE49-F238E27FC236}">
                <a16:creationId xmlns:a16="http://schemas.microsoft.com/office/drawing/2014/main" id="{0F6E6107-7526-FE8A-2238-400A06F8E380}"/>
              </a:ext>
            </a:extLst>
          </p:cNvPr>
          <p:cNvSpPr txBox="1"/>
          <p:nvPr/>
        </p:nvSpPr>
        <p:spPr>
          <a:xfrm>
            <a:off x="1833779" y="4289665"/>
            <a:ext cx="1385068"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Lähetysilmoitus</a:t>
            </a:r>
          </a:p>
        </p:txBody>
      </p:sp>
      <p:sp>
        <p:nvSpPr>
          <p:cNvPr id="104" name="Tekstiruutu 103">
            <a:extLst>
              <a:ext uri="{FF2B5EF4-FFF2-40B4-BE49-F238E27FC236}">
                <a16:creationId xmlns:a16="http://schemas.microsoft.com/office/drawing/2014/main" id="{63FFAE05-C9F6-EC07-5B58-A79C8BEEFDF9}"/>
              </a:ext>
            </a:extLst>
          </p:cNvPr>
          <p:cNvSpPr txBox="1"/>
          <p:nvPr/>
        </p:nvSpPr>
        <p:spPr>
          <a:xfrm>
            <a:off x="2275617" y="6107964"/>
            <a:ext cx="535094" cy="138499"/>
          </a:xfrm>
          <a:prstGeom prst="rect">
            <a:avLst/>
          </a:prstGeom>
          <a:noFill/>
        </p:spPr>
        <p:txBody>
          <a:bodyPr wrap="square"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Lasku</a:t>
            </a:r>
          </a:p>
        </p:txBody>
      </p:sp>
      <p:sp>
        <p:nvSpPr>
          <p:cNvPr id="105" name="Tekstiruutu 104">
            <a:extLst>
              <a:ext uri="{FF2B5EF4-FFF2-40B4-BE49-F238E27FC236}">
                <a16:creationId xmlns:a16="http://schemas.microsoft.com/office/drawing/2014/main" id="{DEF0EFD9-AB15-2BF4-03CE-0CAE9B48380A}"/>
              </a:ext>
            </a:extLst>
          </p:cNvPr>
          <p:cNvSpPr txBox="1"/>
          <p:nvPr/>
        </p:nvSpPr>
        <p:spPr>
          <a:xfrm>
            <a:off x="1934421" y="5616166"/>
            <a:ext cx="1174249"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Vastaanottoilmoitus</a:t>
            </a:r>
            <a:endParaRPr kumimoji="0" lang="fi-FI" sz="900" b="1" i="0"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p:txBody>
      </p:sp>
      <p:sp>
        <p:nvSpPr>
          <p:cNvPr id="1034" name="Suorakulmio 1033">
            <a:extLst>
              <a:ext uri="{FF2B5EF4-FFF2-40B4-BE49-F238E27FC236}">
                <a16:creationId xmlns:a16="http://schemas.microsoft.com/office/drawing/2014/main" id="{CBEFA33E-DFC4-EE84-C288-2D139DE3757A}"/>
              </a:ext>
            </a:extLst>
          </p:cNvPr>
          <p:cNvSpPr/>
          <p:nvPr/>
        </p:nvSpPr>
        <p:spPr>
          <a:xfrm>
            <a:off x="4998384" y="887610"/>
            <a:ext cx="982451" cy="334331"/>
          </a:xfrm>
          <a:prstGeom prst="rect">
            <a:avLst/>
          </a:prstGeom>
          <a:solidFill>
            <a:schemeClr val="tx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Avenir Next LT Pro"/>
                <a:ea typeface="+mn-ea"/>
                <a:cs typeface="+mn-cs"/>
              </a:rPr>
              <a:t>OSA-TOIMITTAJA</a:t>
            </a:r>
          </a:p>
        </p:txBody>
      </p:sp>
      <p:sp>
        <p:nvSpPr>
          <p:cNvPr id="1035" name="Suorakulmio 1034">
            <a:extLst>
              <a:ext uri="{FF2B5EF4-FFF2-40B4-BE49-F238E27FC236}">
                <a16:creationId xmlns:a16="http://schemas.microsoft.com/office/drawing/2014/main" id="{ED9B3A44-40A7-4971-9FE4-BB37A6FA6DD8}"/>
              </a:ext>
            </a:extLst>
          </p:cNvPr>
          <p:cNvSpPr/>
          <p:nvPr/>
        </p:nvSpPr>
        <p:spPr>
          <a:xfrm>
            <a:off x="4998384" y="1253144"/>
            <a:ext cx="982451" cy="59908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Tarjous / katalogi</a:t>
            </a:r>
          </a:p>
        </p:txBody>
      </p:sp>
      <p:cxnSp>
        <p:nvCxnSpPr>
          <p:cNvPr id="1036" name="Suora nuoliyhdysviiva 1035">
            <a:extLst>
              <a:ext uri="{FF2B5EF4-FFF2-40B4-BE49-F238E27FC236}">
                <a16:creationId xmlns:a16="http://schemas.microsoft.com/office/drawing/2014/main" id="{54E4C4C3-6E00-5787-FAB4-C767E5F571D0}"/>
              </a:ext>
            </a:extLst>
          </p:cNvPr>
          <p:cNvCxnSpPr>
            <a:cxnSpLocks/>
          </p:cNvCxnSpPr>
          <p:nvPr/>
        </p:nvCxnSpPr>
        <p:spPr>
          <a:xfrm flipH="1">
            <a:off x="4287424" y="1560305"/>
            <a:ext cx="68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0" name="Tekstiruutu 1039">
            <a:extLst>
              <a:ext uri="{FF2B5EF4-FFF2-40B4-BE49-F238E27FC236}">
                <a16:creationId xmlns:a16="http://schemas.microsoft.com/office/drawing/2014/main" id="{A0310AB6-EC23-9575-D626-522C524F6EFB}"/>
              </a:ext>
            </a:extLst>
          </p:cNvPr>
          <p:cNvSpPr txBox="1"/>
          <p:nvPr/>
        </p:nvSpPr>
        <p:spPr>
          <a:xfrm>
            <a:off x="4380061" y="1584870"/>
            <a:ext cx="570990" cy="138499"/>
          </a:xfrm>
          <a:prstGeom prst="rect">
            <a:avLst/>
          </a:prstGeom>
          <a:noFill/>
        </p:spPr>
        <p:txBody>
          <a:bodyPr wrap="none"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srgbClr val="4C9BD3"/>
                </a:solidFill>
                <a:effectLst/>
                <a:uLnTx/>
                <a:uFillTx/>
                <a:latin typeface="Calibri" panose="020F0502020204030204" pitchFamily="34" charset="0"/>
                <a:ea typeface="+mn-ea"/>
                <a:cs typeface="+mn-cs"/>
              </a:rPr>
              <a:t>katalogi</a:t>
            </a:r>
          </a:p>
        </p:txBody>
      </p:sp>
      <p:grpSp>
        <p:nvGrpSpPr>
          <p:cNvPr id="1041" name="Ryhmä 1040">
            <a:extLst>
              <a:ext uri="{FF2B5EF4-FFF2-40B4-BE49-F238E27FC236}">
                <a16:creationId xmlns:a16="http://schemas.microsoft.com/office/drawing/2014/main" id="{186EE27A-7329-2E42-F39E-14072DCC8F4C}"/>
              </a:ext>
            </a:extLst>
          </p:cNvPr>
          <p:cNvGrpSpPr/>
          <p:nvPr/>
        </p:nvGrpSpPr>
        <p:grpSpPr>
          <a:xfrm>
            <a:off x="4998384" y="1854637"/>
            <a:ext cx="982451" cy="550452"/>
            <a:chOff x="9711304" y="9123670"/>
            <a:chExt cx="2683388" cy="1503458"/>
          </a:xfrm>
        </p:grpSpPr>
        <p:sp>
          <p:nvSpPr>
            <p:cNvPr id="1042" name="Vuokaaviosymboli: Sivujen välinen yhdysviiva 1041">
              <a:extLst>
                <a:ext uri="{FF2B5EF4-FFF2-40B4-BE49-F238E27FC236}">
                  <a16:creationId xmlns:a16="http://schemas.microsoft.com/office/drawing/2014/main" id="{771B7E01-889D-27F9-5341-5D262466C683}"/>
                </a:ext>
              </a:extLst>
            </p:cNvPr>
            <p:cNvSpPr/>
            <p:nvPr/>
          </p:nvSpPr>
          <p:spPr>
            <a:xfrm>
              <a:off x="9711304" y="9123670"/>
              <a:ext cx="2683388" cy="1503458"/>
            </a:xfrm>
            <a:prstGeom prst="flowChartOffpageConnector">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Myyntitilaus</a:t>
              </a:r>
            </a:p>
          </p:txBody>
        </p:sp>
        <p:sp>
          <p:nvSpPr>
            <p:cNvPr id="1043" name="Nuoli: Nuolenkärki 1042">
              <a:extLst>
                <a:ext uri="{FF2B5EF4-FFF2-40B4-BE49-F238E27FC236}">
                  <a16:creationId xmlns:a16="http://schemas.microsoft.com/office/drawing/2014/main" id="{525F3FFE-6437-9F45-961F-397D77A01B93}"/>
                </a:ext>
              </a:extLst>
            </p:cNvPr>
            <p:cNvSpPr/>
            <p:nvPr/>
          </p:nvSpPr>
          <p:spPr>
            <a:xfrm rot="5400000">
              <a:off x="10995131" y="10192138"/>
              <a:ext cx="107908" cy="484632"/>
            </a:xfrm>
            <a:prstGeom prst="chevron">
              <a:avLst>
                <a:gd name="adj" fmla="val 70964"/>
              </a:avLst>
            </a:prstGeom>
            <a:solidFill>
              <a:schemeClr val="tx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cxnSp>
        <p:nvCxnSpPr>
          <p:cNvPr id="1045" name="Suora nuoliyhdysviiva 1044">
            <a:extLst>
              <a:ext uri="{FF2B5EF4-FFF2-40B4-BE49-F238E27FC236}">
                <a16:creationId xmlns:a16="http://schemas.microsoft.com/office/drawing/2014/main" id="{5A7FD866-F1FF-3811-8531-A5B350BEDD6D}"/>
              </a:ext>
            </a:extLst>
          </p:cNvPr>
          <p:cNvCxnSpPr>
            <a:cxnSpLocks/>
          </p:cNvCxnSpPr>
          <p:nvPr/>
        </p:nvCxnSpPr>
        <p:spPr>
          <a:xfrm>
            <a:off x="4287424" y="2102835"/>
            <a:ext cx="684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9" name="Tekstiruutu 1048">
            <a:extLst>
              <a:ext uri="{FF2B5EF4-FFF2-40B4-BE49-F238E27FC236}">
                <a16:creationId xmlns:a16="http://schemas.microsoft.com/office/drawing/2014/main" id="{85B3862F-F331-4C30-762A-2661E2364843}"/>
              </a:ext>
            </a:extLst>
          </p:cNvPr>
          <p:cNvSpPr txBox="1"/>
          <p:nvPr/>
        </p:nvSpPr>
        <p:spPr>
          <a:xfrm>
            <a:off x="4274738" y="1950777"/>
            <a:ext cx="750526" cy="338554"/>
          </a:xfrm>
          <a:prstGeom prst="rect">
            <a:avLst/>
          </a:prstGeom>
          <a:noFill/>
        </p:spPr>
        <p:txBody>
          <a:bodyPr wrap="non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a:ln>
                  <a:noFill/>
                </a:ln>
                <a:solidFill>
                  <a:srgbClr val="4C9BD3"/>
                </a:solidFill>
                <a:effectLst/>
                <a:uLnTx/>
                <a:uFillTx/>
                <a:latin typeface="Calibri" panose="020F0502020204030204" pitchFamily="34" charset="0"/>
                <a:ea typeface="+mn-ea"/>
                <a:cs typeface="+mn-cs"/>
              </a:rPr>
              <a:t>Tilaus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600" b="1" i="0" u="none" strike="noStrike" kern="1200" cap="none" spc="0" normalizeH="0" baseline="0" noProof="0">
              <a:ln>
                <a:noFill/>
              </a:ln>
              <a:solidFill>
                <a:srgbClr val="4C9BD3"/>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1200" cap="none" spc="0" normalizeH="0" baseline="0" noProof="0">
                <a:ln>
                  <a:noFill/>
                </a:ln>
                <a:solidFill>
                  <a:srgbClr val="4C9BD3"/>
                </a:solidFill>
                <a:effectLst/>
                <a:uLnTx/>
                <a:uFillTx/>
                <a:latin typeface="Calibri" panose="020F0502020204030204" pitchFamily="34" charset="0"/>
                <a:ea typeface="+mn-ea"/>
                <a:cs typeface="+mn-cs"/>
              </a:rPr>
              <a:t>Tilausvahvistus</a:t>
            </a:r>
          </a:p>
        </p:txBody>
      </p:sp>
      <p:sp>
        <p:nvSpPr>
          <p:cNvPr id="127" name="Otsikko 1">
            <a:extLst>
              <a:ext uri="{FF2B5EF4-FFF2-40B4-BE49-F238E27FC236}">
                <a16:creationId xmlns:a16="http://schemas.microsoft.com/office/drawing/2014/main" id="{D899ECF1-28A3-40D3-DB2C-2BEDA507E323}"/>
              </a:ext>
            </a:extLst>
          </p:cNvPr>
          <p:cNvSpPr txBox="1">
            <a:spLocks/>
          </p:cNvSpPr>
          <p:nvPr/>
        </p:nvSpPr>
        <p:spPr>
          <a:xfrm>
            <a:off x="6211167" y="931775"/>
            <a:ext cx="5383933" cy="1307674"/>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fi-FI" sz="2000" b="0" i="0" u="none" strike="noStrike" kern="1200" cap="none" spc="0" normalizeH="0" baseline="0" noProof="0">
                <a:ln>
                  <a:noFill/>
                </a:ln>
                <a:solidFill>
                  <a:srgbClr val="183858"/>
                </a:solidFill>
                <a:effectLst/>
                <a:uLnTx/>
                <a:uFillTx/>
                <a:latin typeface="Avenir Next LT Pro"/>
                <a:ea typeface="+mj-ea"/>
                <a:cs typeface="+mj-cs"/>
              </a:rPr>
              <a:t>Työryhmässä työstetään tällä hetkellä toimitusketjussa jaettavan transaktio tieto sanomien määrittelyjä sekä tiedonjakamista </a:t>
            </a:r>
            <a:r>
              <a:rPr kumimoji="0" lang="fi-FI" sz="2000" b="0" i="0" u="none" strike="noStrike" kern="1200" cap="none" spc="0" normalizeH="0" baseline="0" noProof="0" err="1">
                <a:ln>
                  <a:noFill/>
                </a:ln>
                <a:solidFill>
                  <a:srgbClr val="183858"/>
                </a:solidFill>
                <a:effectLst/>
                <a:uLnTx/>
                <a:uFillTx/>
                <a:latin typeface="Avenir Next LT Pro"/>
                <a:ea typeface="+mj-ea"/>
                <a:cs typeface="+mj-cs"/>
              </a:rPr>
              <a:t>Peppol</a:t>
            </a:r>
            <a:r>
              <a:rPr kumimoji="0" lang="fi-FI" sz="2000" b="0" i="0" u="none" strike="noStrike" kern="1200" cap="none" spc="0" normalizeH="0" baseline="0" noProof="0">
                <a:ln>
                  <a:noFill/>
                </a:ln>
                <a:solidFill>
                  <a:srgbClr val="183858"/>
                </a:solidFill>
                <a:effectLst/>
                <a:uLnTx/>
                <a:uFillTx/>
                <a:latin typeface="Avenir Next LT Pro"/>
                <a:ea typeface="+mj-ea"/>
                <a:cs typeface="+mj-cs"/>
              </a:rPr>
              <a:t>-verkkoa hyödyntäen</a:t>
            </a:r>
          </a:p>
        </p:txBody>
      </p:sp>
      <p:sp>
        <p:nvSpPr>
          <p:cNvPr id="4" name="Tekstiruutu 3">
            <a:extLst>
              <a:ext uri="{FF2B5EF4-FFF2-40B4-BE49-F238E27FC236}">
                <a16:creationId xmlns:a16="http://schemas.microsoft.com/office/drawing/2014/main" id="{353C32AA-5238-43A1-2AA2-D614BC887C4C}"/>
              </a:ext>
            </a:extLst>
          </p:cNvPr>
          <p:cNvSpPr txBox="1"/>
          <p:nvPr/>
        </p:nvSpPr>
        <p:spPr>
          <a:xfrm>
            <a:off x="1787260" y="1926188"/>
            <a:ext cx="1478107"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Puitetilaus / tilausmuutos</a:t>
            </a:r>
          </a:p>
        </p:txBody>
      </p:sp>
      <p:sp>
        <p:nvSpPr>
          <p:cNvPr id="1026" name="Tekstiruutu 1025">
            <a:extLst>
              <a:ext uri="{FF2B5EF4-FFF2-40B4-BE49-F238E27FC236}">
                <a16:creationId xmlns:a16="http://schemas.microsoft.com/office/drawing/2014/main" id="{D4144BC7-5287-7B19-6FA5-065434116995}"/>
              </a:ext>
            </a:extLst>
          </p:cNvPr>
          <p:cNvSpPr txBox="1"/>
          <p:nvPr/>
        </p:nvSpPr>
        <p:spPr>
          <a:xfrm>
            <a:off x="2002507" y="3823247"/>
            <a:ext cx="965499" cy="113557"/>
          </a:xfrm>
          <a:prstGeom prst="rect">
            <a:avLst/>
          </a:prstGeom>
          <a:noFill/>
        </p:spPr>
        <p:txBody>
          <a:bodyPr wrap="square" t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1" u="none" strike="noStrike" kern="1200" cap="none" spc="0" normalizeH="0" baseline="0" noProof="0">
                <a:ln>
                  <a:noFill/>
                </a:ln>
                <a:solidFill>
                  <a:srgbClr val="4C9BD3"/>
                </a:solidFill>
                <a:effectLst/>
                <a:uLnTx/>
                <a:uFillTx/>
                <a:latin typeface="Calibri" panose="020F0502020204030204" pitchFamily="34" charset="0"/>
                <a:ea typeface="+mn-ea"/>
                <a:cs typeface="+mn-cs"/>
              </a:rPr>
              <a:t>Tilausvahvistus</a:t>
            </a:r>
          </a:p>
        </p:txBody>
      </p:sp>
      <p:grpSp>
        <p:nvGrpSpPr>
          <p:cNvPr id="1056" name="HEAD Peppol2">
            <a:extLst>
              <a:ext uri="{FF2B5EF4-FFF2-40B4-BE49-F238E27FC236}">
                <a16:creationId xmlns:a16="http://schemas.microsoft.com/office/drawing/2014/main" id="{1E0AA88F-2A84-80C2-D105-C381B4F16920}"/>
              </a:ext>
            </a:extLst>
          </p:cNvPr>
          <p:cNvGrpSpPr>
            <a:grpSpLocks/>
          </p:cNvGrpSpPr>
          <p:nvPr/>
        </p:nvGrpSpPr>
        <p:grpSpPr>
          <a:xfrm>
            <a:off x="1918357" y="633412"/>
            <a:ext cx="1088183" cy="418343"/>
            <a:chOff x="6711519" y="632952"/>
            <a:chExt cx="1088183" cy="418343"/>
          </a:xfrm>
        </p:grpSpPr>
        <p:pic>
          <p:nvPicPr>
            <p:cNvPr id="1057" name="PEPPOL figure" descr="The Future Is Open - OpenPeppol">
              <a:extLst>
                <a:ext uri="{FF2B5EF4-FFF2-40B4-BE49-F238E27FC236}">
                  <a16:creationId xmlns:a16="http://schemas.microsoft.com/office/drawing/2014/main" id="{69B0AA6E-8083-873D-8C8C-08097F8D8BD0}"/>
                </a:ext>
              </a:extLst>
            </p:cNvPr>
            <p:cNvPicPr>
              <a:picLocks/>
            </p:cNvPicPr>
            <p:nvPr/>
          </p:nvPicPr>
          <p:blipFill rotWithShape="1">
            <a:blip r:embed="rId4">
              <a:biLevel thresh="50000"/>
              <a:extLst>
                <a:ext uri="{28A0092B-C50C-407E-A947-70E740481C1C}">
                  <a14:useLocalDpi xmlns:a14="http://schemas.microsoft.com/office/drawing/2010/main" val="0"/>
                </a:ext>
              </a:extLst>
            </a:blip>
            <a:srcRect r="75412" b="21536"/>
            <a:stretch/>
          </p:blipFill>
          <p:spPr bwMode="auto">
            <a:xfrm>
              <a:off x="6711519" y="698083"/>
              <a:ext cx="317971" cy="334800"/>
            </a:xfrm>
            <a:prstGeom prst="rect">
              <a:avLst/>
            </a:prstGeom>
            <a:noFill/>
            <a:extLst>
              <a:ext uri="{909E8E84-426E-40DD-AFC4-6F175D3DCCD1}">
                <a14:hiddenFill xmlns:a14="http://schemas.microsoft.com/office/drawing/2010/main">
                  <a:solidFill>
                    <a:srgbClr val="FFFFFF"/>
                  </a:solidFill>
                </a14:hiddenFill>
              </a:ext>
            </a:extLst>
          </p:spPr>
        </p:pic>
        <p:grpSp>
          <p:nvGrpSpPr>
            <p:cNvPr id="1058" name="Group 397">
              <a:extLst>
                <a:ext uri="{FF2B5EF4-FFF2-40B4-BE49-F238E27FC236}">
                  <a16:creationId xmlns:a16="http://schemas.microsoft.com/office/drawing/2014/main" id="{67A4B82A-9F86-B774-9A6B-677766DEFF10}"/>
                </a:ext>
              </a:extLst>
            </p:cNvPr>
            <p:cNvGrpSpPr>
              <a:grpSpLocks/>
            </p:cNvGrpSpPr>
            <p:nvPr/>
          </p:nvGrpSpPr>
          <p:grpSpPr>
            <a:xfrm>
              <a:off x="7061729" y="632952"/>
              <a:ext cx="737973" cy="418343"/>
              <a:chOff x="7038926" y="673704"/>
              <a:chExt cx="737973" cy="418343"/>
            </a:xfrm>
          </p:grpSpPr>
          <p:sp>
            <p:nvSpPr>
              <p:cNvPr id="1059" name="Text: Peppol Network Order">
                <a:extLst>
                  <a:ext uri="{FF2B5EF4-FFF2-40B4-BE49-F238E27FC236}">
                    <a16:creationId xmlns:a16="http://schemas.microsoft.com/office/drawing/2014/main" id="{A780B436-3367-7368-63DD-E6D95B16772A}"/>
                  </a:ext>
                </a:extLst>
              </p:cNvPr>
              <p:cNvSpPr txBox="1">
                <a:spLocks/>
              </p:cNvSpPr>
              <p:nvPr/>
            </p:nvSpPr>
            <p:spPr>
              <a:xfrm>
                <a:off x="7085922" y="673704"/>
                <a:ext cx="690977" cy="307777"/>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4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4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1060" name="TextBox 399">
                <a:extLst>
                  <a:ext uri="{FF2B5EF4-FFF2-40B4-BE49-F238E27FC236}">
                    <a16:creationId xmlns:a16="http://schemas.microsoft.com/office/drawing/2014/main" id="{13793399-2995-9C45-924F-CFDE057C6114}"/>
                  </a:ext>
                </a:extLst>
              </p:cNvPr>
              <p:cNvSpPr txBox="1">
                <a:spLocks/>
              </p:cNvSpPr>
              <p:nvPr/>
            </p:nvSpPr>
            <p:spPr>
              <a:xfrm>
                <a:off x="7038926" y="861215"/>
                <a:ext cx="684803"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9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061" name="HEAD Peppol2">
            <a:extLst>
              <a:ext uri="{FF2B5EF4-FFF2-40B4-BE49-F238E27FC236}">
                <a16:creationId xmlns:a16="http://schemas.microsoft.com/office/drawing/2014/main" id="{1C475304-DA7E-2C19-0D0E-F4795653B00A}"/>
              </a:ext>
            </a:extLst>
          </p:cNvPr>
          <p:cNvGrpSpPr>
            <a:grpSpLocks/>
          </p:cNvGrpSpPr>
          <p:nvPr/>
        </p:nvGrpSpPr>
        <p:grpSpPr>
          <a:xfrm>
            <a:off x="4431434" y="632490"/>
            <a:ext cx="726807" cy="541487"/>
            <a:chOff x="7072895" y="402075"/>
            <a:chExt cx="726807" cy="541487"/>
          </a:xfrm>
        </p:grpSpPr>
        <p:pic>
          <p:nvPicPr>
            <p:cNvPr id="1062" name="PEPPOL figure" descr="The Future Is Open - OpenPeppol">
              <a:extLst>
                <a:ext uri="{FF2B5EF4-FFF2-40B4-BE49-F238E27FC236}">
                  <a16:creationId xmlns:a16="http://schemas.microsoft.com/office/drawing/2014/main" id="{0658C7AE-C20E-C196-0E15-6A54B6412733}"/>
                </a:ext>
              </a:extLst>
            </p:cNvPr>
            <p:cNvPicPr>
              <a:picLocks/>
            </p:cNvPicPr>
            <p:nvPr/>
          </p:nvPicPr>
          <p:blipFill rotWithShape="1">
            <a:blip r:embed="rId4">
              <a:biLevel thresh="50000"/>
              <a:extLst>
                <a:ext uri="{28A0092B-C50C-407E-A947-70E740481C1C}">
                  <a14:useLocalDpi xmlns:a14="http://schemas.microsoft.com/office/drawing/2010/main" val="0"/>
                </a:ext>
              </a:extLst>
            </a:blip>
            <a:srcRect r="75412" b="21536"/>
            <a:stretch/>
          </p:blipFill>
          <p:spPr bwMode="auto">
            <a:xfrm>
              <a:off x="7165461" y="402075"/>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1063" name="Group 397">
              <a:extLst>
                <a:ext uri="{FF2B5EF4-FFF2-40B4-BE49-F238E27FC236}">
                  <a16:creationId xmlns:a16="http://schemas.microsoft.com/office/drawing/2014/main" id="{888637F9-FF9F-3049-8403-D418746F1C0F}"/>
                </a:ext>
              </a:extLst>
            </p:cNvPr>
            <p:cNvGrpSpPr>
              <a:grpSpLocks/>
            </p:cNvGrpSpPr>
            <p:nvPr/>
          </p:nvGrpSpPr>
          <p:grpSpPr>
            <a:xfrm>
              <a:off x="7072895" y="632952"/>
              <a:ext cx="726807" cy="310610"/>
              <a:chOff x="7050092" y="673704"/>
              <a:chExt cx="726807" cy="310610"/>
            </a:xfrm>
          </p:grpSpPr>
          <p:sp>
            <p:nvSpPr>
              <p:cNvPr id="1064" name="Text: Peppol Network Order">
                <a:extLst>
                  <a:ext uri="{FF2B5EF4-FFF2-40B4-BE49-F238E27FC236}">
                    <a16:creationId xmlns:a16="http://schemas.microsoft.com/office/drawing/2014/main" id="{FED42EAA-5F03-DB3D-DE00-DE25302C805E}"/>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1065" name="TextBox 399">
                <a:extLst>
                  <a:ext uri="{FF2B5EF4-FFF2-40B4-BE49-F238E27FC236}">
                    <a16:creationId xmlns:a16="http://schemas.microsoft.com/office/drawing/2014/main" id="{F670DC95-2E5F-C79A-1F12-572707722DB4}"/>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066" name="Rectangle 1">
            <a:extLst>
              <a:ext uri="{FF2B5EF4-FFF2-40B4-BE49-F238E27FC236}">
                <a16:creationId xmlns:a16="http://schemas.microsoft.com/office/drawing/2014/main" id="{E2615B34-CC73-A8FC-EF0E-86E29A5B4A0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i-FI" altLang="fi-FI"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i-FI" altLang="fi-FI"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7" name="Rectangle 2">
            <a:extLst>
              <a:ext uri="{FF2B5EF4-FFF2-40B4-BE49-F238E27FC236}">
                <a16:creationId xmlns:a16="http://schemas.microsoft.com/office/drawing/2014/main" id="{32FF5C6B-D3E7-3085-E8E9-6B65F499FC4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i-FI" altLang="fi-FI"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i-FI" altLang="fi-FI"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051" name="Ryhmä 1050">
            <a:extLst>
              <a:ext uri="{FF2B5EF4-FFF2-40B4-BE49-F238E27FC236}">
                <a16:creationId xmlns:a16="http://schemas.microsoft.com/office/drawing/2014/main" id="{D44C5290-86B3-CF92-3219-F1A7F925F105}"/>
              </a:ext>
            </a:extLst>
          </p:cNvPr>
          <p:cNvGrpSpPr/>
          <p:nvPr/>
        </p:nvGrpSpPr>
        <p:grpSpPr>
          <a:xfrm>
            <a:off x="4998384" y="2295138"/>
            <a:ext cx="982451" cy="550452"/>
            <a:chOff x="9711304" y="9123670"/>
            <a:chExt cx="2683388" cy="1503458"/>
          </a:xfrm>
          <a:solidFill>
            <a:schemeClr val="bg1"/>
          </a:solidFill>
        </p:grpSpPr>
        <p:sp>
          <p:nvSpPr>
            <p:cNvPr id="1052" name="Vuokaaviosymboli: Sivujen välinen yhdysviiva 1051">
              <a:extLst>
                <a:ext uri="{FF2B5EF4-FFF2-40B4-BE49-F238E27FC236}">
                  <a16:creationId xmlns:a16="http://schemas.microsoft.com/office/drawing/2014/main" id="{628C1D73-9DBC-8051-B175-A923EA1015C5}"/>
                </a:ext>
              </a:extLst>
            </p:cNvPr>
            <p:cNvSpPr/>
            <p:nvPr/>
          </p:nvSpPr>
          <p:spPr>
            <a:xfrm>
              <a:off x="9711304" y="9123670"/>
              <a:ext cx="2683388" cy="1503458"/>
            </a:xfrm>
            <a:prstGeom prst="flowChartOffpageConnector">
              <a:avLst/>
            </a:prstGeom>
            <a:gr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 . . .</a:t>
              </a:r>
            </a:p>
          </p:txBody>
        </p:sp>
        <p:sp>
          <p:nvSpPr>
            <p:cNvPr id="1053" name="Nuoli: Nuolenkärki 1052">
              <a:extLst>
                <a:ext uri="{FF2B5EF4-FFF2-40B4-BE49-F238E27FC236}">
                  <a16:creationId xmlns:a16="http://schemas.microsoft.com/office/drawing/2014/main" id="{43067733-DBDE-68E6-2937-B7B5A2FFF555}"/>
                </a:ext>
              </a:extLst>
            </p:cNvPr>
            <p:cNvSpPr/>
            <p:nvPr/>
          </p:nvSpPr>
          <p:spPr>
            <a:xfrm rot="5400000">
              <a:off x="10995131" y="10192138"/>
              <a:ext cx="107908" cy="484632"/>
            </a:xfrm>
            <a:prstGeom prst="chevron">
              <a:avLst>
                <a:gd name="adj" fmla="val 70964"/>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292"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072" name="Ryhmä 1071">
            <a:extLst>
              <a:ext uri="{FF2B5EF4-FFF2-40B4-BE49-F238E27FC236}">
                <a16:creationId xmlns:a16="http://schemas.microsoft.com/office/drawing/2014/main" id="{F4789566-0E8A-D94C-A83A-67EAA3FF1782}"/>
              </a:ext>
            </a:extLst>
          </p:cNvPr>
          <p:cNvGrpSpPr/>
          <p:nvPr/>
        </p:nvGrpSpPr>
        <p:grpSpPr>
          <a:xfrm>
            <a:off x="4913318" y="2395516"/>
            <a:ext cx="6734338" cy="4074710"/>
            <a:chOff x="4913318" y="2136204"/>
            <a:chExt cx="6734338" cy="4074710"/>
          </a:xfrm>
        </p:grpSpPr>
        <p:grpSp>
          <p:nvGrpSpPr>
            <p:cNvPr id="107" name="Ryhmä 106">
              <a:extLst>
                <a:ext uri="{FF2B5EF4-FFF2-40B4-BE49-F238E27FC236}">
                  <a16:creationId xmlns:a16="http://schemas.microsoft.com/office/drawing/2014/main" id="{47D2D3C6-4614-D15E-401D-EDC823B8CF7F}"/>
                </a:ext>
              </a:extLst>
            </p:cNvPr>
            <p:cNvGrpSpPr/>
            <p:nvPr/>
          </p:nvGrpSpPr>
          <p:grpSpPr>
            <a:xfrm>
              <a:off x="10510300" y="3311285"/>
              <a:ext cx="564677" cy="1315026"/>
              <a:chOff x="9951139" y="4457583"/>
              <a:chExt cx="318448" cy="856680"/>
            </a:xfrm>
          </p:grpSpPr>
          <p:sp>
            <p:nvSpPr>
              <p:cNvPr id="108" name="Vapaamuotoinen: Muoto 107">
                <a:extLst>
                  <a:ext uri="{FF2B5EF4-FFF2-40B4-BE49-F238E27FC236}">
                    <a16:creationId xmlns:a16="http://schemas.microsoft.com/office/drawing/2014/main" id="{594AF418-EC57-8C42-EB79-048FE03FBD97}"/>
                  </a:ext>
                </a:extLst>
              </p:cNvPr>
              <p:cNvSpPr/>
              <p:nvPr/>
            </p:nvSpPr>
            <p:spPr>
              <a:xfrm>
                <a:off x="10052464" y="4516136"/>
                <a:ext cx="115799" cy="125551"/>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9" name="Vapaamuotoinen: Muoto 108">
                <a:extLst>
                  <a:ext uri="{FF2B5EF4-FFF2-40B4-BE49-F238E27FC236}">
                    <a16:creationId xmlns:a16="http://schemas.microsoft.com/office/drawing/2014/main" id="{5D8B290E-D8A4-A709-82ED-BC645AE0AC56}"/>
                  </a:ext>
                </a:extLst>
              </p:cNvPr>
              <p:cNvSpPr/>
              <p:nvPr/>
            </p:nvSpPr>
            <p:spPr>
              <a:xfrm>
                <a:off x="9951139" y="4657381"/>
                <a:ext cx="318448" cy="564979"/>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64979">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64980"/>
                    </a:lnTo>
                    <a:lnTo>
                      <a:pt x="144749" y="564980"/>
                    </a:lnTo>
                    <a:lnTo>
                      <a:pt x="144749" y="282490"/>
                    </a:lnTo>
                    <a:lnTo>
                      <a:pt x="173699" y="282490"/>
                    </a:lnTo>
                    <a:lnTo>
                      <a:pt x="173699" y="564980"/>
                    </a:lnTo>
                    <a:lnTo>
                      <a:pt x="231599" y="564980"/>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0" name="Kuva 45" descr="Palo mies mies tasaisella täytöllä">
                <a:extLst>
                  <a:ext uri="{FF2B5EF4-FFF2-40B4-BE49-F238E27FC236}">
                    <a16:creationId xmlns:a16="http://schemas.microsoft.com/office/drawing/2014/main" id="{D9F0CF6D-B577-16E1-E186-59C1C5BA83A9}"/>
                  </a:ext>
                </a:extLst>
              </p:cNvPr>
              <p:cNvSpPr/>
              <p:nvPr/>
            </p:nvSpPr>
            <p:spPr>
              <a:xfrm>
                <a:off x="10015445" y="4457583"/>
                <a:ext cx="189836" cy="11573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11" name="Kuva 110" descr="Pelastusliivit tasaisella täytöllä">
                <a:extLst>
                  <a:ext uri="{FF2B5EF4-FFF2-40B4-BE49-F238E27FC236}">
                    <a16:creationId xmlns:a16="http://schemas.microsoft.com/office/drawing/2014/main" id="{F5F05CBB-5E3D-C313-4D40-2F2C366E92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2497" y="4624976"/>
                <a:ext cx="278422" cy="301869"/>
              </a:xfrm>
              <a:prstGeom prst="rect">
                <a:avLst/>
              </a:prstGeom>
            </p:spPr>
          </p:pic>
          <p:sp>
            <p:nvSpPr>
              <p:cNvPr id="112" name="Suorakulmio: Pyöristetyt kulmat 111">
                <a:extLst>
                  <a:ext uri="{FF2B5EF4-FFF2-40B4-BE49-F238E27FC236}">
                    <a16:creationId xmlns:a16="http://schemas.microsoft.com/office/drawing/2014/main" id="{0D15C372-02F0-89EF-55C1-AA0514F66834}"/>
                  </a:ext>
                </a:extLst>
              </p:cNvPr>
              <p:cNvSpPr/>
              <p:nvPr/>
            </p:nvSpPr>
            <p:spPr>
              <a:xfrm>
                <a:off x="10060728" y="4549542"/>
                <a:ext cx="97200" cy="43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13" name="Kuva 112" descr="Aurinkolasit tasaisella täytöllä">
                <a:extLst>
                  <a:ext uri="{FF2B5EF4-FFF2-40B4-BE49-F238E27FC236}">
                    <a16:creationId xmlns:a16="http://schemas.microsoft.com/office/drawing/2014/main" id="{DC5EFF62-7376-0DF8-44C9-AE3F18EC01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4185" y="4495606"/>
                <a:ext cx="130285" cy="141257"/>
              </a:xfrm>
              <a:prstGeom prst="rect">
                <a:avLst/>
              </a:prstGeom>
            </p:spPr>
          </p:pic>
          <p:sp>
            <p:nvSpPr>
              <p:cNvPr id="114" name="Suorakulmio 113">
                <a:extLst>
                  <a:ext uri="{FF2B5EF4-FFF2-40B4-BE49-F238E27FC236}">
                    <a16:creationId xmlns:a16="http://schemas.microsoft.com/office/drawing/2014/main" id="{C0EDCFE2-2A58-7817-5636-08A0A3DBA12B}"/>
                  </a:ext>
                </a:extLst>
              </p:cNvPr>
              <p:cNvSpPr/>
              <p:nvPr/>
            </p:nvSpPr>
            <p:spPr>
              <a:xfrm>
                <a:off x="10024419" y="5184267"/>
                <a:ext cx="18086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15" name="Kuva 114" descr="Saapas tasaisella täytöllä">
                <a:extLst>
                  <a:ext uri="{FF2B5EF4-FFF2-40B4-BE49-F238E27FC236}">
                    <a16:creationId xmlns:a16="http://schemas.microsoft.com/office/drawing/2014/main" id="{F97947A3-56F6-CF54-78FB-3C06C26903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9955985" y="5147679"/>
                <a:ext cx="153344" cy="166257"/>
              </a:xfrm>
              <a:prstGeom prst="rect">
                <a:avLst/>
              </a:prstGeom>
            </p:spPr>
          </p:pic>
          <p:pic>
            <p:nvPicPr>
              <p:cNvPr id="116" name="Kuva 115" descr="Saapas tasaisella täytöllä">
                <a:extLst>
                  <a:ext uri="{FF2B5EF4-FFF2-40B4-BE49-F238E27FC236}">
                    <a16:creationId xmlns:a16="http://schemas.microsoft.com/office/drawing/2014/main" id="{EB1DDCFA-729F-4817-D701-F657BCFC7D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2228" y="5148006"/>
                <a:ext cx="153344" cy="166257"/>
              </a:xfrm>
              <a:prstGeom prst="rect">
                <a:avLst/>
              </a:prstGeom>
            </p:spPr>
          </p:pic>
        </p:grpSp>
        <p:sp>
          <p:nvSpPr>
            <p:cNvPr id="117" name="Tekstiruutu 116">
              <a:extLst>
                <a:ext uri="{FF2B5EF4-FFF2-40B4-BE49-F238E27FC236}">
                  <a16:creationId xmlns:a16="http://schemas.microsoft.com/office/drawing/2014/main" id="{6BC4754A-B12D-EB69-D50F-F0AA1B3CEA43}"/>
                </a:ext>
              </a:extLst>
            </p:cNvPr>
            <p:cNvSpPr txBox="1"/>
            <p:nvPr/>
          </p:nvSpPr>
          <p:spPr>
            <a:xfrm>
              <a:off x="5178219" y="4462607"/>
              <a:ext cx="12130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Lähettäjä</a:t>
              </a:r>
            </a:p>
          </p:txBody>
        </p:sp>
        <p:sp>
          <p:nvSpPr>
            <p:cNvPr id="118" name="Tekstiruutu 117">
              <a:extLst>
                <a:ext uri="{FF2B5EF4-FFF2-40B4-BE49-F238E27FC236}">
                  <a16:creationId xmlns:a16="http://schemas.microsoft.com/office/drawing/2014/main" id="{ACB28AF0-7B9B-A555-5538-90FA2910D1C9}"/>
                </a:ext>
              </a:extLst>
            </p:cNvPr>
            <p:cNvSpPr txBox="1"/>
            <p:nvPr/>
          </p:nvSpPr>
          <p:spPr>
            <a:xfrm>
              <a:off x="9893159" y="4500468"/>
              <a:ext cx="1701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Vastaanottaja</a:t>
              </a:r>
            </a:p>
          </p:txBody>
        </p:sp>
        <p:cxnSp>
          <p:nvCxnSpPr>
            <p:cNvPr id="120" name="Suora nuoliyhdysviiva 119">
              <a:extLst>
                <a:ext uri="{FF2B5EF4-FFF2-40B4-BE49-F238E27FC236}">
                  <a16:creationId xmlns:a16="http://schemas.microsoft.com/office/drawing/2014/main" id="{4C60CA32-F784-A2C0-078F-EADCE36B2B6B}"/>
                </a:ext>
              </a:extLst>
            </p:cNvPr>
            <p:cNvCxnSpPr>
              <a:cxnSpLocks/>
            </p:cNvCxnSpPr>
            <p:nvPr/>
          </p:nvCxnSpPr>
          <p:spPr>
            <a:xfrm flipH="1">
              <a:off x="5754767" y="4807907"/>
              <a:ext cx="1" cy="40617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2" name="Suorakulmio 121">
              <a:extLst>
                <a:ext uri="{FF2B5EF4-FFF2-40B4-BE49-F238E27FC236}">
                  <a16:creationId xmlns:a16="http://schemas.microsoft.com/office/drawing/2014/main" id="{6DF932CD-ADBA-3AD1-FA1D-1F6C438DE7B5}"/>
                </a:ext>
              </a:extLst>
            </p:cNvPr>
            <p:cNvSpPr/>
            <p:nvPr/>
          </p:nvSpPr>
          <p:spPr>
            <a:xfrm>
              <a:off x="4913318" y="5245906"/>
              <a:ext cx="1637093" cy="6223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venir Next LT Pro"/>
                  <a:ea typeface="+mn-ea"/>
                  <a:cs typeface="+mn-cs"/>
                </a:rPr>
                <a:t>Operaattori</a:t>
              </a:r>
            </a:p>
            <a:p>
              <a:pPr marL="0" marR="0" lvl="0" indent="0" algn="ctr" defTabSz="914400" rtl="0" eaLnBrk="1" fontAlgn="auto" latinLnBrk="0" hangingPunct="1">
                <a:lnSpc>
                  <a:spcPct val="100000"/>
                </a:lnSpc>
                <a:spcBef>
                  <a:spcPts val="0"/>
                </a:spcBef>
                <a:spcAft>
                  <a:spcPts val="0"/>
                </a:spcAft>
                <a:buClrTx/>
                <a:buSzTx/>
                <a:buFontTx/>
                <a:buNone/>
                <a:tabLst/>
                <a:defRPr/>
              </a:pPr>
              <a:r>
                <a:rPr lang="fi-FI" sz="1400">
                  <a:solidFill>
                    <a:prstClr val="white"/>
                  </a:solidFill>
                  <a:latin typeface="Avenir Next LT Pro"/>
                </a:rPr>
                <a:t>(Access </a:t>
              </a:r>
              <a:r>
                <a:rPr lang="fi-FI" sz="1400" err="1">
                  <a:solidFill>
                    <a:prstClr val="white"/>
                  </a:solidFill>
                  <a:latin typeface="Avenir Next LT Pro"/>
                </a:rPr>
                <a:t>point</a:t>
              </a:r>
              <a:r>
                <a:rPr lang="fi-FI" sz="1400">
                  <a:solidFill>
                    <a:prstClr val="white"/>
                  </a:solidFill>
                  <a:latin typeface="Avenir Next LT Pro"/>
                </a:rPr>
                <a:t>)</a:t>
              </a:r>
              <a:endParaRPr kumimoji="0" lang="fi-FI" sz="140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3" name="Suorakulmio 122">
              <a:extLst>
                <a:ext uri="{FF2B5EF4-FFF2-40B4-BE49-F238E27FC236}">
                  <a16:creationId xmlns:a16="http://schemas.microsoft.com/office/drawing/2014/main" id="{128FA187-9C7C-FEAD-6A2B-B781A5F0B102}"/>
                </a:ext>
              </a:extLst>
            </p:cNvPr>
            <p:cNvSpPr/>
            <p:nvPr/>
          </p:nvSpPr>
          <p:spPr>
            <a:xfrm>
              <a:off x="9896308" y="5232472"/>
              <a:ext cx="1637093" cy="6223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prstClr val="white"/>
                  </a:solidFill>
                  <a:effectLst/>
                  <a:uLnTx/>
                  <a:uFillTx/>
                  <a:latin typeface="Avenir Next LT Pro"/>
                  <a:ea typeface="+mn-ea"/>
                  <a:cs typeface="+mn-cs"/>
                </a:rPr>
                <a:t>Operaattori</a:t>
              </a:r>
            </a:p>
            <a:p>
              <a:pPr algn="ctr">
                <a:defRPr/>
              </a:pPr>
              <a:r>
                <a:rPr lang="fi-FI" sz="1400">
                  <a:solidFill>
                    <a:prstClr val="white"/>
                  </a:solidFill>
                  <a:latin typeface="Avenir Next LT Pro"/>
                </a:rPr>
                <a:t>(Access </a:t>
              </a:r>
              <a:r>
                <a:rPr lang="fi-FI" sz="1400" err="1">
                  <a:solidFill>
                    <a:prstClr val="white"/>
                  </a:solidFill>
                  <a:latin typeface="Avenir Next LT Pro"/>
                </a:rPr>
                <a:t>point</a:t>
              </a:r>
              <a:r>
                <a:rPr lang="fi-FI" sz="1400">
                  <a:solidFill>
                    <a:prstClr val="white"/>
                  </a:solidFill>
                  <a:latin typeface="Avenir Next LT Pro"/>
                </a:rPr>
                <a:t>)</a:t>
              </a:r>
              <a:endParaRPr kumimoji="0" lang="fi-FI" sz="140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028" name="Ryhmä 1027">
              <a:extLst>
                <a:ext uri="{FF2B5EF4-FFF2-40B4-BE49-F238E27FC236}">
                  <a16:creationId xmlns:a16="http://schemas.microsoft.com/office/drawing/2014/main" id="{CFB99E35-65F7-B8FE-C606-5E5B59395D31}"/>
                </a:ext>
              </a:extLst>
            </p:cNvPr>
            <p:cNvGrpSpPr/>
            <p:nvPr/>
          </p:nvGrpSpPr>
          <p:grpSpPr>
            <a:xfrm>
              <a:off x="7546321" y="4773651"/>
              <a:ext cx="1437263" cy="1437263"/>
              <a:chOff x="7869314" y="5503510"/>
              <a:chExt cx="1437263" cy="1437263"/>
            </a:xfrm>
          </p:grpSpPr>
          <p:pic>
            <p:nvPicPr>
              <p:cNvPr id="1024" name="Kuva 1023" descr="Pilvi tasaisella täytöllä">
                <a:extLst>
                  <a:ext uri="{FF2B5EF4-FFF2-40B4-BE49-F238E27FC236}">
                    <a16:creationId xmlns:a16="http://schemas.microsoft.com/office/drawing/2014/main" id="{78E96F5B-0FBB-3C1E-5A1E-EFC0A59EA1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69314" y="5503510"/>
                <a:ext cx="1437263" cy="1437263"/>
              </a:xfrm>
              <a:prstGeom prst="rect">
                <a:avLst/>
              </a:prstGeom>
            </p:spPr>
          </p:pic>
          <p:grpSp>
            <p:nvGrpSpPr>
              <p:cNvPr id="1027" name="Ryhmä 1026">
                <a:extLst>
                  <a:ext uri="{FF2B5EF4-FFF2-40B4-BE49-F238E27FC236}">
                    <a16:creationId xmlns:a16="http://schemas.microsoft.com/office/drawing/2014/main" id="{D1C530EE-AC10-2D4B-D5AA-F1A7B219C61C}"/>
                  </a:ext>
                </a:extLst>
              </p:cNvPr>
              <p:cNvGrpSpPr/>
              <p:nvPr/>
            </p:nvGrpSpPr>
            <p:grpSpPr>
              <a:xfrm>
                <a:off x="8097673" y="5909197"/>
                <a:ext cx="980543" cy="686613"/>
                <a:chOff x="8097673" y="5909197"/>
                <a:chExt cx="980543" cy="686613"/>
              </a:xfrm>
            </p:grpSpPr>
            <p:sp>
              <p:nvSpPr>
                <p:cNvPr id="1025" name="Tekstiruutu 1024">
                  <a:extLst>
                    <a:ext uri="{FF2B5EF4-FFF2-40B4-BE49-F238E27FC236}">
                      <a16:creationId xmlns:a16="http://schemas.microsoft.com/office/drawing/2014/main" id="{4905A80C-97E6-3533-7FD3-B9DEA77ECD4A}"/>
                    </a:ext>
                  </a:extLst>
                </p:cNvPr>
                <p:cNvSpPr txBox="1"/>
                <p:nvPr/>
              </p:nvSpPr>
              <p:spPr>
                <a:xfrm>
                  <a:off x="8097673" y="6166846"/>
                  <a:ext cx="980543" cy="428964"/>
                </a:xfrm>
                <a:prstGeom prst="rect">
                  <a:avLst/>
                </a:prstGeom>
                <a:noFill/>
              </p:spPr>
              <p:txBody>
                <a:bodyPr wrap="squar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4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Peppol</a:t>
                  </a:r>
                  <a:r>
                    <a:rPr kumimoji="0" lang="fi-FI" sz="14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rPr>
                    <a:t> </a:t>
                  </a:r>
                  <a:r>
                    <a:rPr kumimoji="0" lang="fi-FI" sz="1400" b="0" i="0" u="none" strike="noStrike" kern="1200" cap="none" spc="0" normalizeH="0" baseline="0" noProof="0" err="1">
                      <a:ln>
                        <a:noFill/>
                      </a:ln>
                      <a:solidFill>
                        <a:prstClr val="black"/>
                      </a:solidFill>
                      <a:effectLst/>
                      <a:uLnTx/>
                      <a:uFillTx/>
                      <a:latin typeface="Aharoni" panose="02010803020104030203" pitchFamily="2" charset="-79"/>
                      <a:ea typeface="+mn-ea"/>
                      <a:cs typeface="Aharoni" panose="02010803020104030203" pitchFamily="2" charset="-79"/>
                    </a:rPr>
                    <a:t>network</a:t>
                  </a:r>
                  <a:endParaRPr kumimoji="0" lang="fi-FI" sz="14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endParaRPr>
                </a:p>
              </p:txBody>
            </p:sp>
            <p:grpSp>
              <p:nvGrpSpPr>
                <p:cNvPr id="124" name="Ryhmä 123">
                  <a:extLst>
                    <a:ext uri="{FF2B5EF4-FFF2-40B4-BE49-F238E27FC236}">
                      <a16:creationId xmlns:a16="http://schemas.microsoft.com/office/drawing/2014/main" id="{049F9CDE-8A36-AABE-2E78-F221A1A3DBBC}"/>
                    </a:ext>
                  </a:extLst>
                </p:cNvPr>
                <p:cNvGrpSpPr/>
                <p:nvPr/>
              </p:nvGrpSpPr>
              <p:grpSpPr>
                <a:xfrm>
                  <a:off x="8299835" y="5909197"/>
                  <a:ext cx="365548" cy="312944"/>
                  <a:chOff x="7093893" y="9137621"/>
                  <a:chExt cx="998429" cy="854747"/>
                </a:xfrm>
                <a:noFill/>
              </p:grpSpPr>
              <p:sp>
                <p:nvSpPr>
                  <p:cNvPr id="125" name="Suorakulmio 124">
                    <a:extLst>
                      <a:ext uri="{FF2B5EF4-FFF2-40B4-BE49-F238E27FC236}">
                        <a16:creationId xmlns:a16="http://schemas.microsoft.com/office/drawing/2014/main" id="{2B31DFFE-F0B0-953B-C799-38E22E161E0A}"/>
                      </a:ext>
                    </a:extLst>
                  </p:cNvPr>
                  <p:cNvSpPr/>
                  <p:nvPr/>
                </p:nvSpPr>
                <p:spPr>
                  <a:xfrm>
                    <a:off x="7093893" y="9260782"/>
                    <a:ext cx="998429" cy="61329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303"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6" name="Picture 2" descr="The Future Is Open - OpenPeppol">
                    <a:extLst>
                      <a:ext uri="{FF2B5EF4-FFF2-40B4-BE49-F238E27FC236}">
                        <a16:creationId xmlns:a16="http://schemas.microsoft.com/office/drawing/2014/main" id="{3709404B-84A0-D6E0-C10D-508657234BC2}"/>
                      </a:ext>
                    </a:extLst>
                  </p:cNvPr>
                  <p:cNvPicPr>
                    <a:picLocks noChangeAspect="1" noChangeArrowheads="1"/>
                  </p:cNvPicPr>
                  <p:nvPr/>
                </p:nvPicPr>
                <p:blipFill rotWithShape="1">
                  <a:blip r:embed="rId4">
                    <a:biLevel thresh="50000"/>
                    <a:extLst>
                      <a:ext uri="{28A0092B-C50C-407E-A947-70E740481C1C}">
                        <a14:useLocalDpi xmlns:a14="http://schemas.microsoft.com/office/drawing/2010/main" val="0"/>
                      </a:ext>
                    </a:extLst>
                  </a:blip>
                  <a:srcRect r="75412" b="21536"/>
                  <a:stretch/>
                </p:blipFill>
                <p:spPr bwMode="auto">
                  <a:xfrm>
                    <a:off x="7180835" y="9137621"/>
                    <a:ext cx="828100" cy="854747"/>
                  </a:xfrm>
                  <a:prstGeom prst="rect">
                    <a:avLst/>
                  </a:prstGeom>
                  <a:grpFill/>
                </p:spPr>
              </p:pic>
            </p:grpSp>
          </p:grpSp>
        </p:grpSp>
        <p:cxnSp>
          <p:nvCxnSpPr>
            <p:cNvPr id="1029" name="Suora nuoliyhdysviiva 1028">
              <a:extLst>
                <a:ext uri="{FF2B5EF4-FFF2-40B4-BE49-F238E27FC236}">
                  <a16:creationId xmlns:a16="http://schemas.microsoft.com/office/drawing/2014/main" id="{9BC4BBF5-5EF2-3F24-EC5E-06D7064E2073}"/>
                </a:ext>
              </a:extLst>
            </p:cNvPr>
            <p:cNvCxnSpPr>
              <a:cxnSpLocks/>
            </p:cNvCxnSpPr>
            <p:nvPr/>
          </p:nvCxnSpPr>
          <p:spPr>
            <a:xfrm flipH="1" flipV="1">
              <a:off x="10800594" y="4795818"/>
              <a:ext cx="1" cy="40617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uora nuoliyhdysviiva 1029">
              <a:extLst>
                <a:ext uri="{FF2B5EF4-FFF2-40B4-BE49-F238E27FC236}">
                  <a16:creationId xmlns:a16="http://schemas.microsoft.com/office/drawing/2014/main" id="{3DA390AB-0A11-73AD-D972-9E9361E266D2}"/>
                </a:ext>
              </a:extLst>
            </p:cNvPr>
            <p:cNvCxnSpPr>
              <a:cxnSpLocks/>
            </p:cNvCxnSpPr>
            <p:nvPr/>
          </p:nvCxnSpPr>
          <p:spPr>
            <a:xfrm>
              <a:off x="6547643" y="5581970"/>
              <a:ext cx="99867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uora nuoliyhdysviiva 1031">
              <a:extLst>
                <a:ext uri="{FF2B5EF4-FFF2-40B4-BE49-F238E27FC236}">
                  <a16:creationId xmlns:a16="http://schemas.microsoft.com/office/drawing/2014/main" id="{9E7AC4E4-7970-CD61-3914-88C6B11EA67C}"/>
                </a:ext>
              </a:extLst>
            </p:cNvPr>
            <p:cNvCxnSpPr>
              <a:cxnSpLocks/>
            </p:cNvCxnSpPr>
            <p:nvPr/>
          </p:nvCxnSpPr>
          <p:spPr>
            <a:xfrm>
              <a:off x="8897630" y="5542934"/>
              <a:ext cx="99867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Kuva 4" descr="Asiakirja tasaisella täytöllä">
              <a:extLst>
                <a:ext uri="{FF2B5EF4-FFF2-40B4-BE49-F238E27FC236}">
                  <a16:creationId xmlns:a16="http://schemas.microsoft.com/office/drawing/2014/main" id="{41E0B668-4ED0-B043-88D0-CA3B9F4F51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84764" y="4847795"/>
              <a:ext cx="369332" cy="369332"/>
            </a:xfrm>
            <a:prstGeom prst="rect">
              <a:avLst/>
            </a:prstGeom>
          </p:spPr>
        </p:pic>
        <p:pic>
          <p:nvPicPr>
            <p:cNvPr id="14" name="Kuva 13" descr="Asiakirja tasaisella täytöllä">
              <a:extLst>
                <a:ext uri="{FF2B5EF4-FFF2-40B4-BE49-F238E27FC236}">
                  <a16:creationId xmlns:a16="http://schemas.microsoft.com/office/drawing/2014/main" id="{CDB2948E-AF23-81C5-2A9A-F9EB31239E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37324" y="5194680"/>
              <a:ext cx="369332" cy="369332"/>
            </a:xfrm>
            <a:prstGeom prst="rect">
              <a:avLst/>
            </a:prstGeom>
          </p:spPr>
        </p:pic>
        <p:pic>
          <p:nvPicPr>
            <p:cNvPr id="119" name="Kuva 118" descr="Asiakirja tasaisella täytöllä">
              <a:extLst>
                <a:ext uri="{FF2B5EF4-FFF2-40B4-BE49-F238E27FC236}">
                  <a16:creationId xmlns:a16="http://schemas.microsoft.com/office/drawing/2014/main" id="{FD4E68D2-F8EA-45BE-308B-957759D189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9515" y="5156018"/>
              <a:ext cx="369332" cy="369332"/>
            </a:xfrm>
            <a:prstGeom prst="rect">
              <a:avLst/>
            </a:prstGeom>
          </p:spPr>
        </p:pic>
        <p:pic>
          <p:nvPicPr>
            <p:cNvPr id="121" name="Kuva 120" descr="Asiakirja tasaisella täytöllä">
              <a:extLst>
                <a:ext uri="{FF2B5EF4-FFF2-40B4-BE49-F238E27FC236}">
                  <a16:creationId xmlns:a16="http://schemas.microsoft.com/office/drawing/2014/main" id="{BAA6B53B-C22F-01E9-F376-B2102E3857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54886" y="4842191"/>
              <a:ext cx="369332" cy="369332"/>
            </a:xfrm>
            <a:prstGeom prst="rect">
              <a:avLst/>
            </a:prstGeom>
          </p:spPr>
        </p:pic>
        <p:grpSp>
          <p:nvGrpSpPr>
            <p:cNvPr id="55" name="Ryhmä 54">
              <a:extLst>
                <a:ext uri="{FF2B5EF4-FFF2-40B4-BE49-F238E27FC236}">
                  <a16:creationId xmlns:a16="http://schemas.microsoft.com/office/drawing/2014/main" id="{9C144BBB-57C0-A45A-C320-4685A717D264}"/>
                </a:ext>
              </a:extLst>
            </p:cNvPr>
            <p:cNvGrpSpPr/>
            <p:nvPr/>
          </p:nvGrpSpPr>
          <p:grpSpPr>
            <a:xfrm>
              <a:off x="5526209" y="3363602"/>
              <a:ext cx="517108" cy="1136866"/>
              <a:chOff x="8674541" y="4219495"/>
              <a:chExt cx="689387" cy="1487682"/>
            </a:xfrm>
          </p:grpSpPr>
          <p:sp>
            <p:nvSpPr>
              <p:cNvPr id="57" name="Vapaamuotoinen: Muoto 56">
                <a:extLst>
                  <a:ext uri="{FF2B5EF4-FFF2-40B4-BE49-F238E27FC236}">
                    <a16:creationId xmlns:a16="http://schemas.microsoft.com/office/drawing/2014/main" id="{E67B48FB-08B7-F677-CEB4-DEA5711EA71D}"/>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8" name="Vapaamuotoinen: Muoto 57">
                <a:extLst>
                  <a:ext uri="{FF2B5EF4-FFF2-40B4-BE49-F238E27FC236}">
                    <a16:creationId xmlns:a16="http://schemas.microsoft.com/office/drawing/2014/main" id="{B432681D-102B-30DA-6209-81C142BB47AE}"/>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59" name="Ryhmä 58">
                <a:extLst>
                  <a:ext uri="{FF2B5EF4-FFF2-40B4-BE49-F238E27FC236}">
                    <a16:creationId xmlns:a16="http://schemas.microsoft.com/office/drawing/2014/main" id="{23B77C11-5BEA-C7C5-ED48-B0364FF5AA85}"/>
                  </a:ext>
                </a:extLst>
              </p:cNvPr>
              <p:cNvGrpSpPr/>
              <p:nvPr/>
            </p:nvGrpSpPr>
            <p:grpSpPr>
              <a:xfrm>
                <a:off x="8674541" y="4219495"/>
                <a:ext cx="689387" cy="1487682"/>
                <a:chOff x="4132250" y="4688434"/>
                <a:chExt cx="509733" cy="1177642"/>
              </a:xfrm>
            </p:grpSpPr>
            <p:sp>
              <p:nvSpPr>
                <p:cNvPr id="60" name="Vapaamuotoinen: Muoto 59">
                  <a:extLst>
                    <a:ext uri="{FF2B5EF4-FFF2-40B4-BE49-F238E27FC236}">
                      <a16:creationId xmlns:a16="http://schemas.microsoft.com/office/drawing/2014/main" id="{F1050928-C750-4CF5-DEC0-F132E3F64A20}"/>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1" name="Vapaamuotoinen: Muoto 60">
                  <a:extLst>
                    <a:ext uri="{FF2B5EF4-FFF2-40B4-BE49-F238E27FC236}">
                      <a16:creationId xmlns:a16="http://schemas.microsoft.com/office/drawing/2014/main" id="{ACD92C32-C5EA-88B1-DDD2-34E90A6232FC}"/>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chemeClr val="tx1"/>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2" name="Kuva 45" descr="Palo mies mies tasaisella täytöllä">
                  <a:extLst>
                    <a:ext uri="{FF2B5EF4-FFF2-40B4-BE49-F238E27FC236}">
                      <a16:creationId xmlns:a16="http://schemas.microsoft.com/office/drawing/2014/main" id="{ECCF038B-C249-5CD6-7630-68A84C9220E7}"/>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3" name="Vapaamuotoinen: Muoto 62">
                  <a:extLst>
                    <a:ext uri="{FF2B5EF4-FFF2-40B4-BE49-F238E27FC236}">
                      <a16:creationId xmlns:a16="http://schemas.microsoft.com/office/drawing/2014/main" id="{01E602D3-FAFA-321D-6774-6F0ED540C829}"/>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4" name="Vapaamuotoinen: Muoto 63">
                  <a:extLst>
                    <a:ext uri="{FF2B5EF4-FFF2-40B4-BE49-F238E27FC236}">
                      <a16:creationId xmlns:a16="http://schemas.microsoft.com/office/drawing/2014/main" id="{B7485D50-A647-E8EE-D9D2-C29942B6913D}"/>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5" name="Vapaamuotoinen: Muoto 64">
                  <a:extLst>
                    <a:ext uri="{FF2B5EF4-FFF2-40B4-BE49-F238E27FC236}">
                      <a16:creationId xmlns:a16="http://schemas.microsoft.com/office/drawing/2014/main" id="{86F90E5B-E9DA-F73C-0E7A-ECB1D9A32E73}"/>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6" name="Vapaamuotoinen: Muoto 65">
                  <a:extLst>
                    <a:ext uri="{FF2B5EF4-FFF2-40B4-BE49-F238E27FC236}">
                      <a16:creationId xmlns:a16="http://schemas.microsoft.com/office/drawing/2014/main" id="{14F30D77-1983-2259-E638-190D32AB6FFD}"/>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7" name="Vapaamuotoinen: Muoto 66">
                  <a:extLst>
                    <a:ext uri="{FF2B5EF4-FFF2-40B4-BE49-F238E27FC236}">
                      <a16:creationId xmlns:a16="http://schemas.microsoft.com/office/drawing/2014/main" id="{5C5E5530-9E86-42E7-CFA3-C3182BA6961D}"/>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68" name="Kuva 67" descr="Saapas tasaisella täytöllä">
                  <a:extLst>
                    <a:ext uri="{FF2B5EF4-FFF2-40B4-BE49-F238E27FC236}">
                      <a16:creationId xmlns:a16="http://schemas.microsoft.com/office/drawing/2014/main" id="{B098B874-5CC5-D65F-AD70-A1602452D3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90102" y="5637529"/>
                  <a:ext cx="245455" cy="228547"/>
                </a:xfrm>
                <a:prstGeom prst="rect">
                  <a:avLst/>
                </a:prstGeom>
              </p:spPr>
            </p:pic>
            <p:pic>
              <p:nvPicPr>
                <p:cNvPr id="71" name="Kuva 70" descr="Saapas tasaisella täytöllä">
                  <a:extLst>
                    <a:ext uri="{FF2B5EF4-FFF2-40B4-BE49-F238E27FC236}">
                      <a16:creationId xmlns:a16="http://schemas.microsoft.com/office/drawing/2014/main" id="{E21F01F7-4761-26AA-E5E1-159D8C38955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4140007" y="5637080"/>
                  <a:ext cx="245455" cy="228547"/>
                </a:xfrm>
                <a:prstGeom prst="rect">
                  <a:avLst/>
                </a:prstGeom>
              </p:spPr>
            </p:pic>
            <p:sp>
              <p:nvSpPr>
                <p:cNvPr id="72" name="Suorakulmio 71">
                  <a:extLst>
                    <a:ext uri="{FF2B5EF4-FFF2-40B4-BE49-F238E27FC236}">
                      <a16:creationId xmlns:a16="http://schemas.microsoft.com/office/drawing/2014/main" id="{2A31EF45-2C1F-6A8E-B3A8-73C9317B2A25}"/>
                    </a:ext>
                  </a:extLst>
                </p:cNvPr>
                <p:cNvSpPr/>
                <p:nvPr/>
              </p:nvSpPr>
              <p:spPr>
                <a:xfrm>
                  <a:off x="4319974" y="4804906"/>
                  <a:ext cx="130969" cy="657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3" name="Kuva 72" descr="Aurinkolasit tasaisella täytöllä">
                  <a:extLst>
                    <a:ext uri="{FF2B5EF4-FFF2-40B4-BE49-F238E27FC236}">
                      <a16:creationId xmlns:a16="http://schemas.microsoft.com/office/drawing/2014/main" id="{5204E41C-8901-3E92-BC30-25DEC7DD39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81187" y="4740703"/>
                  <a:ext cx="208544" cy="194180"/>
                </a:xfrm>
                <a:prstGeom prst="rect">
                  <a:avLst/>
                </a:prstGeom>
              </p:spPr>
            </p:pic>
          </p:grpSp>
        </p:grpSp>
        <p:sp>
          <p:nvSpPr>
            <p:cNvPr id="1047" name="Puhekupla: Suorakulmio, kulmat pyöristettu 1046">
              <a:extLst>
                <a:ext uri="{FF2B5EF4-FFF2-40B4-BE49-F238E27FC236}">
                  <a16:creationId xmlns:a16="http://schemas.microsoft.com/office/drawing/2014/main" id="{0B07B1B8-7AFE-73C9-5382-95622C56FA1A}"/>
                </a:ext>
              </a:extLst>
            </p:cNvPr>
            <p:cNvSpPr/>
            <p:nvPr/>
          </p:nvSpPr>
          <p:spPr>
            <a:xfrm>
              <a:off x="6241141" y="2136204"/>
              <a:ext cx="5406515" cy="1085361"/>
            </a:xfrm>
            <a:prstGeom prst="wedgeRoundRectCallout">
              <a:avLst>
                <a:gd name="adj1" fmla="val -54465"/>
                <a:gd name="adj2" fmla="val 52320"/>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i-FI" sz="1800">
                  <a:solidFill>
                    <a:schemeClr val="tx1"/>
                  </a:solidFill>
                  <a:latin typeface="Abadi" panose="020B0604020104020204" pitchFamily="34" charset="0"/>
                </a:rPr>
                <a:t>Siirtymällä sähköisten hankintasanomien käyttöön tiedonvaihto siirtyy tietojärjestelmien väliseksi</a:t>
              </a:r>
              <a:br>
                <a:rPr lang="fi-FI" sz="1800">
                  <a:solidFill>
                    <a:schemeClr val="tx1"/>
                  </a:solidFill>
                  <a:latin typeface="Abadi" panose="020B0604020104020204" pitchFamily="34" charset="0"/>
                </a:rPr>
              </a:br>
              <a:r>
                <a:rPr lang="fi-FI" sz="1800">
                  <a:solidFill>
                    <a:schemeClr val="tx1"/>
                  </a:solidFill>
                  <a:latin typeface="Abadi" panose="020B0604020104020204" pitchFamily="34" charset="0"/>
                </a:rPr>
                <a:t>tiedonvaihdoksi, sujuvoittaen koko prosessia. Samaan tapaan kuten verkkolaskussa.</a:t>
              </a:r>
              <a:endParaRPr lang="fi-FI">
                <a:ln>
                  <a:solidFill>
                    <a:schemeClr val="tx1"/>
                  </a:solidFill>
                </a:ln>
                <a:solidFill>
                  <a:schemeClr val="tx1"/>
                </a:solidFill>
                <a:latin typeface="Abadi" panose="020B0604020104020204" pitchFamily="34" charset="0"/>
              </a:endParaRPr>
            </a:p>
          </p:txBody>
        </p:sp>
        <p:sp>
          <p:nvSpPr>
            <p:cNvPr id="1048" name="Puhekupla: Suorakulmio, kulmat pyöristettu 1047">
              <a:extLst>
                <a:ext uri="{FF2B5EF4-FFF2-40B4-BE49-F238E27FC236}">
                  <a16:creationId xmlns:a16="http://schemas.microsoft.com/office/drawing/2014/main" id="{AB266321-1F1C-D218-D3AE-945A466E0D56}"/>
                </a:ext>
              </a:extLst>
            </p:cNvPr>
            <p:cNvSpPr/>
            <p:nvPr/>
          </p:nvSpPr>
          <p:spPr>
            <a:xfrm>
              <a:off x="6324087" y="3429120"/>
              <a:ext cx="3803507" cy="1025397"/>
            </a:xfrm>
            <a:prstGeom prst="wedgeRoundRectCallout">
              <a:avLst>
                <a:gd name="adj1" fmla="val 56113"/>
                <a:gd name="adj2" fmla="val -36994"/>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i-FI" sz="1800">
                  <a:solidFill>
                    <a:schemeClr val="tx1"/>
                  </a:solidFill>
                  <a:highlight>
                    <a:srgbClr val="A3F4BD"/>
                  </a:highlight>
                  <a:latin typeface="Abadi" panose="020B0604020104020204" pitchFamily="34" charset="0"/>
                </a:rPr>
                <a:t>Periaatteena:</a:t>
              </a:r>
              <a:r>
                <a:rPr lang="fi-FI" sz="1800">
                  <a:solidFill>
                    <a:schemeClr val="tx1"/>
                  </a:solidFill>
                  <a:latin typeface="Abadi" panose="020B0604020104020204" pitchFamily="34" charset="0"/>
                </a:rPr>
                <a:t> ei kahdenvälisiä sovituksia vaan mahdollisimman yleiskäyttöinen, verkostomainen toteutus. Liity kerran tavoita kaikki.</a:t>
              </a:r>
              <a:endParaRPr lang="fi-FI">
                <a:ln>
                  <a:solidFill>
                    <a:schemeClr val="tx1"/>
                  </a:solidFill>
                </a:ln>
                <a:solidFill>
                  <a:schemeClr val="tx1"/>
                </a:solidFill>
                <a:latin typeface="Abadi" panose="020B0604020104020204" pitchFamily="34" charset="0"/>
              </a:endParaRPr>
            </a:p>
          </p:txBody>
        </p:sp>
        <p:sp>
          <p:nvSpPr>
            <p:cNvPr id="1050" name="Tekstiruutu 1049">
              <a:extLst>
                <a:ext uri="{FF2B5EF4-FFF2-40B4-BE49-F238E27FC236}">
                  <a16:creationId xmlns:a16="http://schemas.microsoft.com/office/drawing/2014/main" id="{A66DC093-7DA6-1AF6-32A6-9166F1025898}"/>
                </a:ext>
              </a:extLst>
            </p:cNvPr>
            <p:cNvSpPr txBox="1"/>
            <p:nvPr/>
          </p:nvSpPr>
          <p:spPr>
            <a:xfrm>
              <a:off x="5025264" y="4178516"/>
              <a:ext cx="593432" cy="369332"/>
            </a:xfrm>
            <a:prstGeom prst="rect">
              <a:avLst/>
            </a:prstGeom>
            <a:noFill/>
          </p:spPr>
          <p:txBody>
            <a:bodyPr wrap="none" rtlCol="0">
              <a:spAutoFit/>
            </a:bodyPr>
            <a:lstStyle/>
            <a:p>
              <a:r>
                <a:rPr lang="fi-FI"/>
                <a:t>ERP</a:t>
              </a:r>
            </a:p>
          </p:txBody>
        </p:sp>
        <p:sp>
          <p:nvSpPr>
            <p:cNvPr id="1054" name="Tekstiruutu 1053">
              <a:extLst>
                <a:ext uri="{FF2B5EF4-FFF2-40B4-BE49-F238E27FC236}">
                  <a16:creationId xmlns:a16="http://schemas.microsoft.com/office/drawing/2014/main" id="{005E61AB-E8FE-93BF-E371-A540C7DAF2DE}"/>
                </a:ext>
              </a:extLst>
            </p:cNvPr>
            <p:cNvSpPr txBox="1"/>
            <p:nvPr/>
          </p:nvSpPr>
          <p:spPr>
            <a:xfrm>
              <a:off x="11054224" y="4218556"/>
              <a:ext cx="593432" cy="369332"/>
            </a:xfrm>
            <a:prstGeom prst="rect">
              <a:avLst/>
            </a:prstGeom>
            <a:noFill/>
          </p:spPr>
          <p:txBody>
            <a:bodyPr wrap="none" rtlCol="0">
              <a:spAutoFit/>
            </a:bodyPr>
            <a:lstStyle/>
            <a:p>
              <a:r>
                <a:rPr lang="fi-FI"/>
                <a:t>ERP</a:t>
              </a:r>
            </a:p>
          </p:txBody>
        </p:sp>
        <p:sp>
          <p:nvSpPr>
            <p:cNvPr id="1055" name="Tekstiruutu 1054">
              <a:extLst>
                <a:ext uri="{FF2B5EF4-FFF2-40B4-BE49-F238E27FC236}">
                  <a16:creationId xmlns:a16="http://schemas.microsoft.com/office/drawing/2014/main" id="{CAC4F1CC-6E94-4727-8F86-179F5210EF7F}"/>
                </a:ext>
              </a:extLst>
            </p:cNvPr>
            <p:cNvSpPr txBox="1"/>
            <p:nvPr/>
          </p:nvSpPr>
          <p:spPr>
            <a:xfrm>
              <a:off x="10824218" y="4731300"/>
              <a:ext cx="421910" cy="276999"/>
            </a:xfrm>
            <a:prstGeom prst="rect">
              <a:avLst/>
            </a:prstGeom>
            <a:noFill/>
          </p:spPr>
          <p:txBody>
            <a:bodyPr wrap="none" rtlCol="0">
              <a:spAutoFit/>
            </a:bodyPr>
            <a:lstStyle/>
            <a:p>
              <a:r>
                <a:rPr lang="fi-FI" sz="1200"/>
                <a:t>API</a:t>
              </a:r>
            </a:p>
          </p:txBody>
        </p:sp>
        <p:sp>
          <p:nvSpPr>
            <p:cNvPr id="1068" name="Tekstiruutu 1067">
              <a:extLst>
                <a:ext uri="{FF2B5EF4-FFF2-40B4-BE49-F238E27FC236}">
                  <a16:creationId xmlns:a16="http://schemas.microsoft.com/office/drawing/2014/main" id="{079B6C64-F342-65AE-7F34-70C142B890C3}"/>
                </a:ext>
              </a:extLst>
            </p:cNvPr>
            <p:cNvSpPr txBox="1"/>
            <p:nvPr/>
          </p:nvSpPr>
          <p:spPr>
            <a:xfrm>
              <a:off x="10809769" y="4998905"/>
              <a:ext cx="421910" cy="276999"/>
            </a:xfrm>
            <a:prstGeom prst="rect">
              <a:avLst/>
            </a:prstGeom>
            <a:noFill/>
          </p:spPr>
          <p:txBody>
            <a:bodyPr wrap="none" rtlCol="0">
              <a:spAutoFit/>
            </a:bodyPr>
            <a:lstStyle/>
            <a:p>
              <a:r>
                <a:rPr lang="fi-FI" sz="1200"/>
                <a:t>API</a:t>
              </a:r>
            </a:p>
          </p:txBody>
        </p:sp>
        <p:sp>
          <p:nvSpPr>
            <p:cNvPr id="1069" name="Tekstiruutu 1068">
              <a:extLst>
                <a:ext uri="{FF2B5EF4-FFF2-40B4-BE49-F238E27FC236}">
                  <a16:creationId xmlns:a16="http://schemas.microsoft.com/office/drawing/2014/main" id="{B1F2F7DF-E1D3-B7B7-DAFE-58322CFF9338}"/>
                </a:ext>
              </a:extLst>
            </p:cNvPr>
            <p:cNvSpPr txBox="1"/>
            <p:nvPr/>
          </p:nvSpPr>
          <p:spPr>
            <a:xfrm>
              <a:off x="5335983" y="4723994"/>
              <a:ext cx="421910" cy="276999"/>
            </a:xfrm>
            <a:prstGeom prst="rect">
              <a:avLst/>
            </a:prstGeom>
            <a:noFill/>
          </p:spPr>
          <p:txBody>
            <a:bodyPr wrap="none" rtlCol="0">
              <a:spAutoFit/>
            </a:bodyPr>
            <a:lstStyle/>
            <a:p>
              <a:r>
                <a:rPr lang="fi-FI" sz="1200"/>
                <a:t>API</a:t>
              </a:r>
            </a:p>
          </p:txBody>
        </p:sp>
        <p:sp>
          <p:nvSpPr>
            <p:cNvPr id="1070" name="Tekstiruutu 1069">
              <a:extLst>
                <a:ext uri="{FF2B5EF4-FFF2-40B4-BE49-F238E27FC236}">
                  <a16:creationId xmlns:a16="http://schemas.microsoft.com/office/drawing/2014/main" id="{B3AF6F41-B995-F0BC-F15E-B6EA3441EC4A}"/>
                </a:ext>
              </a:extLst>
            </p:cNvPr>
            <p:cNvSpPr txBox="1"/>
            <p:nvPr/>
          </p:nvSpPr>
          <p:spPr>
            <a:xfrm>
              <a:off x="5321534" y="4991599"/>
              <a:ext cx="421910" cy="276999"/>
            </a:xfrm>
            <a:prstGeom prst="rect">
              <a:avLst/>
            </a:prstGeom>
            <a:noFill/>
          </p:spPr>
          <p:txBody>
            <a:bodyPr wrap="none" rtlCol="0">
              <a:spAutoFit/>
            </a:bodyPr>
            <a:lstStyle/>
            <a:p>
              <a:r>
                <a:rPr lang="fi-FI" sz="1200"/>
                <a:t>API</a:t>
              </a:r>
            </a:p>
          </p:txBody>
        </p:sp>
      </p:grpSp>
    </p:spTree>
    <p:extLst>
      <p:ext uri="{BB962C8B-B14F-4D97-AF65-F5344CB8AC3E}">
        <p14:creationId xmlns:p14="http://schemas.microsoft.com/office/powerpoint/2010/main" val="816921578"/>
      </p:ext>
    </p:extLst>
  </p:cSld>
  <p:clrMapOvr>
    <a:masterClrMapping/>
  </p:clrMapOvr>
  <mc:AlternateContent xmlns:mc="http://schemas.openxmlformats.org/markup-compatibility/2006" xmlns:p14="http://schemas.microsoft.com/office/powerpoint/2010/main">
    <mc:Choice Requires="p14">
      <p:transition spd="slow" p14:dur="4000">
        <p:push/>
      </p:transition>
    </mc:Choice>
    <mc:Fallback xmlns="">
      <p:transition spd="slow">
        <p:push/>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DB8AEF02-6C57-8316-23A5-DDFFE68FD52F}"/>
            </a:ext>
          </a:extLst>
        </p:cNvPr>
        <p:cNvGrpSpPr/>
        <p:nvPr/>
      </p:nvGrpSpPr>
      <p:grpSpPr>
        <a:xfrm>
          <a:off x="0" y="0"/>
          <a:ext cx="0" cy="0"/>
          <a:chOff x="0" y="0"/>
          <a:chExt cx="0" cy="0"/>
        </a:xfrm>
      </p:grpSpPr>
      <p:sp>
        <p:nvSpPr>
          <p:cNvPr id="2" name="Suorakulmio 1">
            <a:extLst>
              <a:ext uri="{FF2B5EF4-FFF2-40B4-BE49-F238E27FC236}">
                <a16:creationId xmlns:a16="http://schemas.microsoft.com/office/drawing/2014/main" id="{F8C57412-7C8E-AC7D-6CB3-E4AEA2679DBE}"/>
              </a:ext>
            </a:extLst>
          </p:cNvPr>
          <p:cNvSpPr/>
          <p:nvPr/>
        </p:nvSpPr>
        <p:spPr>
          <a:xfrm>
            <a:off x="607976" y="1805689"/>
            <a:ext cx="2085372" cy="4007041"/>
          </a:xfrm>
          <a:prstGeom prst="rect">
            <a:avLst/>
          </a:prstGeom>
          <a:solidFill>
            <a:srgbClr val="E8E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aphicFrame>
        <p:nvGraphicFramePr>
          <p:cNvPr id="29" name="Sisällön paikkamerkki 28">
            <a:extLst>
              <a:ext uri="{FF2B5EF4-FFF2-40B4-BE49-F238E27FC236}">
                <a16:creationId xmlns:a16="http://schemas.microsoft.com/office/drawing/2014/main" id="{39F5762A-8AB4-1F80-0969-A02119C9E9F4}"/>
              </a:ext>
            </a:extLst>
          </p:cNvPr>
          <p:cNvGraphicFramePr>
            <a:graphicFrameLocks noGrp="1"/>
          </p:cNvGraphicFramePr>
          <p:nvPr>
            <p:ph idx="1"/>
          </p:nvPr>
        </p:nvGraphicFramePr>
        <p:xfrm>
          <a:off x="752641" y="4282972"/>
          <a:ext cx="1796042" cy="1386840"/>
        </p:xfrm>
        <a:graphic>
          <a:graphicData uri="http://schemas.openxmlformats.org/drawingml/2006/table">
            <a:tbl>
              <a:tblPr firstRow="1" bandRow="1">
                <a:tableStyleId>{5940675A-B579-460E-94D1-54222C63F5DA}</a:tableStyleId>
              </a:tblPr>
              <a:tblGrid>
                <a:gridCol w="900692">
                  <a:extLst>
                    <a:ext uri="{9D8B030D-6E8A-4147-A177-3AD203B41FA5}">
                      <a16:colId xmlns:a16="http://schemas.microsoft.com/office/drawing/2014/main" val="4093855954"/>
                    </a:ext>
                  </a:extLst>
                </a:gridCol>
                <a:gridCol w="895350">
                  <a:extLst>
                    <a:ext uri="{9D8B030D-6E8A-4147-A177-3AD203B41FA5}">
                      <a16:colId xmlns:a16="http://schemas.microsoft.com/office/drawing/2014/main" val="571508547"/>
                    </a:ext>
                  </a:extLst>
                </a:gridCol>
              </a:tblGrid>
              <a:tr h="180000">
                <a:tc>
                  <a:txBody>
                    <a:bodyPr/>
                    <a:lstStyle/>
                    <a:p>
                      <a:r>
                        <a:rPr lang="fi-FI" sz="700">
                          <a:latin typeface="Abadi" panose="020B0604020104020204" pitchFamily="34" charset="0"/>
                        </a:rPr>
                        <a:t>GTIN</a:t>
                      </a:r>
                    </a:p>
                  </a:txBody>
                  <a:tcPr marL="36000" marR="36000"/>
                </a:tc>
                <a:tc>
                  <a:txBody>
                    <a:bodyPr/>
                    <a:lstStyle/>
                    <a:p>
                      <a:r>
                        <a:rPr lang="fi-FI" sz="700">
                          <a:latin typeface="Abadi" panose="020B0604020104020204" pitchFamily="34" charset="0"/>
                        </a:rPr>
                        <a:t>0640000000007</a:t>
                      </a:r>
                    </a:p>
                  </a:txBody>
                  <a:tcPr marL="36000" marR="36000"/>
                </a:tc>
                <a:extLst>
                  <a:ext uri="{0D108BD9-81ED-4DB2-BD59-A6C34878D82A}">
                    <a16:rowId xmlns:a16="http://schemas.microsoft.com/office/drawing/2014/main" val="2527660086"/>
                  </a:ext>
                </a:extLst>
              </a:tr>
              <a:tr h="180000">
                <a:tc>
                  <a:txBody>
                    <a:bodyPr/>
                    <a:lstStyle/>
                    <a:p>
                      <a:r>
                        <a:rPr lang="fi-FI" sz="700">
                          <a:latin typeface="Abadi" panose="020B0604020104020204" pitchFamily="34" charset="0"/>
                        </a:rPr>
                        <a:t>MTO</a:t>
                      </a:r>
                    </a:p>
                  </a:txBody>
                  <a:tcPr marL="36000" marR="36000"/>
                </a:tc>
                <a:tc>
                  <a:txBody>
                    <a:bodyPr/>
                    <a:lstStyle/>
                    <a:p>
                      <a:r>
                        <a:rPr lang="fi-FI" sz="700">
                          <a:latin typeface="Abadi" panose="020B0604020104020204" pitchFamily="34" charset="0"/>
                        </a:rPr>
                        <a:t>000001</a:t>
                      </a:r>
                    </a:p>
                  </a:txBody>
                  <a:tcPr marL="36000" marR="36000"/>
                </a:tc>
                <a:extLst>
                  <a:ext uri="{0D108BD9-81ED-4DB2-BD59-A6C34878D82A}">
                    <a16:rowId xmlns:a16="http://schemas.microsoft.com/office/drawing/2014/main" val="2681437688"/>
                  </a:ext>
                </a:extLst>
              </a:tr>
              <a:tr h="180000">
                <a:tc>
                  <a:txBody>
                    <a:bodyPr/>
                    <a:lstStyle/>
                    <a:p>
                      <a:r>
                        <a:rPr lang="fi-FI" sz="700">
                          <a:latin typeface="Abadi" panose="020B0604020104020204" pitchFamily="34" charset="0"/>
                        </a:rPr>
                        <a:t>SERIAL</a:t>
                      </a:r>
                    </a:p>
                  </a:txBody>
                  <a:tcPr marL="36000" marR="36000"/>
                </a:tc>
                <a:tc>
                  <a:txBody>
                    <a:bodyPr/>
                    <a:lstStyle/>
                    <a:p>
                      <a:r>
                        <a:rPr lang="fi-FI" sz="700">
                          <a:latin typeface="Abadi" panose="020B0604020104020204" pitchFamily="34" charset="0"/>
                        </a:rPr>
                        <a:t>000000000000001</a:t>
                      </a:r>
                    </a:p>
                  </a:txBody>
                  <a:tcPr marL="36000" marR="36000"/>
                </a:tc>
                <a:extLst>
                  <a:ext uri="{0D108BD9-81ED-4DB2-BD59-A6C34878D82A}">
                    <a16:rowId xmlns:a16="http://schemas.microsoft.com/office/drawing/2014/main" val="3504446539"/>
                  </a:ext>
                </a:extLst>
              </a:tr>
              <a:tr h="180000">
                <a:tc>
                  <a:txBody>
                    <a:bodyPr/>
                    <a:lstStyle/>
                    <a:p>
                      <a:r>
                        <a:rPr lang="fi-FI" sz="700">
                          <a:latin typeface="Abadi" panose="020B0604020104020204" pitchFamily="34" charset="0"/>
                        </a:rPr>
                        <a:t>CATEGORY</a:t>
                      </a:r>
                    </a:p>
                  </a:txBody>
                  <a:tcPr marL="36000" marR="36000"/>
                </a:tc>
                <a:tc>
                  <a:txBody>
                    <a:bodyPr/>
                    <a:lstStyle/>
                    <a:p>
                      <a:r>
                        <a:rPr lang="fi-FI" sz="700">
                          <a:latin typeface="Abadi" panose="020B0604020104020204" pitchFamily="34" charset="0"/>
                        </a:rPr>
                        <a:t>PRECAST CONCRETE</a:t>
                      </a:r>
                    </a:p>
                  </a:txBody>
                  <a:tcPr marL="36000" marR="36000"/>
                </a:tc>
                <a:extLst>
                  <a:ext uri="{0D108BD9-81ED-4DB2-BD59-A6C34878D82A}">
                    <a16:rowId xmlns:a16="http://schemas.microsoft.com/office/drawing/2014/main" val="3558170852"/>
                  </a:ext>
                </a:extLst>
              </a:tr>
              <a:tr h="180000">
                <a:tc>
                  <a:txBody>
                    <a:bodyPr/>
                    <a:lstStyle/>
                    <a:p>
                      <a:r>
                        <a:rPr lang="fi-FI" sz="700">
                          <a:latin typeface="Abadi" panose="020B0604020104020204" pitchFamily="34" charset="0"/>
                        </a:rPr>
                        <a:t>SUB-CATEGORY</a:t>
                      </a:r>
                    </a:p>
                  </a:txBody>
                  <a:tcPr marL="36000" marR="36000"/>
                </a:tc>
                <a:tc>
                  <a:txBody>
                    <a:bodyPr/>
                    <a:lstStyle/>
                    <a:p>
                      <a:r>
                        <a:rPr lang="fi-FI" sz="700">
                          <a:latin typeface="Abadi" panose="020B0604020104020204" pitchFamily="34" charset="0"/>
                        </a:rPr>
                        <a:t>INTERIORWALL</a:t>
                      </a:r>
                    </a:p>
                  </a:txBody>
                  <a:tcPr marL="36000" marR="36000"/>
                </a:tc>
                <a:extLst>
                  <a:ext uri="{0D108BD9-81ED-4DB2-BD59-A6C34878D82A}">
                    <a16:rowId xmlns:a16="http://schemas.microsoft.com/office/drawing/2014/main" val="2330041437"/>
                  </a:ext>
                </a:extLst>
              </a:tr>
              <a:tr h="180000">
                <a:tc>
                  <a:txBody>
                    <a:bodyPr/>
                    <a:lstStyle/>
                    <a:p>
                      <a:r>
                        <a:rPr lang="fi-FI" sz="700">
                          <a:latin typeface="Abadi" panose="020B0604020104020204" pitchFamily="34" charset="0"/>
                        </a:rPr>
                        <a:t>MANUFACTURER</a:t>
                      </a:r>
                    </a:p>
                  </a:txBody>
                  <a:tcPr marL="36000" marR="36000"/>
                </a:tc>
                <a:tc>
                  <a:txBody>
                    <a:bodyPr/>
                    <a:lstStyle/>
                    <a:p>
                      <a:r>
                        <a:rPr lang="fi-FI" sz="700">
                          <a:latin typeface="Abadi" panose="020B0604020104020204" pitchFamily="34" charset="0"/>
                        </a:rPr>
                        <a:t>BETK</a:t>
                      </a:r>
                    </a:p>
                  </a:txBody>
                  <a:tcPr marL="36000" marR="36000"/>
                </a:tc>
                <a:extLst>
                  <a:ext uri="{0D108BD9-81ED-4DB2-BD59-A6C34878D82A}">
                    <a16:rowId xmlns:a16="http://schemas.microsoft.com/office/drawing/2014/main" val="3103037287"/>
                  </a:ext>
                </a:extLst>
              </a:tr>
              <a:tr h="180000">
                <a:tc>
                  <a:txBody>
                    <a:bodyPr/>
                    <a:lstStyle/>
                    <a:p>
                      <a:r>
                        <a:rPr lang="fi-FI" sz="700">
                          <a:latin typeface="Abadi" panose="020B0604020104020204" pitchFamily="34" charset="0"/>
                        </a:rPr>
                        <a:t>COUNTRY OF ORIGIN</a:t>
                      </a:r>
                    </a:p>
                  </a:txBody>
                  <a:tcPr marL="36000" marR="36000"/>
                </a:tc>
                <a:tc>
                  <a:txBody>
                    <a:bodyPr/>
                    <a:lstStyle/>
                    <a:p>
                      <a:r>
                        <a:rPr lang="fi-FI" sz="700">
                          <a:latin typeface="Abadi" panose="020B0604020104020204" pitchFamily="34" charset="0"/>
                        </a:rPr>
                        <a:t>FINLAND</a:t>
                      </a:r>
                    </a:p>
                  </a:txBody>
                  <a:tcPr marL="36000" marR="36000"/>
                </a:tc>
                <a:extLst>
                  <a:ext uri="{0D108BD9-81ED-4DB2-BD59-A6C34878D82A}">
                    <a16:rowId xmlns:a16="http://schemas.microsoft.com/office/drawing/2014/main" val="3250925222"/>
                  </a:ext>
                </a:extLst>
              </a:tr>
            </a:tbl>
          </a:graphicData>
        </a:graphic>
      </p:graphicFrame>
      <p:sp>
        <p:nvSpPr>
          <p:cNvPr id="4" name="Päivämäärän paikkamerkki 3">
            <a:extLst>
              <a:ext uri="{FF2B5EF4-FFF2-40B4-BE49-F238E27FC236}">
                <a16:creationId xmlns:a16="http://schemas.microsoft.com/office/drawing/2014/main" id="{288D10EC-7E48-E232-D7C3-FEB9975FF1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DF93C1-96B7-43A4-88C3-A796BB2F869C}" type="datetime1">
              <a:rPr kumimoji="0" lang="fi-FI" sz="900" b="0" i="0" u="none" strike="noStrike" kern="1200" cap="none" spc="0" normalizeH="0" baseline="0" noProof="0" smtClean="0">
                <a:ln>
                  <a:noFill/>
                </a:ln>
                <a:solidFill>
                  <a:srgbClr val="183858"/>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srgbClr val="183858"/>
              </a:solidFill>
              <a:effectLst/>
              <a:uLnTx/>
              <a:uFillTx/>
              <a:latin typeface="Avenir Next LT Pro"/>
              <a:ea typeface="+mn-ea"/>
              <a:cs typeface="+mn-cs"/>
            </a:endParaRPr>
          </a:p>
        </p:txBody>
      </p:sp>
      <p:sp>
        <p:nvSpPr>
          <p:cNvPr id="5" name="Alatunnisteen paikkamerkki 4">
            <a:extLst>
              <a:ext uri="{FF2B5EF4-FFF2-40B4-BE49-F238E27FC236}">
                <a16:creationId xmlns:a16="http://schemas.microsoft.com/office/drawing/2014/main" id="{D86BDA55-0557-DCEA-C69E-59AB23524C1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srgbClr val="183858"/>
                </a:solidFill>
                <a:effectLst/>
                <a:uLnTx/>
                <a:uFillTx/>
                <a:latin typeface="Avenir Next LT Pro"/>
                <a:ea typeface="+mn-ea"/>
                <a:cs typeface="+mn-cs"/>
              </a:rPr>
              <a:t>© Rakennusteollisuus RT</a:t>
            </a:r>
          </a:p>
        </p:txBody>
      </p:sp>
      <p:sp>
        <p:nvSpPr>
          <p:cNvPr id="6" name="Dian numeron paikkamerkki 5">
            <a:extLst>
              <a:ext uri="{FF2B5EF4-FFF2-40B4-BE49-F238E27FC236}">
                <a16:creationId xmlns:a16="http://schemas.microsoft.com/office/drawing/2014/main" id="{8FC3D2A3-626C-0915-4BAF-39F4C5D5606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sp>
        <p:nvSpPr>
          <p:cNvPr id="21" name="Kuva 29" descr="Älypuhelin tasaisella täytöllä">
            <a:extLst>
              <a:ext uri="{FF2B5EF4-FFF2-40B4-BE49-F238E27FC236}">
                <a16:creationId xmlns:a16="http://schemas.microsoft.com/office/drawing/2014/main" id="{7A231145-567D-E46D-F56B-CDB79784815C}"/>
              </a:ext>
            </a:extLst>
          </p:cNvPr>
          <p:cNvSpPr/>
          <p:nvPr/>
        </p:nvSpPr>
        <p:spPr>
          <a:xfrm>
            <a:off x="461771" y="1642607"/>
            <a:ext cx="2381250" cy="4365625"/>
          </a:xfrm>
          <a:custGeom>
            <a:avLst/>
            <a:gdLst>
              <a:gd name="connsiteX0" fmla="*/ 2083594 w 2381250"/>
              <a:gd name="connsiteY0" fmla="*/ 3770313 h 4365625"/>
              <a:gd name="connsiteX1" fmla="*/ 297656 w 2381250"/>
              <a:gd name="connsiteY1" fmla="*/ 3770313 h 4365625"/>
              <a:gd name="connsiteX2" fmla="*/ 297656 w 2381250"/>
              <a:gd name="connsiteY2" fmla="*/ 595313 h 4365625"/>
              <a:gd name="connsiteX3" fmla="*/ 2083594 w 2381250"/>
              <a:gd name="connsiteY3" fmla="*/ 595313 h 4365625"/>
              <a:gd name="connsiteX4" fmla="*/ 2083594 w 2381250"/>
              <a:gd name="connsiteY4" fmla="*/ 3770313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297656 w 2381250"/>
              <a:gd name="connsiteY1" fmla="*/ 3770313 h 4365625"/>
              <a:gd name="connsiteX2" fmla="*/ 297656 w 2381250"/>
              <a:gd name="connsiteY2" fmla="*/ 595313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292894 w 2381250"/>
              <a:gd name="connsiteY1" fmla="*/ 4041775 h 4365625"/>
              <a:gd name="connsiteX2" fmla="*/ 297656 w 2381250"/>
              <a:gd name="connsiteY2" fmla="*/ 595313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292894 w 2381250"/>
              <a:gd name="connsiteY1" fmla="*/ 4060825 h 4365625"/>
              <a:gd name="connsiteX2" fmla="*/ 297656 w 2381250"/>
              <a:gd name="connsiteY2" fmla="*/ 595313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292894 w 2381250"/>
              <a:gd name="connsiteY1" fmla="*/ 4060825 h 4365625"/>
              <a:gd name="connsiteX2" fmla="*/ 183356 w 2381250"/>
              <a:gd name="connsiteY2" fmla="*/ 600075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178594 w 2381250"/>
              <a:gd name="connsiteY1" fmla="*/ 4051300 h 4365625"/>
              <a:gd name="connsiteX2" fmla="*/ 183356 w 2381250"/>
              <a:gd name="connsiteY2" fmla="*/ 600075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178594 w 2381250"/>
              <a:gd name="connsiteY1" fmla="*/ 4051300 h 4365625"/>
              <a:gd name="connsiteX2" fmla="*/ 178593 w 2381250"/>
              <a:gd name="connsiteY2" fmla="*/ 604837 h 4365625"/>
              <a:gd name="connsiteX3" fmla="*/ 2083594 w 2381250"/>
              <a:gd name="connsiteY3" fmla="*/ 595313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083594 w 2381250"/>
              <a:gd name="connsiteY0" fmla="*/ 4070351 h 4365625"/>
              <a:gd name="connsiteX1" fmla="*/ 178594 w 2381250"/>
              <a:gd name="connsiteY1" fmla="*/ 4051300 h 4365625"/>
              <a:gd name="connsiteX2" fmla="*/ 178593 w 2381250"/>
              <a:gd name="connsiteY2" fmla="*/ 604837 h 4365625"/>
              <a:gd name="connsiteX3" fmla="*/ 2197894 w 2381250"/>
              <a:gd name="connsiteY3" fmla="*/ 600076 h 4365625"/>
              <a:gd name="connsiteX4" fmla="*/ 2083594 w 2381250"/>
              <a:gd name="connsiteY4" fmla="*/ 4070351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 name="connsiteX0" fmla="*/ 2193132 w 2381250"/>
              <a:gd name="connsiteY0" fmla="*/ 4065588 h 4365625"/>
              <a:gd name="connsiteX1" fmla="*/ 178594 w 2381250"/>
              <a:gd name="connsiteY1" fmla="*/ 4051300 h 4365625"/>
              <a:gd name="connsiteX2" fmla="*/ 178593 w 2381250"/>
              <a:gd name="connsiteY2" fmla="*/ 604837 h 4365625"/>
              <a:gd name="connsiteX3" fmla="*/ 2197894 w 2381250"/>
              <a:gd name="connsiteY3" fmla="*/ 600076 h 4365625"/>
              <a:gd name="connsiteX4" fmla="*/ 2193132 w 2381250"/>
              <a:gd name="connsiteY4" fmla="*/ 4065588 h 4365625"/>
              <a:gd name="connsiteX5" fmla="*/ 992188 w 2381250"/>
              <a:gd name="connsiteY5" fmla="*/ 198438 h 4365625"/>
              <a:gd name="connsiteX6" fmla="*/ 1389063 w 2381250"/>
              <a:gd name="connsiteY6" fmla="*/ 198438 h 4365625"/>
              <a:gd name="connsiteX7" fmla="*/ 1488281 w 2381250"/>
              <a:gd name="connsiteY7" fmla="*/ 297656 h 4365625"/>
              <a:gd name="connsiteX8" fmla="*/ 1389063 w 2381250"/>
              <a:gd name="connsiteY8" fmla="*/ 396875 h 4365625"/>
              <a:gd name="connsiteX9" fmla="*/ 992188 w 2381250"/>
              <a:gd name="connsiteY9" fmla="*/ 396875 h 4365625"/>
              <a:gd name="connsiteX10" fmla="*/ 892969 w 2381250"/>
              <a:gd name="connsiteY10" fmla="*/ 297656 h 4365625"/>
              <a:gd name="connsiteX11" fmla="*/ 992188 w 2381250"/>
              <a:gd name="connsiteY11" fmla="*/ 198438 h 4365625"/>
              <a:gd name="connsiteX12" fmla="*/ 2282031 w 2381250"/>
              <a:gd name="connsiteY12" fmla="*/ 0 h 4365625"/>
              <a:gd name="connsiteX13" fmla="*/ 99219 w 2381250"/>
              <a:gd name="connsiteY13" fmla="*/ 0 h 4365625"/>
              <a:gd name="connsiteX14" fmla="*/ 0 w 2381250"/>
              <a:gd name="connsiteY14" fmla="*/ 99219 h 4365625"/>
              <a:gd name="connsiteX15" fmla="*/ 0 w 2381250"/>
              <a:gd name="connsiteY15" fmla="*/ 4266406 h 4365625"/>
              <a:gd name="connsiteX16" fmla="*/ 99219 w 2381250"/>
              <a:gd name="connsiteY16" fmla="*/ 4365625 h 4365625"/>
              <a:gd name="connsiteX17" fmla="*/ 2282031 w 2381250"/>
              <a:gd name="connsiteY17" fmla="*/ 4365625 h 4365625"/>
              <a:gd name="connsiteX18" fmla="*/ 2381250 w 2381250"/>
              <a:gd name="connsiteY18" fmla="*/ 4266406 h 4365625"/>
              <a:gd name="connsiteX19" fmla="*/ 2381250 w 2381250"/>
              <a:gd name="connsiteY19" fmla="*/ 99219 h 4365625"/>
              <a:gd name="connsiteX20" fmla="*/ 2282031 w 2381250"/>
              <a:gd name="connsiteY20" fmla="*/ 0 h 436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1250" h="4365625">
                <a:moveTo>
                  <a:pt x="2193132" y="4065588"/>
                </a:moveTo>
                <a:lnTo>
                  <a:pt x="178594" y="4051300"/>
                </a:lnTo>
                <a:cubicBezTo>
                  <a:pt x="180181" y="2902479"/>
                  <a:pt x="177006" y="1753658"/>
                  <a:pt x="178593" y="604837"/>
                </a:cubicBezTo>
                <a:lnTo>
                  <a:pt x="2197894" y="600076"/>
                </a:lnTo>
                <a:cubicBezTo>
                  <a:pt x="2196307" y="1755247"/>
                  <a:pt x="2194719" y="2910417"/>
                  <a:pt x="2193132" y="4065588"/>
                </a:cubicBezTo>
                <a:close/>
                <a:moveTo>
                  <a:pt x="992188" y="198438"/>
                </a:moveTo>
                <a:lnTo>
                  <a:pt x="1389063" y="198438"/>
                </a:lnTo>
                <a:cubicBezTo>
                  <a:pt x="1443633" y="198438"/>
                  <a:pt x="1488281" y="243086"/>
                  <a:pt x="1488281" y="297656"/>
                </a:cubicBezTo>
                <a:cubicBezTo>
                  <a:pt x="1488281" y="352227"/>
                  <a:pt x="1443633" y="396875"/>
                  <a:pt x="1389063" y="396875"/>
                </a:cubicBezTo>
                <a:lnTo>
                  <a:pt x="992188" y="396875"/>
                </a:lnTo>
                <a:cubicBezTo>
                  <a:pt x="937617" y="396875"/>
                  <a:pt x="892969" y="352227"/>
                  <a:pt x="892969" y="297656"/>
                </a:cubicBezTo>
                <a:cubicBezTo>
                  <a:pt x="892969" y="243086"/>
                  <a:pt x="937617" y="198438"/>
                  <a:pt x="992188" y="198438"/>
                </a:cubicBezTo>
                <a:close/>
                <a:moveTo>
                  <a:pt x="2282031" y="0"/>
                </a:moveTo>
                <a:lnTo>
                  <a:pt x="99219" y="0"/>
                </a:lnTo>
                <a:cubicBezTo>
                  <a:pt x="44648" y="0"/>
                  <a:pt x="0" y="44648"/>
                  <a:pt x="0" y="99219"/>
                </a:cubicBezTo>
                <a:lnTo>
                  <a:pt x="0" y="4266406"/>
                </a:lnTo>
                <a:cubicBezTo>
                  <a:pt x="0" y="4320977"/>
                  <a:pt x="44648" y="4365625"/>
                  <a:pt x="99219" y="4365625"/>
                </a:cubicBezTo>
                <a:lnTo>
                  <a:pt x="2282031" y="4365625"/>
                </a:lnTo>
                <a:cubicBezTo>
                  <a:pt x="2336602" y="4365625"/>
                  <a:pt x="2381250" y="4320977"/>
                  <a:pt x="2381250" y="4266406"/>
                </a:cubicBezTo>
                <a:lnTo>
                  <a:pt x="2381250" y="99219"/>
                </a:lnTo>
                <a:cubicBezTo>
                  <a:pt x="2381250" y="44648"/>
                  <a:pt x="2336602" y="0"/>
                  <a:pt x="2282031" y="0"/>
                </a:cubicBezTo>
                <a:close/>
              </a:path>
            </a:pathLst>
          </a:custGeom>
          <a:solidFill>
            <a:srgbClr val="000000"/>
          </a:solidFill>
          <a:ln w="496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Tekstiruutu 21">
            <a:extLst>
              <a:ext uri="{FF2B5EF4-FFF2-40B4-BE49-F238E27FC236}">
                <a16:creationId xmlns:a16="http://schemas.microsoft.com/office/drawing/2014/main" id="{16E72A8B-5381-691A-E036-7595DF5D3AF3}"/>
              </a:ext>
            </a:extLst>
          </p:cNvPr>
          <p:cNvSpPr txBox="1"/>
          <p:nvPr/>
        </p:nvSpPr>
        <p:spPr>
          <a:xfrm>
            <a:off x="752452" y="2864528"/>
            <a:ext cx="2003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50" b="1" i="0" u="none" strike="noStrike" kern="1200" cap="none" spc="0" normalizeH="0" baseline="0" noProof="0">
                <a:ln>
                  <a:noFill/>
                </a:ln>
                <a:solidFill>
                  <a:prstClr val="black"/>
                </a:solidFill>
                <a:effectLst/>
                <a:uLnTx/>
                <a:uFillTx/>
                <a:latin typeface="Avenir Next LT Pro"/>
                <a:ea typeface="+mn-ea"/>
                <a:cs typeface="+mn-cs"/>
              </a:rPr>
              <a:t>DIGITAL PRODUCT PASSPORT</a:t>
            </a:r>
          </a:p>
        </p:txBody>
      </p:sp>
      <p:sp>
        <p:nvSpPr>
          <p:cNvPr id="24" name="Tekstiruutu 23">
            <a:extLst>
              <a:ext uri="{FF2B5EF4-FFF2-40B4-BE49-F238E27FC236}">
                <a16:creationId xmlns:a16="http://schemas.microsoft.com/office/drawing/2014/main" id="{8A02C1D6-FF56-3241-A269-FDA4AED781F1}"/>
              </a:ext>
            </a:extLst>
          </p:cNvPr>
          <p:cNvSpPr txBox="1"/>
          <p:nvPr/>
        </p:nvSpPr>
        <p:spPr>
          <a:xfrm>
            <a:off x="648931" y="3966553"/>
            <a:ext cx="20034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50" b="1" i="0" u="none" strike="noStrike" kern="1200" cap="none" spc="0" normalizeH="0" baseline="0" noProof="0">
                <a:ln>
                  <a:noFill/>
                </a:ln>
                <a:solidFill>
                  <a:prstClr val="black"/>
                </a:solidFill>
                <a:effectLst/>
                <a:uLnTx/>
                <a:uFillTx/>
                <a:latin typeface="Avenir Next LT Pro"/>
                <a:ea typeface="+mn-ea"/>
                <a:cs typeface="+mn-cs"/>
              </a:rPr>
              <a:t>INFORMATION</a:t>
            </a:r>
          </a:p>
        </p:txBody>
      </p:sp>
      <p:pic>
        <p:nvPicPr>
          <p:cNvPr id="25" name="Picture 8">
            <a:extLst>
              <a:ext uri="{FF2B5EF4-FFF2-40B4-BE49-F238E27FC236}">
                <a16:creationId xmlns:a16="http://schemas.microsoft.com/office/drawing/2014/main" id="{417E3BC5-D563-7449-3A46-E253D36F8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85" y="2274716"/>
            <a:ext cx="783355" cy="522317"/>
          </a:xfrm>
          <a:prstGeom prst="rect">
            <a:avLst/>
          </a:prstGeom>
          <a:noFill/>
          <a:extLst>
            <a:ext uri="{909E8E84-426E-40DD-AFC4-6F175D3DCCD1}">
              <a14:hiddenFill xmlns:a14="http://schemas.microsoft.com/office/drawing/2010/main">
                <a:solidFill>
                  <a:srgbClr val="FFFFFF"/>
                </a:solidFill>
              </a14:hiddenFill>
            </a:ext>
          </a:extLst>
        </p:spPr>
      </p:pic>
      <p:sp>
        <p:nvSpPr>
          <p:cNvPr id="26" name="Kuutio 25">
            <a:extLst>
              <a:ext uri="{FF2B5EF4-FFF2-40B4-BE49-F238E27FC236}">
                <a16:creationId xmlns:a16="http://schemas.microsoft.com/office/drawing/2014/main" id="{B48EF448-6012-95F9-5CE2-E31D5C80E7FD}"/>
              </a:ext>
            </a:extLst>
          </p:cNvPr>
          <p:cNvSpPr/>
          <p:nvPr/>
        </p:nvSpPr>
        <p:spPr>
          <a:xfrm flipH="1">
            <a:off x="1232080" y="3117628"/>
            <a:ext cx="930193" cy="796029"/>
          </a:xfrm>
          <a:prstGeom prst="cube">
            <a:avLst>
              <a:gd name="adj" fmla="val 21084"/>
            </a:avLst>
          </a:prstGeom>
          <a:solidFill>
            <a:schemeClr val="bg1">
              <a:lumMod val="85000"/>
            </a:schemeClr>
          </a:solidFill>
          <a:ln>
            <a:solidFill>
              <a:schemeClr val="bg1">
                <a:lumMod val="75000"/>
              </a:schemeClr>
            </a:solidFill>
            <a:prstDash val="sysDash"/>
          </a:ln>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7" name="Kuutio 26">
            <a:extLst>
              <a:ext uri="{FF2B5EF4-FFF2-40B4-BE49-F238E27FC236}">
                <a16:creationId xmlns:a16="http://schemas.microsoft.com/office/drawing/2014/main" id="{73C9AB39-0EE6-7D12-3D0D-8FCB167EBA4B}"/>
              </a:ext>
            </a:extLst>
          </p:cNvPr>
          <p:cNvSpPr/>
          <p:nvPr/>
        </p:nvSpPr>
        <p:spPr>
          <a:xfrm flipH="1">
            <a:off x="1609627" y="3372643"/>
            <a:ext cx="296979" cy="325005"/>
          </a:xfrm>
          <a:prstGeom prst="cube">
            <a:avLst>
              <a:gd name="adj" fmla="val 0"/>
            </a:avLst>
          </a:prstGeom>
          <a:solidFill>
            <a:schemeClr val="bg1">
              <a:lumMod val="85000"/>
            </a:schemeClr>
          </a:solidFill>
          <a:ln>
            <a:solidFill>
              <a:schemeClr val="bg1">
                <a:lumMod val="75000"/>
              </a:schemeClr>
            </a:solidFill>
            <a:prstDash val="solid"/>
          </a:ln>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8" name="Kuutio 27">
            <a:extLst>
              <a:ext uri="{FF2B5EF4-FFF2-40B4-BE49-F238E27FC236}">
                <a16:creationId xmlns:a16="http://schemas.microsoft.com/office/drawing/2014/main" id="{B086F265-9D8A-0113-FC4A-2136FEE97E14}"/>
              </a:ext>
            </a:extLst>
          </p:cNvPr>
          <p:cNvSpPr/>
          <p:nvPr/>
        </p:nvSpPr>
        <p:spPr>
          <a:xfrm flipH="1">
            <a:off x="1625621" y="3407712"/>
            <a:ext cx="185687" cy="215863"/>
          </a:xfrm>
          <a:prstGeom prst="cube">
            <a:avLst>
              <a:gd name="adj" fmla="val 0"/>
            </a:avLst>
          </a:prstGeom>
          <a:solidFill>
            <a:schemeClr val="bg1"/>
          </a:solidFill>
          <a:ln>
            <a:solidFill>
              <a:schemeClr val="bg1">
                <a:lumMod val="75000"/>
              </a:schemeClr>
            </a:solidFill>
            <a:prstDash val="solid"/>
          </a:ln>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 name="Title 1">
            <a:extLst>
              <a:ext uri="{FF2B5EF4-FFF2-40B4-BE49-F238E27FC236}">
                <a16:creationId xmlns:a16="http://schemas.microsoft.com/office/drawing/2014/main" id="{AE93DF9B-21EB-546B-9C75-03ACD41F7927}"/>
              </a:ext>
            </a:extLst>
          </p:cNvPr>
          <p:cNvSpPr>
            <a:spLocks noGrp="1"/>
          </p:cNvSpPr>
          <p:nvPr>
            <p:ph type="title"/>
          </p:nvPr>
        </p:nvSpPr>
        <p:spPr>
          <a:xfrm>
            <a:off x="407988" y="333375"/>
            <a:ext cx="11376025" cy="1011238"/>
          </a:xfrm>
        </p:spPr>
        <p:txBody>
          <a:bodyPr wrap="square" anchor="t">
            <a:normAutofit/>
          </a:bodyPr>
          <a:lstStyle/>
          <a:p>
            <a:r>
              <a:rPr kumimoji="0" lang="fi-FI" sz="3200" b="0" i="0" u="none" strike="noStrike" kern="1200" cap="none" spc="0" normalizeH="0" baseline="0" noProof="0">
                <a:ln>
                  <a:noFill/>
                </a:ln>
                <a:solidFill>
                  <a:srgbClr val="183858"/>
                </a:solidFill>
                <a:effectLst/>
                <a:uLnTx/>
                <a:uFillTx/>
                <a:latin typeface="Avenir Next LT Pro Demi"/>
                <a:ea typeface="+mj-ea"/>
                <a:cs typeface="+mj-cs"/>
              </a:rPr>
              <a:t>RAJAPINTA-työryhmä</a:t>
            </a:r>
            <a:endParaRPr lang="fi-FI" sz="3200" noProof="0"/>
          </a:p>
        </p:txBody>
      </p:sp>
      <p:pic>
        <p:nvPicPr>
          <p:cNvPr id="3" name="Kuva 2" descr="QR-koodi tasaisella täytöllä">
            <a:extLst>
              <a:ext uri="{FF2B5EF4-FFF2-40B4-BE49-F238E27FC236}">
                <a16:creationId xmlns:a16="http://schemas.microsoft.com/office/drawing/2014/main" id="{998E6A36-675E-2B75-F73C-ED921D53D4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2368" y="4473207"/>
            <a:ext cx="914400" cy="914400"/>
          </a:xfrm>
          <a:prstGeom prst="rect">
            <a:avLst/>
          </a:prstGeom>
        </p:spPr>
      </p:pic>
      <p:sp>
        <p:nvSpPr>
          <p:cNvPr id="7" name="Tekstiruutu 6">
            <a:extLst>
              <a:ext uri="{FF2B5EF4-FFF2-40B4-BE49-F238E27FC236}">
                <a16:creationId xmlns:a16="http://schemas.microsoft.com/office/drawing/2014/main" id="{609DE057-E764-1669-4184-4286D2E04F21}"/>
              </a:ext>
            </a:extLst>
          </p:cNvPr>
          <p:cNvSpPr txBox="1"/>
          <p:nvPr/>
        </p:nvSpPr>
        <p:spPr>
          <a:xfrm>
            <a:off x="3736297" y="4805328"/>
            <a:ext cx="19351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GS1 Digital </a:t>
            </a:r>
            <a:r>
              <a:rPr kumimoji="0" lang="fi-FI" sz="1800" b="1" i="0" u="none" strike="noStrike" kern="1200" cap="none" spc="0" normalizeH="0" baseline="0" noProof="0" err="1">
                <a:ln>
                  <a:noFill/>
                </a:ln>
                <a:solidFill>
                  <a:prstClr val="black"/>
                </a:solidFill>
                <a:effectLst/>
                <a:uLnTx/>
                <a:uFillTx/>
                <a:latin typeface="Avenir Next LT Pro"/>
                <a:ea typeface="+mn-ea"/>
                <a:cs typeface="+mn-cs"/>
              </a:rPr>
              <a:t>link</a:t>
            </a:r>
            <a:endParaRPr kumimoji="0" lang="fi-FI" sz="1800" b="1"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 name="Ryhmä 30">
            <a:extLst>
              <a:ext uri="{FF2B5EF4-FFF2-40B4-BE49-F238E27FC236}">
                <a16:creationId xmlns:a16="http://schemas.microsoft.com/office/drawing/2014/main" id="{C8097B85-1063-AA39-2B56-A4F1ADD9C96C}"/>
              </a:ext>
            </a:extLst>
          </p:cNvPr>
          <p:cNvGrpSpPr/>
          <p:nvPr/>
        </p:nvGrpSpPr>
        <p:grpSpPr>
          <a:xfrm>
            <a:off x="3024612" y="1887486"/>
            <a:ext cx="1003221" cy="2042849"/>
            <a:chOff x="3024612" y="1887486"/>
            <a:chExt cx="1003221" cy="2042849"/>
          </a:xfrm>
        </p:grpSpPr>
        <p:grpSp>
          <p:nvGrpSpPr>
            <p:cNvPr id="8" name="Ryhmä 7">
              <a:extLst>
                <a:ext uri="{FF2B5EF4-FFF2-40B4-BE49-F238E27FC236}">
                  <a16:creationId xmlns:a16="http://schemas.microsoft.com/office/drawing/2014/main" id="{FB3E9D11-3FF7-1F56-73D4-65457FB032C5}"/>
                </a:ext>
              </a:extLst>
            </p:cNvPr>
            <p:cNvGrpSpPr/>
            <p:nvPr/>
          </p:nvGrpSpPr>
          <p:grpSpPr>
            <a:xfrm>
              <a:off x="3024612" y="1887486"/>
              <a:ext cx="1003221" cy="2042848"/>
              <a:chOff x="5344681" y="2279374"/>
              <a:chExt cx="1003221" cy="2042848"/>
            </a:xfrm>
          </p:grpSpPr>
          <p:sp>
            <p:nvSpPr>
              <p:cNvPr id="9" name="Leveä kaari 8">
                <a:extLst>
                  <a:ext uri="{FF2B5EF4-FFF2-40B4-BE49-F238E27FC236}">
                    <a16:creationId xmlns:a16="http://schemas.microsoft.com/office/drawing/2014/main" id="{DEC194C2-7D26-658D-A407-23AED3433798}"/>
                  </a:ext>
                </a:extLst>
              </p:cNvPr>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10" name="Ryhmä 9">
                <a:extLst>
                  <a:ext uri="{FF2B5EF4-FFF2-40B4-BE49-F238E27FC236}">
                    <a16:creationId xmlns:a16="http://schemas.microsoft.com/office/drawing/2014/main" id="{1B18CDBF-05BB-3B5C-2838-D3F31A51243D}"/>
                  </a:ext>
                </a:extLst>
              </p:cNvPr>
              <p:cNvGrpSpPr/>
              <p:nvPr/>
            </p:nvGrpSpPr>
            <p:grpSpPr>
              <a:xfrm>
                <a:off x="5344681" y="2279374"/>
                <a:ext cx="1003221" cy="1731004"/>
                <a:chOff x="5344681" y="2279374"/>
                <a:chExt cx="1003221" cy="1731004"/>
              </a:xfrm>
            </p:grpSpPr>
            <p:grpSp>
              <p:nvGrpSpPr>
                <p:cNvPr id="11" name="Ryhmä 10">
                  <a:extLst>
                    <a:ext uri="{FF2B5EF4-FFF2-40B4-BE49-F238E27FC236}">
                      <a16:creationId xmlns:a16="http://schemas.microsoft.com/office/drawing/2014/main" id="{C9F06D1D-B650-47AC-22A2-57AEF72A1417}"/>
                    </a:ext>
                  </a:extLst>
                </p:cNvPr>
                <p:cNvGrpSpPr/>
                <p:nvPr/>
              </p:nvGrpSpPr>
              <p:grpSpPr>
                <a:xfrm>
                  <a:off x="5344681" y="2591219"/>
                  <a:ext cx="1003221" cy="1419159"/>
                  <a:chOff x="5344681" y="2591219"/>
                  <a:chExt cx="1003221" cy="1419159"/>
                </a:xfrm>
                <a:effectLst>
                  <a:outerShdw blurRad="50800" dist="38100" dir="2700000" algn="tl" rotWithShape="0">
                    <a:prstClr val="black">
                      <a:alpha val="40000"/>
                    </a:prstClr>
                  </a:outerShdw>
                </a:effectLst>
              </p:grpSpPr>
              <p:grpSp>
                <p:nvGrpSpPr>
                  <p:cNvPr id="13" name="Ryhmä 12">
                    <a:extLst>
                      <a:ext uri="{FF2B5EF4-FFF2-40B4-BE49-F238E27FC236}">
                        <a16:creationId xmlns:a16="http://schemas.microsoft.com/office/drawing/2014/main" id="{EB0C4874-FF0A-1049-C1FF-C27DC89B6650}"/>
                      </a:ext>
                    </a:extLst>
                  </p:cNvPr>
                  <p:cNvGrpSpPr/>
                  <p:nvPr/>
                </p:nvGrpSpPr>
                <p:grpSpPr>
                  <a:xfrm>
                    <a:off x="5344681" y="2591219"/>
                    <a:ext cx="1003221" cy="1419159"/>
                    <a:chOff x="3893344" y="2578960"/>
                    <a:chExt cx="1003221" cy="1419159"/>
                  </a:xfrm>
                </p:grpSpPr>
                <p:sp>
                  <p:nvSpPr>
                    <p:cNvPr id="18" name="Suorakulmio: Yläkulmat pyöristetty 17">
                      <a:extLst>
                        <a:ext uri="{FF2B5EF4-FFF2-40B4-BE49-F238E27FC236}">
                          <a16:creationId xmlns:a16="http://schemas.microsoft.com/office/drawing/2014/main" id="{D4AD1F9C-0017-AF8E-A6E2-CD8D30C82A03}"/>
                        </a:ext>
                      </a:extLst>
                    </p:cNvPr>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9" name="Kuva 18" descr="Maapallo tasaisella täytöllä">
                      <a:extLst>
                        <a:ext uri="{FF2B5EF4-FFF2-40B4-BE49-F238E27FC236}">
                          <a16:creationId xmlns:a16="http://schemas.microsoft.com/office/drawing/2014/main" id="{6071BBB5-768D-5356-C238-E43496A4D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8125" y="2934920"/>
                      <a:ext cx="704015" cy="704015"/>
                    </a:xfrm>
                    <a:prstGeom prst="rect">
                      <a:avLst/>
                    </a:prstGeom>
                  </p:spPr>
                </p:pic>
                <p:sp>
                  <p:nvSpPr>
                    <p:cNvPr id="20" name="Tekstiruutu 19">
                      <a:extLst>
                        <a:ext uri="{FF2B5EF4-FFF2-40B4-BE49-F238E27FC236}">
                          <a16:creationId xmlns:a16="http://schemas.microsoft.com/office/drawing/2014/main" id="{7B20C4D4-A9F8-18F6-5F95-14B4AA2047AB}"/>
                        </a:ext>
                      </a:extLst>
                    </p:cNvPr>
                    <p:cNvSpPr txBox="1"/>
                    <p:nvPr/>
                  </p:nvSpPr>
                  <p:spPr>
                    <a:xfrm>
                      <a:off x="4081406" y="2643187"/>
                      <a:ext cx="627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white"/>
                          </a:solidFill>
                          <a:effectLst/>
                          <a:uLnTx/>
                          <a:uFillTx/>
                          <a:latin typeface="Avenir Next LT Pro"/>
                          <a:ea typeface="+mn-ea"/>
                          <a:cs typeface="+mn-cs"/>
                        </a:rPr>
                        <a:t>DPP</a:t>
                      </a:r>
                    </a:p>
                  </p:txBody>
                </p:sp>
              </p:grpSp>
              <p:sp>
                <p:nvSpPr>
                  <p:cNvPr id="14" name="Suorakulmio 13">
                    <a:extLst>
                      <a:ext uri="{FF2B5EF4-FFF2-40B4-BE49-F238E27FC236}">
                        <a16:creationId xmlns:a16="http://schemas.microsoft.com/office/drawing/2014/main" id="{50BEE770-7CCC-A4F5-CA80-7514E2343B0D}"/>
                      </a:ext>
                    </a:extLst>
                  </p:cNvPr>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5" name="Ellipsi 14">
                    <a:extLst>
                      <a:ext uri="{FF2B5EF4-FFF2-40B4-BE49-F238E27FC236}">
                        <a16:creationId xmlns:a16="http://schemas.microsoft.com/office/drawing/2014/main" id="{6439CFDD-9E58-29B7-AB0D-D6B674F769A6}"/>
                      </a:ext>
                    </a:extLst>
                  </p:cNvPr>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6" name="Suora yhdysviiva 15">
                    <a:extLst>
                      <a:ext uri="{FF2B5EF4-FFF2-40B4-BE49-F238E27FC236}">
                        <a16:creationId xmlns:a16="http://schemas.microsoft.com/office/drawing/2014/main" id="{4D8E3C73-8ABD-B61D-F83A-5194E02505A3}"/>
                      </a:ext>
                    </a:extLst>
                  </p:cNvPr>
                  <p:cNvCxnSpPr>
                    <a:cxnSpLocks/>
                    <a:stCxn id="15" idx="6"/>
                    <a:endCxn id="14" idx="3"/>
                  </p:cNvCxnSpPr>
                  <p:nvPr/>
                </p:nvCxnSpPr>
                <p:spPr>
                  <a:xfrm>
                    <a:off x="5888906" y="3830786"/>
                    <a:ext cx="80353"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17" name="Suora yhdysviiva 16">
                    <a:extLst>
                      <a:ext uri="{FF2B5EF4-FFF2-40B4-BE49-F238E27FC236}">
                        <a16:creationId xmlns:a16="http://schemas.microsoft.com/office/drawing/2014/main" id="{196D0F63-5768-BD66-ADFB-9D02EA575DE4}"/>
                      </a:ext>
                    </a:extLst>
                  </p:cNvPr>
                  <p:cNvCxnSpPr>
                    <a:cxnSpLocks/>
                    <a:stCxn id="14" idx="1"/>
                    <a:endCxn id="15" idx="2"/>
                  </p:cNvCxnSpPr>
                  <p:nvPr/>
                </p:nvCxnSpPr>
                <p:spPr>
                  <a:xfrm>
                    <a:off x="5750184" y="3830786"/>
                    <a:ext cx="73922" cy="0"/>
                  </a:xfrm>
                  <a:prstGeom prst="line">
                    <a:avLst/>
                  </a:prstGeom>
                  <a:ln>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12" name="Leveä kaari 11">
                  <a:extLst>
                    <a:ext uri="{FF2B5EF4-FFF2-40B4-BE49-F238E27FC236}">
                      <a16:creationId xmlns:a16="http://schemas.microsoft.com/office/drawing/2014/main" id="{3F7F4C47-483C-0714-CD02-707791635D53}"/>
                    </a:ext>
                  </a:extLst>
                </p:cNvPr>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sp>
          <p:nvSpPr>
            <p:cNvPr id="23" name="Leveä kaari 22">
              <a:extLst>
                <a:ext uri="{FF2B5EF4-FFF2-40B4-BE49-F238E27FC236}">
                  <a16:creationId xmlns:a16="http://schemas.microsoft.com/office/drawing/2014/main" id="{C7E18204-9EC8-C45A-FB3F-E8EC86A2A0E3}"/>
                </a:ext>
              </a:extLst>
            </p:cNvPr>
            <p:cNvSpPr/>
            <p:nvPr/>
          </p:nvSpPr>
          <p:spPr>
            <a:xfrm rot="11516958" flipV="1">
              <a:off x="3083308" y="3015935"/>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32" name="Tekstiruutu 31">
            <a:extLst>
              <a:ext uri="{FF2B5EF4-FFF2-40B4-BE49-F238E27FC236}">
                <a16:creationId xmlns:a16="http://schemas.microsoft.com/office/drawing/2014/main" id="{76FCF4BB-727A-B25B-A4CE-646983CEC514}"/>
              </a:ext>
            </a:extLst>
          </p:cNvPr>
          <p:cNvSpPr txBox="1"/>
          <p:nvPr/>
        </p:nvSpPr>
        <p:spPr>
          <a:xfrm>
            <a:off x="6097732" y="1556477"/>
            <a:ext cx="5686281"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0" i="0" u="none" strike="noStrike" kern="1200" cap="none" spc="0" normalizeH="0" baseline="0" noProof="0">
                <a:ln>
                  <a:noFill/>
                </a:ln>
                <a:solidFill>
                  <a:prstClr val="black"/>
                </a:solidFill>
                <a:effectLst/>
                <a:uLnTx/>
                <a:uFillTx/>
                <a:latin typeface="Avenir Next LT Pro"/>
                <a:ea typeface="+mn-ea"/>
                <a:cs typeface="+mn-cs"/>
              </a:rPr>
              <a:t>Digitaaliset tuotepassit (DPP) tulevat mullistamaan rakennusalaa tarjoamalla standardoidun tavan hallita, rikastaa ja jakaa tietoa rakennustuotteista koko toimitusketjussa tuottajien, yritysten, viranomaisten ja kuluttajien kanssa.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20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0" i="0" u="none" strike="noStrike" kern="1200" cap="none" spc="0" normalizeH="0" baseline="0" noProof="0">
                <a:ln>
                  <a:noFill/>
                </a:ln>
                <a:solidFill>
                  <a:prstClr val="black"/>
                </a:solidFill>
                <a:effectLst/>
                <a:uLnTx/>
                <a:uFillTx/>
                <a:latin typeface="Avenir Next LT Pro"/>
                <a:ea typeface="+mn-ea"/>
                <a:cs typeface="+mn-cs"/>
              </a:rPr>
              <a:t>BETK-työryhmä edistää tulevaa EU lainsäädäntöä, tuottamalla soveltamisohjeita betonielementtien toimitusketjun digitaaliseen, avoimeen ja </a:t>
            </a:r>
            <a:r>
              <a:rPr kumimoji="0" lang="fi-FI" sz="2000" b="0" i="0" u="none" strike="noStrike" kern="1200" cap="none" spc="0" normalizeH="0" baseline="0" noProof="0" err="1">
                <a:ln>
                  <a:noFill/>
                </a:ln>
                <a:solidFill>
                  <a:prstClr val="black"/>
                </a:solidFill>
                <a:effectLst/>
                <a:uLnTx/>
                <a:uFillTx/>
                <a:latin typeface="Avenir Next LT Pro"/>
                <a:ea typeface="+mn-ea"/>
                <a:cs typeface="+mn-cs"/>
              </a:rPr>
              <a:t>yhteentoimivaan</a:t>
            </a:r>
            <a:r>
              <a:rPr kumimoji="0" lang="fi-FI" sz="2000" b="0" i="0" u="none" strike="noStrike" kern="1200" cap="none" spc="0" normalizeH="0" baseline="0" noProof="0">
                <a:ln>
                  <a:noFill/>
                </a:ln>
                <a:solidFill>
                  <a:prstClr val="black"/>
                </a:solidFill>
                <a:effectLst/>
                <a:uLnTx/>
                <a:uFillTx/>
                <a:latin typeface="Avenir Next LT Pro"/>
                <a:ea typeface="+mn-ea"/>
                <a:cs typeface="+mn-cs"/>
              </a:rPr>
              <a:t> hallintaan.</a:t>
            </a:r>
          </a:p>
        </p:txBody>
      </p:sp>
    </p:spTree>
    <p:extLst>
      <p:ext uri="{BB962C8B-B14F-4D97-AF65-F5344CB8AC3E}">
        <p14:creationId xmlns:p14="http://schemas.microsoft.com/office/powerpoint/2010/main" val="2232692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7BA6423-2150-FA12-9A24-CB30D185AB37}"/>
            </a:ext>
          </a:extLst>
        </p:cNvPr>
        <p:cNvGrpSpPr/>
        <p:nvPr/>
      </p:nvGrpSpPr>
      <p:grpSpPr>
        <a:xfrm>
          <a:off x="0" y="0"/>
          <a:ext cx="0" cy="0"/>
          <a:chOff x="0" y="0"/>
          <a:chExt cx="0" cy="0"/>
        </a:xfrm>
      </p:grpSpPr>
      <p:sp>
        <p:nvSpPr>
          <p:cNvPr id="7" name="Otsikko 1">
            <a:extLst>
              <a:ext uri="{FF2B5EF4-FFF2-40B4-BE49-F238E27FC236}">
                <a16:creationId xmlns:a16="http://schemas.microsoft.com/office/drawing/2014/main" id="{DC3DA93E-3010-4628-434D-E0E8626E5E81}"/>
              </a:ext>
            </a:extLst>
          </p:cNvPr>
          <p:cNvSpPr txBox="1">
            <a:spLocks/>
          </p:cNvSpPr>
          <p:nvPr/>
        </p:nvSpPr>
        <p:spPr>
          <a:xfrm>
            <a:off x="2912281" y="1171182"/>
            <a:ext cx="2815419" cy="11581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fi-FI" sz="1800" b="1" i="0" u="none" strike="noStrike" kern="1200" cap="none" spc="0" normalizeH="0" baseline="0" noProof="0">
                <a:ln>
                  <a:noFill/>
                </a:ln>
                <a:effectLst/>
                <a:uLnTx/>
                <a:uFillTx/>
                <a:latin typeface="Aptos Display" panose="02110004020202020204"/>
                <a:ea typeface="+mj-ea"/>
                <a:cs typeface="+mj-cs"/>
              </a:rPr>
              <a:t>Konferenssi artikkeli</a:t>
            </a:r>
            <a:r>
              <a:rPr lang="fi-FI" sz="1800" b="1">
                <a:latin typeface="Aptos Display" panose="02110004020202020204"/>
              </a:rPr>
              <a:t> tilauksesta suunniteltavien rakennustuotteiden tietovirta arkkitehtuurista</a:t>
            </a:r>
            <a:endParaRPr kumimoji="0" lang="fi-FI" sz="1800" b="1"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10" name="Tekstiruutu 9">
            <a:extLst>
              <a:ext uri="{FF2B5EF4-FFF2-40B4-BE49-F238E27FC236}">
                <a16:creationId xmlns:a16="http://schemas.microsoft.com/office/drawing/2014/main" id="{BDD7746A-1616-A441-BDB3-BFC05D2046AD}"/>
              </a:ext>
            </a:extLst>
          </p:cNvPr>
          <p:cNvSpPr txBox="1"/>
          <p:nvPr/>
        </p:nvSpPr>
        <p:spPr>
          <a:xfrm>
            <a:off x="2912281" y="6057575"/>
            <a:ext cx="3376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hlinkClick r:id="rId3"/>
              </a:rPr>
              <a:t>CIB-W78-2024-paper_118</a:t>
            </a: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Suorakulmio: Yksi kulma leikattu 10">
            <a:extLst>
              <a:ext uri="{FF2B5EF4-FFF2-40B4-BE49-F238E27FC236}">
                <a16:creationId xmlns:a16="http://schemas.microsoft.com/office/drawing/2014/main" id="{E10B7DF9-3E68-F80F-D4E5-06BE097D0C8A}"/>
              </a:ext>
            </a:extLst>
          </p:cNvPr>
          <p:cNvSpPr>
            <a:spLocks/>
          </p:cNvSpPr>
          <p:nvPr/>
        </p:nvSpPr>
        <p:spPr>
          <a:xfrm>
            <a:off x="3043443" y="2148558"/>
            <a:ext cx="2535154" cy="3729833"/>
          </a:xfrm>
          <a:prstGeom prst="snip1Rect">
            <a:avLst>
              <a:gd name="adj" fmla="val 0"/>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Sisällön paikkamerkki 9" descr="Kuva, joka sisältää kohteen teksti, kuvakaappaus, Fontti, kirje&#10;&#10;Kuvaus luotu automaattisesti">
            <a:extLst>
              <a:ext uri="{FF2B5EF4-FFF2-40B4-BE49-F238E27FC236}">
                <a16:creationId xmlns:a16="http://schemas.microsoft.com/office/drawing/2014/main" id="{3EA02220-9D10-A971-3147-A19345D586D8}"/>
              </a:ext>
            </a:extLst>
          </p:cNvPr>
          <p:cNvPicPr>
            <a:picLocks noChangeAspect="1"/>
          </p:cNvPicPr>
          <p:nvPr/>
        </p:nvPicPr>
        <p:blipFill>
          <a:blip r:embed="rId4">
            <a:extLst>
              <a:ext uri="{28A0092B-C50C-407E-A947-70E740481C1C}">
                <a14:useLocalDpi xmlns:a14="http://schemas.microsoft.com/office/drawing/2010/main" val="0"/>
              </a:ext>
            </a:extLst>
          </a:blip>
          <a:srcRect l="10298" t="8241" r="10614" b="8436"/>
          <a:stretch/>
        </p:blipFill>
        <p:spPr>
          <a:xfrm>
            <a:off x="3081830" y="2170509"/>
            <a:ext cx="2458380" cy="3660619"/>
          </a:xfrm>
          <a:prstGeom prst="rect">
            <a:avLst/>
          </a:prstGeom>
        </p:spPr>
      </p:pic>
      <p:sp>
        <p:nvSpPr>
          <p:cNvPr id="2" name="Otsikko 1">
            <a:extLst>
              <a:ext uri="{FF2B5EF4-FFF2-40B4-BE49-F238E27FC236}">
                <a16:creationId xmlns:a16="http://schemas.microsoft.com/office/drawing/2014/main" id="{31EEDD80-7DFF-50A0-F53E-10812DA071D9}"/>
              </a:ext>
            </a:extLst>
          </p:cNvPr>
          <p:cNvSpPr txBox="1">
            <a:spLocks/>
          </p:cNvSpPr>
          <p:nvPr/>
        </p:nvSpPr>
        <p:spPr>
          <a:xfrm>
            <a:off x="115351" y="1136167"/>
            <a:ext cx="2706587" cy="9254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Display" panose="02110004020202020204"/>
                <a:ea typeface="+mj-ea"/>
                <a:cs typeface="+mj-cs"/>
              </a:rPr>
              <a:t>Tuoteyksilöinnin ja -tunnistamisen </a:t>
            </a:r>
            <a:r>
              <a:rPr kumimoji="0" lang="fi-FI" sz="1800" b="1" i="0" u="none" strike="noStrike" kern="1200" cap="none" spc="0" normalizeH="0" baseline="0" noProof="0" err="1">
                <a:ln>
                  <a:noFill/>
                </a:ln>
                <a:solidFill>
                  <a:prstClr val="black"/>
                </a:solidFill>
                <a:effectLst/>
                <a:uLnTx/>
                <a:uFillTx/>
                <a:latin typeface="Aptos Display" panose="02110004020202020204"/>
                <a:ea typeface="+mj-ea"/>
                <a:cs typeface="+mj-cs"/>
              </a:rPr>
              <a:t>yhteentoimivuuden</a:t>
            </a:r>
            <a:r>
              <a:rPr kumimoji="0" lang="fi-FI" sz="1800" b="1" i="0" u="none" strike="noStrike" kern="1200" cap="none" spc="0" normalizeH="0" baseline="0" noProof="0">
                <a:ln>
                  <a:noFill/>
                </a:ln>
                <a:solidFill>
                  <a:prstClr val="black"/>
                </a:solidFill>
                <a:effectLst/>
                <a:uLnTx/>
                <a:uFillTx/>
                <a:latin typeface="Aptos Display" panose="02110004020202020204"/>
                <a:ea typeface="+mj-ea"/>
                <a:cs typeface="+mj-cs"/>
              </a:rPr>
              <a:t> soveltamisohje (pdf)</a:t>
            </a:r>
            <a:endParaRPr kumimoji="0" lang="fi-FI" sz="3600" b="1"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3" name="Kuva 12" descr="Kuva, joka sisältää kohteen teksti, kuvakaappaus, ohjelmisto, diagrammi&#10;&#10;Kuvaus luotu automaattisesti">
            <a:extLst>
              <a:ext uri="{FF2B5EF4-FFF2-40B4-BE49-F238E27FC236}">
                <a16:creationId xmlns:a16="http://schemas.microsoft.com/office/drawing/2014/main" id="{A10C6D4B-F7C5-3C8D-6348-F21CCAA69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318" y="2453990"/>
            <a:ext cx="6137122" cy="3452132"/>
          </a:xfrm>
          <a:prstGeom prst="rect">
            <a:avLst/>
          </a:prstGeom>
        </p:spPr>
      </p:pic>
      <p:sp>
        <p:nvSpPr>
          <p:cNvPr id="14" name="Tekstiruutu 1">
            <a:extLst>
              <a:ext uri="{FF2B5EF4-FFF2-40B4-BE49-F238E27FC236}">
                <a16:creationId xmlns:a16="http://schemas.microsoft.com/office/drawing/2014/main" id="{4DEC7982-48B8-7CF0-6642-FB3E933A5750}"/>
              </a:ext>
            </a:extLst>
          </p:cNvPr>
          <p:cNvSpPr txBox="1"/>
          <p:nvPr/>
        </p:nvSpPr>
        <p:spPr>
          <a:xfrm>
            <a:off x="6719505" y="1915300"/>
            <a:ext cx="5016198" cy="338554"/>
          </a:xfrm>
          <a:prstGeom prst="rect">
            <a:avLst/>
          </a:prstGeom>
          <a:noFill/>
        </p:spPr>
        <p:txBody>
          <a:bodyPr wrap="square">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a:ln>
                  <a:noFill/>
                </a:ln>
                <a:solidFill>
                  <a:srgbClr val="00B0F0"/>
                </a:solidFill>
                <a:effectLst/>
                <a:uLnTx/>
                <a:uFillTx/>
                <a:latin typeface="Aptos" panose="02110004020202020204"/>
                <a:ea typeface="+mn-ea"/>
                <a:cs typeface="+mn-cs"/>
                <a:hlinkClick r:id="rId6">
                  <a:extLst>
                    <a:ext uri="{A12FA001-AC4F-418D-AE19-62706E023703}">
                      <ahyp:hlinkClr xmlns:ahyp="http://schemas.microsoft.com/office/drawing/2018/hyperlinkcolor" val="tx"/>
                    </a:ext>
                  </a:extLst>
                </a:hlinkClick>
              </a:rPr>
              <a:t>https://betoni.com/rakentaminen/betk/betk-tulokset/</a:t>
            </a:r>
            <a:endParaRPr kumimoji="0" lang="fi-FI" sz="1600" b="0" i="0" u="none" strike="noStrike" kern="1200" cap="none" spc="0" normalizeH="0" baseline="0" noProof="0">
              <a:ln>
                <a:noFill/>
              </a:ln>
              <a:solidFill>
                <a:srgbClr val="00B0F0"/>
              </a:solidFill>
              <a:effectLst/>
              <a:uLnTx/>
              <a:uFillTx/>
              <a:latin typeface="Aptos" panose="02110004020202020204"/>
              <a:ea typeface="+mn-ea"/>
              <a:cs typeface="+mn-cs"/>
            </a:endParaRPr>
          </a:p>
        </p:txBody>
      </p:sp>
      <p:pic>
        <p:nvPicPr>
          <p:cNvPr id="16" name="Kuva 15" descr="Kuva, joka sisältää kohteen teksti, kuvakaappaus, Fontti, viiva&#10;&#10;Kuvaus luotu automaattisesti">
            <a:extLst>
              <a:ext uri="{FF2B5EF4-FFF2-40B4-BE49-F238E27FC236}">
                <a16:creationId xmlns:a16="http://schemas.microsoft.com/office/drawing/2014/main" id="{24D25B34-42ED-60D1-69DD-3844211F9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992" y="2170509"/>
            <a:ext cx="2621307" cy="3707882"/>
          </a:xfrm>
          <a:prstGeom prst="rect">
            <a:avLst/>
          </a:prstGeom>
          <a:ln w="12700">
            <a:solidFill>
              <a:schemeClr val="tx1"/>
            </a:solidFill>
          </a:ln>
          <a:effectLst>
            <a:outerShdw blurRad="50800" dist="38100" dir="2700000" algn="tl" rotWithShape="0">
              <a:prstClr val="black">
                <a:alpha val="40000"/>
              </a:prstClr>
            </a:outerShdw>
            <a:reflection stA="45000" endPos="2000" dist="50800" dir="5400000" sy="-100000" algn="bl" rotWithShape="0"/>
          </a:effectLst>
        </p:spPr>
      </p:pic>
      <p:pic>
        <p:nvPicPr>
          <p:cNvPr id="19" name="Kuva 18">
            <a:extLst>
              <a:ext uri="{FF2B5EF4-FFF2-40B4-BE49-F238E27FC236}">
                <a16:creationId xmlns:a16="http://schemas.microsoft.com/office/drawing/2014/main" id="{44891D4B-9652-C5E9-C01A-2D690235C4F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29597" y="468814"/>
            <a:ext cx="1512573" cy="1512573"/>
          </a:xfrm>
          <a:prstGeom prst="rect">
            <a:avLst/>
          </a:prstGeom>
          <a:solidFill>
            <a:schemeClr val="bg2"/>
          </a:solidFill>
        </p:spPr>
      </p:pic>
      <p:sp>
        <p:nvSpPr>
          <p:cNvPr id="21" name="Otsikko 1">
            <a:extLst>
              <a:ext uri="{FF2B5EF4-FFF2-40B4-BE49-F238E27FC236}">
                <a16:creationId xmlns:a16="http://schemas.microsoft.com/office/drawing/2014/main" id="{152830C9-11F1-77CB-3691-F062BE19F513}"/>
              </a:ext>
            </a:extLst>
          </p:cNvPr>
          <p:cNvSpPr txBox="1">
            <a:spLocks/>
          </p:cNvSpPr>
          <p:nvPr/>
        </p:nvSpPr>
        <p:spPr>
          <a:xfrm>
            <a:off x="4600413" y="1060906"/>
            <a:ext cx="5745463" cy="11581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fi-FI" sz="2000" b="1" i="0" u="none" strike="noStrike" kern="1200" cap="none" spc="0" normalizeH="0" baseline="0" noProof="0">
                <a:ln>
                  <a:noFill/>
                </a:ln>
                <a:solidFill>
                  <a:srgbClr val="FF0000"/>
                </a:solidFill>
                <a:effectLst/>
                <a:uLnTx/>
                <a:uFillTx/>
                <a:latin typeface="Aptos Display" panose="02110004020202020204"/>
                <a:ea typeface="+mj-ea"/>
                <a:cs typeface="+mj-cs"/>
              </a:rPr>
              <a:t>Saatavilla:</a:t>
            </a:r>
            <a:endParaRPr kumimoji="0" lang="fi-FI" sz="2000" b="1"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6" name="Tekstiruutu 5">
            <a:extLst>
              <a:ext uri="{FF2B5EF4-FFF2-40B4-BE49-F238E27FC236}">
                <a16:creationId xmlns:a16="http://schemas.microsoft.com/office/drawing/2014/main" id="{73489794-3029-2BAB-C8AF-D3B6F1168B1D}"/>
              </a:ext>
            </a:extLst>
          </p:cNvPr>
          <p:cNvSpPr txBox="1"/>
          <p:nvPr/>
        </p:nvSpPr>
        <p:spPr>
          <a:xfrm>
            <a:off x="216357" y="77813"/>
            <a:ext cx="6093724" cy="584775"/>
          </a:xfrm>
          <a:prstGeom prst="rect">
            <a:avLst/>
          </a:prstGeom>
          <a:noFill/>
        </p:spPr>
        <p:txBody>
          <a:bodyPr wrap="square">
            <a:spAutoFit/>
          </a:bodyPr>
          <a:lstStyle/>
          <a:p>
            <a:r>
              <a:rPr lang="fi-FI" sz="3200">
                <a:solidFill>
                  <a:srgbClr val="183858"/>
                </a:solidFill>
                <a:latin typeface="Avenir Next LT Pro Demi"/>
                <a:ea typeface="+mj-ea"/>
                <a:cs typeface="+mj-cs"/>
              </a:rPr>
              <a:t>BETK-tuloksia</a:t>
            </a:r>
            <a:endParaRPr lang="fi-FI"/>
          </a:p>
        </p:txBody>
      </p:sp>
      <p:cxnSp>
        <p:nvCxnSpPr>
          <p:cNvPr id="4" name="Suora nuoliyhdysviiva 3">
            <a:extLst>
              <a:ext uri="{FF2B5EF4-FFF2-40B4-BE49-F238E27FC236}">
                <a16:creationId xmlns:a16="http://schemas.microsoft.com/office/drawing/2014/main" id="{9D4AF80F-4555-FCD7-866A-805773AD9069}"/>
              </a:ext>
            </a:extLst>
          </p:cNvPr>
          <p:cNvCxnSpPr>
            <a:cxnSpLocks/>
          </p:cNvCxnSpPr>
          <p:nvPr/>
        </p:nvCxnSpPr>
        <p:spPr>
          <a:xfrm>
            <a:off x="6903950" y="1507452"/>
            <a:ext cx="1138387" cy="0"/>
          </a:xfrm>
          <a:prstGeom prst="straightConnector1">
            <a:avLst/>
          </a:prstGeom>
          <a:ln w="57150">
            <a:solidFill>
              <a:srgbClr val="FE5D3E"/>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333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1F7C1E2A-A393-4C32-0EC6-500B640240C0}"/>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3732F385-394F-7482-0735-BB5B733CB823}"/>
              </a:ext>
            </a:extLst>
          </p:cNvPr>
          <p:cNvSpPr>
            <a:spLocks noGrp="1"/>
          </p:cNvSpPr>
          <p:nvPr>
            <p:ph type="title"/>
          </p:nvPr>
        </p:nvSpPr>
        <p:spPr/>
        <p:txBody>
          <a:bodyPr/>
          <a:lstStyle/>
          <a:p>
            <a:r>
              <a:rPr lang="fi-FI"/>
              <a:t>BETK-tuloksia</a:t>
            </a:r>
            <a:br>
              <a:rPr lang="fi-FI"/>
            </a:br>
            <a:endParaRPr lang="fi-FI"/>
          </a:p>
        </p:txBody>
      </p:sp>
      <p:sp>
        <p:nvSpPr>
          <p:cNvPr id="3" name="Päivämäärän paikkamerkki 2">
            <a:extLst>
              <a:ext uri="{FF2B5EF4-FFF2-40B4-BE49-F238E27FC236}">
                <a16:creationId xmlns:a16="http://schemas.microsoft.com/office/drawing/2014/main" id="{4B17CEAD-B4B6-4140-BFAB-58B04106EBC6}"/>
              </a:ext>
            </a:extLst>
          </p:cNvPr>
          <p:cNvSpPr>
            <a:spLocks noGrp="1"/>
          </p:cNvSpPr>
          <p:nvPr>
            <p:ph type="dt" sz="half" idx="10"/>
          </p:nvPr>
        </p:nvSpPr>
        <p:spPr/>
        <p:txBody>
          <a:bodyPr/>
          <a:lstStyle/>
          <a:p>
            <a:fld id="{314F6137-DDD1-4CD8-9EF1-C3EF014E9AF2}" type="datetime1">
              <a:rPr lang="fi-FI" noProof="0" smtClean="0"/>
              <a:t>1.10.2025</a:t>
            </a:fld>
            <a:endParaRPr lang="fi-FI" noProof="0"/>
          </a:p>
        </p:txBody>
      </p:sp>
      <p:sp>
        <p:nvSpPr>
          <p:cNvPr id="4" name="Alatunnisteen paikkamerkki 3">
            <a:extLst>
              <a:ext uri="{FF2B5EF4-FFF2-40B4-BE49-F238E27FC236}">
                <a16:creationId xmlns:a16="http://schemas.microsoft.com/office/drawing/2014/main" id="{327788AB-7E04-A81F-FAE5-1C54DC00D19B}"/>
              </a:ext>
            </a:extLst>
          </p:cNvPr>
          <p:cNvSpPr>
            <a:spLocks noGrp="1"/>
          </p:cNvSpPr>
          <p:nvPr>
            <p:ph type="ftr" sz="quarter" idx="11"/>
          </p:nvPr>
        </p:nvSpPr>
        <p:spPr/>
        <p:txBody>
          <a:bodyPr/>
          <a:lstStyle/>
          <a:p>
            <a:r>
              <a:rPr lang="fi-FI" noProof="0"/>
              <a:t>© Rakennusteollisuus RT</a:t>
            </a:r>
          </a:p>
        </p:txBody>
      </p:sp>
      <p:sp>
        <p:nvSpPr>
          <p:cNvPr id="5" name="Dian numeron paikkamerkki 4">
            <a:extLst>
              <a:ext uri="{FF2B5EF4-FFF2-40B4-BE49-F238E27FC236}">
                <a16:creationId xmlns:a16="http://schemas.microsoft.com/office/drawing/2014/main" id="{0500FE94-10E5-D660-A04A-6F429F17B609}"/>
              </a:ext>
            </a:extLst>
          </p:cNvPr>
          <p:cNvSpPr>
            <a:spLocks noGrp="1"/>
          </p:cNvSpPr>
          <p:nvPr>
            <p:ph type="sldNum" sz="quarter" idx="12"/>
          </p:nvPr>
        </p:nvSpPr>
        <p:spPr/>
        <p:txBody>
          <a:bodyPr/>
          <a:lstStyle/>
          <a:p>
            <a:fld id="{DFD61EF7-2460-4EE9-A031-27FEBC4F9A95}" type="slidenum">
              <a:rPr lang="fi-FI" noProof="0" smtClean="0"/>
              <a:t>35</a:t>
            </a:fld>
            <a:endParaRPr lang="fi-FI" noProof="0"/>
          </a:p>
        </p:txBody>
      </p:sp>
      <p:graphicFrame>
        <p:nvGraphicFramePr>
          <p:cNvPr id="7" name="Taulukko 6">
            <a:extLst>
              <a:ext uri="{FF2B5EF4-FFF2-40B4-BE49-F238E27FC236}">
                <a16:creationId xmlns:a16="http://schemas.microsoft.com/office/drawing/2014/main" id="{8175776C-3D4E-EA04-1EB5-FEED0F0B430E}"/>
              </a:ext>
            </a:extLst>
          </p:cNvPr>
          <p:cNvGraphicFramePr>
            <a:graphicFrameLocks noGrp="1"/>
          </p:cNvGraphicFramePr>
          <p:nvPr/>
        </p:nvGraphicFramePr>
        <p:xfrm>
          <a:off x="407988" y="1361758"/>
          <a:ext cx="5769292" cy="4843144"/>
        </p:xfrm>
        <a:graphic>
          <a:graphicData uri="http://schemas.openxmlformats.org/drawingml/2006/table">
            <a:tbl>
              <a:tblPr firstRow="1" bandRow="1">
                <a:tableStyleId>{5C22544A-7EE6-4342-B048-85BDC9FD1C3A}</a:tableStyleId>
              </a:tblPr>
              <a:tblGrid>
                <a:gridCol w="1902801">
                  <a:extLst>
                    <a:ext uri="{9D8B030D-6E8A-4147-A177-3AD203B41FA5}">
                      <a16:colId xmlns:a16="http://schemas.microsoft.com/office/drawing/2014/main" val="1828643927"/>
                    </a:ext>
                  </a:extLst>
                </a:gridCol>
                <a:gridCol w="813190">
                  <a:extLst>
                    <a:ext uri="{9D8B030D-6E8A-4147-A177-3AD203B41FA5}">
                      <a16:colId xmlns:a16="http://schemas.microsoft.com/office/drawing/2014/main" val="3458016581"/>
                    </a:ext>
                  </a:extLst>
                </a:gridCol>
                <a:gridCol w="1158413">
                  <a:extLst>
                    <a:ext uri="{9D8B030D-6E8A-4147-A177-3AD203B41FA5}">
                      <a16:colId xmlns:a16="http://schemas.microsoft.com/office/drawing/2014/main" val="2895749440"/>
                    </a:ext>
                  </a:extLst>
                </a:gridCol>
                <a:gridCol w="1894888">
                  <a:extLst>
                    <a:ext uri="{9D8B030D-6E8A-4147-A177-3AD203B41FA5}">
                      <a16:colId xmlns:a16="http://schemas.microsoft.com/office/drawing/2014/main" val="140830010"/>
                    </a:ext>
                  </a:extLst>
                </a:gridCol>
              </a:tblGrid>
              <a:tr h="233452">
                <a:tc gridSpan="4">
                  <a:txBody>
                    <a:bodyPr/>
                    <a:lstStyle/>
                    <a:p>
                      <a:pPr>
                        <a:lnSpc>
                          <a:spcPct val="80000"/>
                        </a:lnSpc>
                      </a:pPr>
                      <a:r>
                        <a:rPr lang="fi-FI" sz="1100" b="1">
                          <a:solidFill>
                            <a:schemeClr val="bg1"/>
                          </a:solidFill>
                          <a:latin typeface="Calibri" panose="020F0502020204030204" pitchFamily="34" charset="0"/>
                          <a:ea typeface="Calibri" panose="020F0502020204030204" pitchFamily="34" charset="0"/>
                          <a:cs typeface="Calibri" panose="020F0502020204030204" pitchFamily="34" charset="0"/>
                        </a:rPr>
                        <a:t> TUOTEYKSILÖINNIN TASOT</a:t>
                      </a:r>
                    </a:p>
                  </a:txBody>
                  <a:tcPr marL="54000" marR="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i-FI"/>
                    </a:p>
                  </a:txBody>
                  <a:tcPr/>
                </a:tc>
                <a:tc hMerge="1">
                  <a:txBody>
                    <a:bodyPr/>
                    <a:lstStyle/>
                    <a:p>
                      <a:endParaRPr lang="fi-FI"/>
                    </a:p>
                  </a:txBody>
                  <a:tcPr>
                    <a:lnL w="12700" cap="flat" cmpd="sng" algn="ctr">
                      <a:solidFill>
                        <a:schemeClr val="tx1"/>
                      </a:solidFill>
                      <a:prstDash val="solid"/>
                      <a:round/>
                      <a:headEnd type="none" w="med" len="med"/>
                      <a:tailEnd type="none" w="med" len="med"/>
                    </a:ln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09089919"/>
                  </a:ext>
                </a:extLst>
              </a:tr>
              <a:tr h="339376">
                <a:tc gridSpan="2">
                  <a:txBody>
                    <a:bodyPr/>
                    <a:lstStyle/>
                    <a:p>
                      <a:pPr>
                        <a:lnSpc>
                          <a:spcPct val="75000"/>
                        </a:lnSpc>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Taso 1: </a:t>
                      </a:r>
                    </a:p>
                    <a:p>
                      <a:pPr>
                        <a:lnSpc>
                          <a:spcPct val="75000"/>
                        </a:lnSpc>
                      </a:pPr>
                      <a:r>
                        <a:rPr lang="en-US" sz="105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050" err="1">
                          <a:solidFill>
                            <a:schemeClr val="tx1"/>
                          </a:solidFill>
                          <a:latin typeface="Calibri" panose="020F0502020204030204" pitchFamily="34" charset="0"/>
                          <a:ea typeface="Calibri" panose="020F0502020204030204" pitchFamily="34" charset="0"/>
                          <a:cs typeface="Calibri" panose="020F0502020204030204" pitchFamily="34" charset="0"/>
                        </a:rPr>
                        <a:t>Tuoteryhmä</a:t>
                      </a:r>
                      <a:r>
                        <a:rPr lang="en-US" sz="105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050" err="1">
                          <a:solidFill>
                            <a:schemeClr val="tx1"/>
                          </a:solidFill>
                          <a:latin typeface="Calibri" panose="020F0502020204030204" pitchFamily="34" charset="0"/>
                          <a:ea typeface="Calibri" panose="020F0502020204030204" pitchFamily="34" charset="0"/>
                          <a:cs typeface="Calibri" panose="020F0502020204030204" pitchFamily="34" charset="0"/>
                        </a:rPr>
                        <a:t>Perustuote</a:t>
                      </a:r>
                      <a:endParaRPr lang="en-US" sz="105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nSpc>
                          <a:spcPct val="85000"/>
                        </a:lnSpc>
                      </a:pPr>
                      <a:endParaRPr lang="fi-FI"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75000"/>
                        </a:lnSpc>
                      </a:pP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GTIN</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77210885"/>
                  </a:ext>
                </a:extLst>
              </a:tr>
              <a:tr h="339376">
                <a:tc gridSpan="2">
                  <a:txBody>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Taso 2: </a:t>
                      </a:r>
                    </a:p>
                    <a:p>
                      <a:pPr>
                        <a:lnSpc>
                          <a:spcPct val="75000"/>
                        </a:lnSpc>
                      </a:pPr>
                      <a:r>
                        <a:rPr lang="fi-FI" sz="1050" b="0">
                          <a:solidFill>
                            <a:schemeClr val="tx1"/>
                          </a:solidFill>
                          <a:latin typeface="Calibri" panose="020F0502020204030204" pitchFamily="34" charset="0"/>
                          <a:ea typeface="Calibri" panose="020F0502020204030204" pitchFamily="34" charset="0"/>
                          <a:cs typeface="Calibri" panose="020F0502020204030204" pitchFamily="34" charset="0"/>
                        </a:rPr>
                        <a:t> Tuotevariaation taso</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nSpc>
                          <a:spcPct val="85000"/>
                        </a:lnSpc>
                      </a:pPr>
                      <a:endParaRPr lang="fi-FI"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75000"/>
                        </a:lnSpc>
                      </a:pP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GTIN + MTO Varianttinumero</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63294112"/>
                  </a:ext>
                </a:extLst>
              </a:tr>
              <a:tr h="339376">
                <a:tc gridSpan="2">
                  <a:txBody>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Taso 3</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105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050" err="1">
                          <a:solidFill>
                            <a:schemeClr val="tx1"/>
                          </a:solidFill>
                          <a:latin typeface="Calibri" panose="020F0502020204030204" pitchFamily="34" charset="0"/>
                          <a:ea typeface="Calibri" panose="020F0502020204030204" pitchFamily="34" charset="0"/>
                          <a:cs typeface="Calibri" panose="020F0502020204030204" pitchFamily="34" charset="0"/>
                        </a:rPr>
                        <a:t>Tuoteyksilön</a:t>
                      </a:r>
                      <a:r>
                        <a:rPr lang="en-US" sz="105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050" err="1">
                          <a:solidFill>
                            <a:schemeClr val="tx1"/>
                          </a:solidFill>
                          <a:latin typeface="Calibri" panose="020F0502020204030204" pitchFamily="34" charset="0"/>
                          <a:ea typeface="Calibri" panose="020F0502020204030204" pitchFamily="34" charset="0"/>
                          <a:cs typeface="Calibri" panose="020F0502020204030204" pitchFamily="34" charset="0"/>
                        </a:rPr>
                        <a:t>taso</a:t>
                      </a:r>
                      <a:endParaRPr lang="en-US" sz="105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75000"/>
                        </a:lnSpc>
                      </a:pP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GTIN + MTO Varianttinumero + Sarjanumero (SGTIN)</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37815365"/>
                  </a:ext>
                </a:extLst>
              </a:tr>
              <a:tr h="352384">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50" b="1">
                          <a:solidFill>
                            <a:schemeClr val="bg1"/>
                          </a:solidFill>
                          <a:latin typeface="Calibri" panose="020F0502020204030204" pitchFamily="34" charset="0"/>
                          <a:ea typeface="Calibri" panose="020F0502020204030204" pitchFamily="34" charset="0"/>
                          <a:cs typeface="Calibri" panose="020F0502020204030204" pitchFamily="34" charset="0"/>
                        </a:rPr>
                        <a:t> GS1 SOVELLUSTUNNUKSET (AI) ETO-TUOTTEIDEN YKSILÖINTIIN</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1050" b="1">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050" b="1" err="1">
                          <a:solidFill>
                            <a:schemeClr val="bg1"/>
                          </a:solidFill>
                          <a:latin typeface="Calibri" panose="020F0502020204030204" pitchFamily="34" charset="0"/>
                          <a:ea typeface="Calibri" panose="020F0502020204030204" pitchFamily="34" charset="0"/>
                          <a:cs typeface="Calibri" panose="020F0502020204030204" pitchFamily="34" charset="0"/>
                        </a:rPr>
                        <a:t>Betonielementit</a:t>
                      </a:r>
                      <a:r>
                        <a:rPr lang="en-US" sz="1050" b="1">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fi-FI" sz="1050" b="1">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54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i-FI"/>
                    </a:p>
                  </a:txBody>
                  <a:tcPr/>
                </a:tc>
                <a:tc hMerge="1">
                  <a:txBody>
                    <a:bodyPr/>
                    <a:lstStyle/>
                    <a:p>
                      <a:endParaRPr lang="fi-FI"/>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69146"/>
                  </a:ext>
                </a:extLst>
              </a:tr>
              <a:tr h="233452">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Minimitietovaatimukset</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i-FI"/>
                    </a:p>
                  </a:txBody>
                  <a:tcPr/>
                </a:tc>
                <a:tc hMerge="1">
                  <a:txBody>
                    <a:bodyPr/>
                    <a:lstStyle/>
                    <a:p>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i-FI"/>
                    </a:p>
                  </a:txBody>
                  <a:tcPr/>
                </a:tc>
                <a:extLst>
                  <a:ext uri="{0D108BD9-81ED-4DB2-BD59-A6C34878D82A}">
                    <a16:rowId xmlns:a16="http://schemas.microsoft.com/office/drawing/2014/main" val="3024113561"/>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(01) </a:t>
                      </a: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GTIN-koodi</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80000"/>
                        </a:lnSpc>
                      </a:pPr>
                      <a:r>
                        <a:rPr lang="fi-FI" sz="1050" kern="1100">
                          <a:latin typeface="Calibri" panose="020F0502020204030204" pitchFamily="34" charset="0"/>
                          <a:ea typeface="Calibri" panose="020F0502020204030204" pitchFamily="34" charset="0"/>
                          <a:cs typeface="Calibri" panose="020F0502020204030204" pitchFamily="34" charset="0"/>
                        </a:rPr>
                        <a:t>06400001000247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06397907"/>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(242) </a:t>
                      </a: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Made-To-Order (MTO) varianttinumero</a:t>
                      </a:r>
                    </a:p>
                  </a:txBody>
                  <a:tcPr marL="54000" marR="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80000"/>
                        </a:lnSpc>
                      </a:pPr>
                      <a:r>
                        <a:rPr lang="fi-FI" sz="1050">
                          <a:latin typeface="Calibri" panose="020F0502020204030204" pitchFamily="34" charset="0"/>
                          <a:ea typeface="Calibri" panose="020F0502020204030204" pitchFamily="34" charset="0"/>
                          <a:cs typeface="Calibri" panose="020F0502020204030204" pitchFamily="34" charset="0"/>
                        </a:rPr>
                        <a:t>123456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800"/>
                    </a:p>
                  </a:txBody>
                  <a:tcPr marL="54000" marR="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57532421"/>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(21) </a:t>
                      </a: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Sarjanumero</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80000"/>
                        </a:lnSpc>
                      </a:pPr>
                      <a:r>
                        <a:rPr lang="fi-FI" sz="1050">
                          <a:latin typeface="Calibri" panose="020F0502020204030204" pitchFamily="34" charset="0"/>
                          <a:ea typeface="Calibri" panose="020F0502020204030204" pitchFamily="34" charset="0"/>
                          <a:cs typeface="Calibri" panose="020F0502020204030204" pitchFamily="34" charset="0"/>
                        </a:rPr>
                        <a:t>12345678910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16890392"/>
                  </a:ext>
                </a:extLst>
              </a:tr>
              <a:tr h="233452">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Valinnaiset lisätiedot betonielementtien tapauksessa</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i-FI"/>
                    </a:p>
                  </a:txBody>
                  <a:tcPr/>
                </a:tc>
                <a:tc hMerge="1">
                  <a:txBody>
                    <a:bodyPr/>
                    <a:lstStyle/>
                    <a:p>
                      <a:pPr>
                        <a:lnSpc>
                          <a:spcPct val="80000"/>
                        </a:lnSpc>
                      </a:pPr>
                      <a:endParaRPr lang="fi-FI" sz="13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i-FI"/>
                    </a:p>
                  </a:txBody>
                  <a:tcPr/>
                </a:tc>
                <a:extLst>
                  <a:ext uri="{0D108BD9-81ED-4DB2-BD59-A6C34878D82A}">
                    <a16:rowId xmlns:a16="http://schemas.microsoft.com/office/drawing/2014/main" val="3281160315"/>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(91) </a:t>
                      </a: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Kansallinen elementtitunnus</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80000"/>
                        </a:lnSpc>
                      </a:pPr>
                      <a:r>
                        <a:rPr lang="fi-FI" sz="1050">
                          <a:latin typeface="Calibri" panose="020F0502020204030204" pitchFamily="34" charset="0"/>
                          <a:ea typeface="Calibri" panose="020F0502020204030204" pitchFamily="34" charset="0"/>
                          <a:cs typeface="Calibri" panose="020F0502020204030204" pitchFamily="34" charset="0"/>
                        </a:rPr>
                        <a:t>V1001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4844453"/>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tx1"/>
                          </a:solidFill>
                          <a:latin typeface="Calibri" panose="020F0502020204030204" pitchFamily="34" charset="0"/>
                          <a:ea typeface="Calibri" panose="020F0502020204030204" pitchFamily="34" charset="0"/>
                          <a:cs typeface="Calibri" panose="020F0502020204030204" pitchFamily="34" charset="0"/>
                        </a:rPr>
                        <a:t> (92) </a:t>
                      </a: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GUID</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nSpc>
                          <a:spcPct val="80000"/>
                        </a:lnSpc>
                      </a:pPr>
                      <a:r>
                        <a:rPr lang="fi-FI" sz="1050">
                          <a:latin typeface="Calibri" panose="020F0502020204030204" pitchFamily="34" charset="0"/>
                          <a:ea typeface="Calibri" panose="020F0502020204030204" pitchFamily="34" charset="0"/>
                          <a:cs typeface="Calibri" panose="020F0502020204030204" pitchFamily="34" charset="0"/>
                        </a:rPr>
                        <a:t>ba34cf17-0c4b-4c6f-9295-cae05aa74ad4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800"/>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92882127"/>
                  </a:ext>
                </a:extLst>
              </a:tr>
              <a:tr h="233452">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a:solidFill>
                            <a:schemeClr val="tx1"/>
                          </a:solidFill>
                          <a:latin typeface="Calibri" panose="020F0502020204030204" pitchFamily="34" charset="0"/>
                          <a:ea typeface="Calibri" panose="020F0502020204030204" pitchFamily="34" charset="0"/>
                          <a:cs typeface="Calibri" panose="020F0502020204030204" pitchFamily="34" charset="0"/>
                        </a:rPr>
                        <a:t> (99) Verkkotunnus</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tc>
                <a:tc gridSpan="2">
                  <a:txBody>
                    <a:bodyPr/>
                    <a:lstStyle/>
                    <a:p>
                      <a:pPr>
                        <a:lnSpc>
                          <a:spcPct val="80000"/>
                        </a:lnSpc>
                      </a:pPr>
                      <a:r>
                        <a:rPr lang="fi-FI" sz="1050" kern="1200">
                          <a:solidFill>
                            <a:schemeClr val="tx1"/>
                          </a:solidFill>
                          <a:latin typeface="Calibri" panose="020F0502020204030204" pitchFamily="34" charset="0"/>
                          <a:ea typeface="Calibri" panose="020F0502020204030204" pitchFamily="34" charset="0"/>
                          <a:cs typeface="Calibri" panose="020F0502020204030204" pitchFamily="34" charset="0"/>
                        </a:rPr>
                        <a:t>id.rt.fi </a:t>
                      </a:r>
                      <a:r>
                        <a:rPr lang="fi-FI" sz="1050" kern="1100">
                          <a:solidFill>
                            <a:srgbClr val="FF0000"/>
                          </a:solidFill>
                          <a:latin typeface="Calibri" panose="020F0502020204030204" pitchFamily="34" charset="0"/>
                          <a:ea typeface="Calibri" panose="020F0502020204030204" pitchFamily="34" charset="0"/>
                          <a:cs typeface="Calibri" panose="020F0502020204030204" pitchFamily="34" charset="0"/>
                        </a:rPr>
                        <a:t>Esimerkki</a:t>
                      </a:r>
                      <a:endParaRPr lang="fi-FI" sz="1050" kern="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i-FI"/>
                    </a:p>
                  </a:txBody>
                  <a:tcPr/>
                </a:tc>
                <a:extLst>
                  <a:ext uri="{0D108BD9-81ED-4DB2-BD59-A6C34878D82A}">
                    <a16:rowId xmlns:a16="http://schemas.microsoft.com/office/drawing/2014/main" val="2830763454"/>
                  </a:ext>
                </a:extLst>
              </a:tr>
              <a:tr h="295127">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solidFill>
                            <a:schemeClr val="bg1"/>
                          </a:solidFill>
                          <a:latin typeface="Calibri" panose="020F0502020204030204" pitchFamily="34" charset="0"/>
                          <a:ea typeface="Calibri" panose="020F0502020204030204" pitchFamily="34" charset="0"/>
                          <a:cs typeface="Calibri" panose="020F0502020204030204" pitchFamily="34" charset="0"/>
                        </a:rPr>
                        <a:t> TIEDONKANTAJAT</a:t>
                      </a:r>
                    </a:p>
                  </a:txBody>
                  <a:tcPr marL="54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i-FI"/>
                    </a:p>
                  </a:txBody>
                  <a:tcPr/>
                </a:tc>
                <a:tc hMerge="1">
                  <a:txBody>
                    <a:bodyPr/>
                    <a:lstStyle/>
                    <a:p>
                      <a:endParaRPr lang="fi-FI"/>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fi-FI"/>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42626970"/>
                  </a:ext>
                </a:extLst>
              </a:tr>
              <a:tr h="499849">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latin typeface="Calibri" panose="020F0502020204030204" pitchFamily="34" charset="0"/>
                          <a:ea typeface="Calibri" panose="020F0502020204030204" pitchFamily="34" charset="0"/>
                          <a:cs typeface="Calibri" panose="020F0502020204030204" pitchFamily="34" charset="0"/>
                        </a:rPr>
                        <a:t> GS1 Digital </a:t>
                      </a:r>
                      <a:r>
                        <a:rPr lang="fi-FI" sz="1050" b="1" err="1">
                          <a:latin typeface="Calibri" panose="020F0502020204030204" pitchFamily="34" charset="0"/>
                          <a:ea typeface="Calibri" panose="020F0502020204030204" pitchFamily="34" charset="0"/>
                          <a:cs typeface="Calibri" panose="020F0502020204030204" pitchFamily="34" charset="0"/>
                        </a:rPr>
                        <a:t>Link</a:t>
                      </a:r>
                      <a:r>
                        <a:rPr lang="fi-FI" sz="1050" b="1">
                          <a:latin typeface="Calibri" panose="020F0502020204030204" pitchFamily="34" charset="0"/>
                          <a:ea typeface="Calibri" panose="020F0502020204030204" pitchFamily="34" charset="0"/>
                          <a:cs typeface="Calibri" panose="020F0502020204030204" pitchFamily="34" charset="0"/>
                        </a:rPr>
                        <a:t> </a:t>
                      </a:r>
                      <a:r>
                        <a:rPr lang="fi-FI" sz="1050">
                          <a:latin typeface="Calibri" panose="020F0502020204030204" pitchFamily="34" charset="0"/>
                          <a:ea typeface="Calibri" panose="020F0502020204030204" pitchFamily="34" charset="0"/>
                          <a:cs typeface="Calibri" panose="020F0502020204030204" pitchFamily="34" charset="0"/>
                        </a:rPr>
                        <a:t>(2D viivakoodi)</a:t>
                      </a:r>
                      <a:endParaRPr lang="fi-FI" sz="105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latin typeface="Calibri" panose="020F0502020204030204" pitchFamily="34" charset="0"/>
                          <a:ea typeface="Calibri" panose="020F0502020204030204" pitchFamily="34" charset="0"/>
                          <a:cs typeface="Calibri" panose="020F0502020204030204" pitchFamily="34" charset="0"/>
                        </a:rPr>
                        <a:t>GS1 </a:t>
                      </a:r>
                      <a:r>
                        <a:rPr lang="fi-FI" sz="1050" b="1" err="1">
                          <a:latin typeface="Calibri" panose="020F0502020204030204" pitchFamily="34" charset="0"/>
                          <a:ea typeface="Calibri" panose="020F0502020204030204" pitchFamily="34" charset="0"/>
                          <a:cs typeface="Calibri" panose="020F0502020204030204" pitchFamily="34" charset="0"/>
                        </a:rPr>
                        <a:t>DataMatrix</a:t>
                      </a:r>
                      <a:r>
                        <a:rPr lang="fi-FI" sz="1050" b="1">
                          <a:latin typeface="Calibri" panose="020F0502020204030204" pitchFamily="34" charset="0"/>
                          <a:ea typeface="Calibri" panose="020F0502020204030204" pitchFamily="34" charset="0"/>
                          <a:cs typeface="Calibri" panose="020F0502020204030204" pitchFamily="34" charset="0"/>
                        </a:rPr>
                        <a:t> </a:t>
                      </a:r>
                      <a:r>
                        <a:rPr lang="fi-FI" sz="1050">
                          <a:latin typeface="Calibri" panose="020F0502020204030204" pitchFamily="34" charset="0"/>
                          <a:ea typeface="Calibri" panose="020F0502020204030204" pitchFamily="34" charset="0"/>
                          <a:cs typeface="Calibri" panose="020F0502020204030204" pitchFamily="34" charset="0"/>
                        </a:rPr>
                        <a:t>(2D viivakoodi)</a:t>
                      </a: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800">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i-FI" sz="1050" b="1">
                          <a:latin typeface="Calibri" panose="020F0502020204030204" pitchFamily="34" charset="0"/>
                          <a:ea typeface="Calibri" panose="020F0502020204030204" pitchFamily="34" charset="0"/>
                          <a:cs typeface="Calibri" panose="020F0502020204030204" pitchFamily="34" charset="0"/>
                        </a:rPr>
                        <a:t>EPC/RFID </a:t>
                      </a:r>
                      <a:r>
                        <a:rPr lang="fi-FI" sz="1050">
                          <a:latin typeface="Calibri" panose="020F0502020204030204" pitchFamily="34" charset="0"/>
                          <a:ea typeface="Calibri" panose="020F0502020204030204" pitchFamily="34" charset="0"/>
                          <a:cs typeface="Calibri" panose="020F0502020204030204" pitchFamily="34" charset="0"/>
                        </a:rPr>
                        <a:t>(</a:t>
                      </a:r>
                      <a:r>
                        <a:rPr lang="fi-FI" sz="1050" b="0" i="0">
                          <a:solidFill>
                            <a:srgbClr val="4D5156"/>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radiotaajuinen </a:t>
                      </a:r>
                      <a:r>
                        <a:rPr lang="fi-FI" sz="1050" kern="1200">
                          <a:solidFill>
                            <a:schemeClr val="dk1"/>
                          </a:solidFill>
                          <a:latin typeface="Calibri" panose="020F0502020204030204" pitchFamily="34" charset="0"/>
                          <a:ea typeface="Calibri" panose="020F0502020204030204" pitchFamily="34" charset="0"/>
                          <a:cs typeface="Calibri" panose="020F0502020204030204" pitchFamily="34" charset="0"/>
                        </a:rPr>
                        <a:t>etätunnistus</a:t>
                      </a:r>
                      <a:r>
                        <a:rPr lang="fi-FI" sz="1050" i="0">
                          <a:solidFill>
                            <a:srgbClr val="4D5156"/>
                          </a:solidFill>
                          <a:effectLst/>
                          <a:latin typeface="Calibri" panose="020F0502020204030204" pitchFamily="34" charset="0"/>
                          <a:ea typeface="Calibri" panose="020F0502020204030204" pitchFamily="34" charset="0"/>
                          <a:cs typeface="Calibri" panose="020F0502020204030204" pitchFamily="34" charset="0"/>
                        </a:rPr>
                        <a:t>)</a:t>
                      </a:r>
                      <a:endParaRPr lang="fi-FI" sz="1050">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745628"/>
                  </a:ext>
                </a:extLst>
              </a:tr>
              <a:tr h="576588">
                <a:tc>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8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8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8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85000"/>
                        </a:lnSpc>
                        <a:spcBef>
                          <a:spcPts val="0"/>
                        </a:spcBef>
                        <a:spcAft>
                          <a:spcPts val="0"/>
                        </a:spcAft>
                        <a:buClrTx/>
                        <a:buSzTx/>
                        <a:buFontTx/>
                        <a:buNone/>
                        <a:tabLst/>
                        <a:defRPr/>
                      </a:pPr>
                      <a:endParaRPr lang="fi-FI" sz="8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4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846772"/>
                  </a:ext>
                </a:extLst>
              </a:tr>
            </a:tbl>
          </a:graphicData>
        </a:graphic>
      </p:graphicFrame>
      <p:grpSp>
        <p:nvGrpSpPr>
          <p:cNvPr id="8" name="Ryhmä 7">
            <a:extLst>
              <a:ext uri="{FF2B5EF4-FFF2-40B4-BE49-F238E27FC236}">
                <a16:creationId xmlns:a16="http://schemas.microsoft.com/office/drawing/2014/main" id="{56E7C3C7-DC2A-535A-1946-70CAF3614A8E}"/>
              </a:ext>
            </a:extLst>
          </p:cNvPr>
          <p:cNvGrpSpPr/>
          <p:nvPr/>
        </p:nvGrpSpPr>
        <p:grpSpPr>
          <a:xfrm>
            <a:off x="1019759" y="5644987"/>
            <a:ext cx="4454359" cy="525997"/>
            <a:chOff x="7829837" y="6258104"/>
            <a:chExt cx="3858910" cy="468000"/>
          </a:xfrm>
        </p:grpSpPr>
        <p:pic>
          <p:nvPicPr>
            <p:cNvPr id="9" name="Picture 2" descr="Data Matrix - Wikipedia">
              <a:extLst>
                <a:ext uri="{FF2B5EF4-FFF2-40B4-BE49-F238E27FC236}">
                  <a16:creationId xmlns:a16="http://schemas.microsoft.com/office/drawing/2014/main" id="{C3EA03C1-D275-0FE2-98EC-824A30C33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949" y="629410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Kuva 9">
              <a:extLst>
                <a:ext uri="{FF2B5EF4-FFF2-40B4-BE49-F238E27FC236}">
                  <a16:creationId xmlns:a16="http://schemas.microsoft.com/office/drawing/2014/main" id="{7B06789B-5E91-73D3-AC70-9E2FDFDD3D16}"/>
                </a:ext>
              </a:extLst>
            </p:cNvPr>
            <p:cNvPicPr>
              <a:picLocks noChangeAspect="1"/>
            </p:cNvPicPr>
            <p:nvPr/>
          </p:nvPicPr>
          <p:blipFill>
            <a:blip r:embed="rId3"/>
            <a:stretch>
              <a:fillRect/>
            </a:stretch>
          </p:blipFill>
          <p:spPr>
            <a:xfrm>
              <a:off x="11292747" y="6290300"/>
              <a:ext cx="396000" cy="396000"/>
            </a:xfrm>
            <a:prstGeom prst="rect">
              <a:avLst/>
            </a:prstGeom>
          </p:spPr>
        </p:pic>
        <p:pic>
          <p:nvPicPr>
            <p:cNvPr id="11" name="Kuva 10" descr="QR-koodi tasaisella täytöllä">
              <a:extLst>
                <a:ext uri="{FF2B5EF4-FFF2-40B4-BE49-F238E27FC236}">
                  <a16:creationId xmlns:a16="http://schemas.microsoft.com/office/drawing/2014/main" id="{467A2A98-4E0B-9210-B6B5-CCCAE3C3B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9837" y="6258104"/>
              <a:ext cx="468000" cy="468000"/>
            </a:xfrm>
            <a:prstGeom prst="rect">
              <a:avLst/>
            </a:prstGeom>
          </p:spPr>
        </p:pic>
      </p:grpSp>
      <p:sp>
        <p:nvSpPr>
          <p:cNvPr id="12" name="Title 1">
            <a:extLst>
              <a:ext uri="{FF2B5EF4-FFF2-40B4-BE49-F238E27FC236}">
                <a16:creationId xmlns:a16="http://schemas.microsoft.com/office/drawing/2014/main" id="{719CD538-6113-6A72-1558-2CDDCDABC006}"/>
              </a:ext>
            </a:extLst>
          </p:cNvPr>
          <p:cNvSpPr txBox="1">
            <a:spLocks/>
          </p:cNvSpPr>
          <p:nvPr/>
        </p:nvSpPr>
        <p:spPr>
          <a:xfrm>
            <a:off x="447926" y="899216"/>
            <a:ext cx="11210673" cy="602894"/>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err="1">
                <a:ln>
                  <a:noFill/>
                </a:ln>
                <a:solidFill>
                  <a:schemeClr val="tx1">
                    <a:lumMod val="65000"/>
                    <a:lumOff val="35000"/>
                  </a:schemeClr>
                </a:solidFill>
                <a:effectLst/>
                <a:uLnTx/>
                <a:uFillTx/>
                <a:latin typeface="Avenir Next LT Pro Demi"/>
                <a:ea typeface="+mj-ea"/>
                <a:cs typeface="+mj-cs"/>
              </a:rPr>
              <a:t>Tuoteyksilöinti</a:t>
            </a:r>
            <a:r>
              <a:rPr kumimoji="0" lang="en-US" sz="2400" b="0" i="0" u="none" strike="noStrike" kern="1200" cap="none" spc="0" normalizeH="0" baseline="0" noProof="0">
                <a:ln>
                  <a:noFill/>
                </a:ln>
                <a:solidFill>
                  <a:schemeClr val="tx1">
                    <a:lumMod val="65000"/>
                    <a:lumOff val="35000"/>
                  </a:schemeClr>
                </a:solidFill>
                <a:effectLst/>
                <a:uLnTx/>
                <a:uFillTx/>
                <a:latin typeface="Avenir Next LT Pro Demi"/>
                <a:ea typeface="+mj-ea"/>
                <a:cs typeface="+mj-cs"/>
              </a:rPr>
              <a:t> ja -</a:t>
            </a:r>
            <a:r>
              <a:rPr kumimoji="0" lang="en-US" sz="2400" b="0" i="0" u="none" strike="noStrike" kern="1200" cap="none" spc="0" normalizeH="0" baseline="0" noProof="0" err="1">
                <a:ln>
                  <a:noFill/>
                </a:ln>
                <a:solidFill>
                  <a:schemeClr val="tx1">
                    <a:lumMod val="65000"/>
                    <a:lumOff val="35000"/>
                  </a:schemeClr>
                </a:solidFill>
                <a:effectLst/>
                <a:uLnTx/>
                <a:uFillTx/>
                <a:latin typeface="Avenir Next LT Pro Demi"/>
                <a:ea typeface="+mj-ea"/>
                <a:cs typeface="+mj-cs"/>
              </a:rPr>
              <a:t>tunnistaminen</a:t>
            </a:r>
            <a:endParaRPr kumimoji="0" lang="fi-FI" sz="2400" b="0" i="0" u="none" strike="noStrike" kern="1200" cap="none" spc="0" normalizeH="0" baseline="0" noProof="0">
              <a:ln>
                <a:noFill/>
              </a:ln>
              <a:solidFill>
                <a:schemeClr val="tx1">
                  <a:lumMod val="65000"/>
                  <a:lumOff val="35000"/>
                </a:schemeClr>
              </a:solidFill>
              <a:effectLst/>
              <a:uLnTx/>
              <a:uFillTx/>
              <a:latin typeface="Avenir Next LT Pro Demi"/>
              <a:ea typeface="+mj-ea"/>
              <a:cs typeface="+mj-cs"/>
            </a:endParaRPr>
          </a:p>
        </p:txBody>
      </p:sp>
      <p:sp>
        <p:nvSpPr>
          <p:cNvPr id="16" name="Dian numeron paikkamerkki 5">
            <a:extLst>
              <a:ext uri="{FF2B5EF4-FFF2-40B4-BE49-F238E27FC236}">
                <a16:creationId xmlns:a16="http://schemas.microsoft.com/office/drawing/2014/main" id="{394B4BB9-9870-CF1A-D683-914562422510}"/>
              </a:ext>
            </a:extLst>
          </p:cNvPr>
          <p:cNvSpPr txBox="1">
            <a:spLocks/>
          </p:cNvSpPr>
          <p:nvPr/>
        </p:nvSpPr>
        <p:spPr>
          <a:xfrm>
            <a:off x="7838777" y="5714133"/>
            <a:ext cx="2743200" cy="365125"/>
          </a:xfrm>
          <a:prstGeom prst="rect">
            <a:avLst/>
          </a:prstGeom>
        </p:spPr>
        <p:txBody>
          <a:bodyPr vert="horz" wrap="square" lIns="0" tIns="0" rIns="0" bIns="0" rtlCol="0" anchor="ctr" anchorCtr="0">
            <a:noAutofit/>
          </a:bodyPr>
          <a:lstStyle>
            <a:defPPr>
              <a:defRPr lang="fi-FI"/>
            </a:defPPr>
            <a:lvl1pPr marL="0" algn="l" defTabSz="914400" rtl="0" eaLnBrk="1" latinLnBrk="0" hangingPunct="1">
              <a:defRPr sz="900"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FD61EF7-2460-4EE9-A031-27FEBC4F9A95}" type="slidenum">
              <a:rPr lang="fi-FI" sz="1200" smtClean="0">
                <a:solidFill>
                  <a:prstClr val="black">
                    <a:tint val="82000"/>
                  </a:prstClr>
                </a:solidFill>
                <a:latin typeface="Aptos" panose="02110004020202020204"/>
              </a:rPr>
              <a:pPr algn="r">
                <a:defRPr/>
              </a:pPr>
              <a:t>35</a:t>
            </a:fld>
            <a:endParaRPr lang="fi-FI" sz="1200">
              <a:solidFill>
                <a:prstClr val="black">
                  <a:tint val="82000"/>
                </a:prstClr>
              </a:solidFill>
              <a:latin typeface="Aptos" panose="02110004020202020204"/>
            </a:endParaRPr>
          </a:p>
        </p:txBody>
      </p:sp>
      <p:pic>
        <p:nvPicPr>
          <p:cNvPr id="17" name="Kuva 16">
            <a:extLst>
              <a:ext uri="{FF2B5EF4-FFF2-40B4-BE49-F238E27FC236}">
                <a16:creationId xmlns:a16="http://schemas.microsoft.com/office/drawing/2014/main" id="{F945072F-C47A-A141-90E7-652458924E55}"/>
              </a:ext>
            </a:extLst>
          </p:cNvPr>
          <p:cNvPicPr>
            <a:picLocks noChangeAspect="1"/>
          </p:cNvPicPr>
          <p:nvPr/>
        </p:nvPicPr>
        <p:blipFill>
          <a:blip r:embed="rId3"/>
          <a:stretch>
            <a:fillRect/>
          </a:stretch>
        </p:blipFill>
        <p:spPr>
          <a:xfrm>
            <a:off x="7868396" y="1980879"/>
            <a:ext cx="393283" cy="393283"/>
          </a:xfrm>
          <a:prstGeom prst="rect">
            <a:avLst/>
          </a:prstGeom>
        </p:spPr>
      </p:pic>
      <p:sp>
        <p:nvSpPr>
          <p:cNvPr id="18" name="Oikea aaltosulje 17">
            <a:extLst>
              <a:ext uri="{FF2B5EF4-FFF2-40B4-BE49-F238E27FC236}">
                <a16:creationId xmlns:a16="http://schemas.microsoft.com/office/drawing/2014/main" id="{EA907D84-568D-75BB-1CC1-29DAE2A988C3}"/>
              </a:ext>
            </a:extLst>
          </p:cNvPr>
          <p:cNvSpPr/>
          <p:nvPr/>
        </p:nvSpPr>
        <p:spPr>
          <a:xfrm>
            <a:off x="6222019" y="3007380"/>
            <a:ext cx="398660" cy="1908826"/>
          </a:xfrm>
          <a:prstGeom prst="rightBrace">
            <a:avLst>
              <a:gd name="adj1" fmla="val 8333"/>
              <a:gd name="adj2" fmla="val 59532"/>
            </a:avLst>
          </a:prstGeom>
          <a:ln w="285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454545"/>
              </a:solidFill>
              <a:effectLst/>
              <a:uLnTx/>
              <a:uFillTx/>
              <a:latin typeface="Verdana"/>
              <a:ea typeface="+mn-ea"/>
              <a:cs typeface="+mn-cs"/>
            </a:endParaRPr>
          </a:p>
        </p:txBody>
      </p:sp>
      <p:sp>
        <p:nvSpPr>
          <p:cNvPr id="20" name="Tekstiruutu 19">
            <a:extLst>
              <a:ext uri="{FF2B5EF4-FFF2-40B4-BE49-F238E27FC236}">
                <a16:creationId xmlns:a16="http://schemas.microsoft.com/office/drawing/2014/main" id="{7148DB81-FA6A-7386-71F7-1D75D09955AD}"/>
              </a:ext>
            </a:extLst>
          </p:cNvPr>
          <p:cNvSpPr txBox="1"/>
          <p:nvPr/>
        </p:nvSpPr>
        <p:spPr>
          <a:xfrm flipH="1">
            <a:off x="7929217" y="4198514"/>
            <a:ext cx="120464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a:ln>
                  <a:noFill/>
                </a:ln>
                <a:solidFill>
                  <a:prstClr val="black"/>
                </a:solidFill>
                <a:effectLst/>
                <a:uLnTx/>
                <a:uFillTx/>
                <a:latin typeface="Calibri" panose="020F0502020204030204"/>
                <a:ea typeface="+mn-ea"/>
                <a:cs typeface="+mn-cs"/>
              </a:rPr>
              <a:t>Jaa</a:t>
            </a:r>
          </a:p>
        </p:txBody>
      </p:sp>
      <p:pic>
        <p:nvPicPr>
          <p:cNvPr id="21" name="Kuva 20" descr="Jaa tasaisella täytöllä">
            <a:extLst>
              <a:ext uri="{FF2B5EF4-FFF2-40B4-BE49-F238E27FC236}">
                <a16:creationId xmlns:a16="http://schemas.microsoft.com/office/drawing/2014/main" id="{BC332B0E-26F2-9499-0BFE-11D88B5278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557" y="3448667"/>
            <a:ext cx="915580" cy="915580"/>
          </a:xfrm>
          <a:prstGeom prst="rect">
            <a:avLst/>
          </a:prstGeom>
        </p:spPr>
      </p:pic>
      <p:graphicFrame>
        <p:nvGraphicFramePr>
          <p:cNvPr id="22" name="Taulukko 21">
            <a:extLst>
              <a:ext uri="{FF2B5EF4-FFF2-40B4-BE49-F238E27FC236}">
                <a16:creationId xmlns:a16="http://schemas.microsoft.com/office/drawing/2014/main" id="{13AD666C-0216-1461-9401-201C13BE5245}"/>
              </a:ext>
            </a:extLst>
          </p:cNvPr>
          <p:cNvGraphicFramePr>
            <a:graphicFrameLocks noGrp="1"/>
          </p:cNvGraphicFramePr>
          <p:nvPr>
            <p:extLst>
              <p:ext uri="{D42A27DB-BD31-4B8C-83A1-F6EECF244321}">
                <p14:modId xmlns:p14="http://schemas.microsoft.com/office/powerpoint/2010/main" val="1785776617"/>
              </p:ext>
            </p:extLst>
          </p:nvPr>
        </p:nvGraphicFramePr>
        <p:xfrm>
          <a:off x="9029036" y="3882776"/>
          <a:ext cx="1810062" cy="457200"/>
        </p:xfrm>
        <a:graphic>
          <a:graphicData uri="http://schemas.openxmlformats.org/drawingml/2006/table">
            <a:tbl>
              <a:tblPr firstRow="1" bandRow="1">
                <a:tableStyleId>{5C22544A-7EE6-4342-B048-85BDC9FD1C3A}</a:tableStyleId>
              </a:tblPr>
              <a:tblGrid>
                <a:gridCol w="1810062">
                  <a:extLst>
                    <a:ext uri="{9D8B030D-6E8A-4147-A177-3AD203B41FA5}">
                      <a16:colId xmlns:a16="http://schemas.microsoft.com/office/drawing/2014/main" val="62724126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mn-lt"/>
                          <a:ea typeface="+mn-ea"/>
                          <a:cs typeface="+mn-cs"/>
                        </a:rPr>
                        <a:t>Tuotetieto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schemeClr val="bg1"/>
                          </a:solidFill>
                          <a:effectLst/>
                          <a:uLnTx/>
                          <a:uFillTx/>
                          <a:latin typeface="+mn-lt"/>
                          <a:ea typeface="+mn-ea"/>
                          <a:cs typeface="+mn-cs"/>
                        </a:rPr>
                        <a:t>Meta data</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96723200"/>
                  </a:ext>
                </a:extLst>
              </a:tr>
            </a:tbl>
          </a:graphicData>
        </a:graphic>
      </p:graphicFrame>
      <p:graphicFrame>
        <p:nvGraphicFramePr>
          <p:cNvPr id="23" name="Taulukko 22">
            <a:extLst>
              <a:ext uri="{FF2B5EF4-FFF2-40B4-BE49-F238E27FC236}">
                <a16:creationId xmlns:a16="http://schemas.microsoft.com/office/drawing/2014/main" id="{AB8991C2-D5AF-217F-D58E-934F8F8327C8}"/>
              </a:ext>
            </a:extLst>
          </p:cNvPr>
          <p:cNvGraphicFramePr>
            <a:graphicFrameLocks noGrp="1"/>
          </p:cNvGraphicFramePr>
          <p:nvPr>
            <p:extLst>
              <p:ext uri="{D42A27DB-BD31-4B8C-83A1-F6EECF244321}">
                <p14:modId xmlns:p14="http://schemas.microsoft.com/office/powerpoint/2010/main" val="2774682876"/>
              </p:ext>
            </p:extLst>
          </p:nvPr>
        </p:nvGraphicFramePr>
        <p:xfrm>
          <a:off x="9029036" y="4337614"/>
          <a:ext cx="1810062" cy="1741644"/>
        </p:xfrm>
        <a:graphic>
          <a:graphicData uri="http://schemas.openxmlformats.org/drawingml/2006/table">
            <a:tbl>
              <a:tblPr firstRow="1" bandRow="1">
                <a:tableStyleId>{5C22544A-7EE6-4342-B048-85BDC9FD1C3A}</a:tableStyleId>
              </a:tblPr>
              <a:tblGrid>
                <a:gridCol w="1810062">
                  <a:extLst>
                    <a:ext uri="{9D8B030D-6E8A-4147-A177-3AD203B41FA5}">
                      <a16:colId xmlns:a16="http://schemas.microsoft.com/office/drawing/2014/main" val="627241263"/>
                    </a:ext>
                  </a:extLst>
                </a:gridCol>
              </a:tblGrid>
              <a:tr h="461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mn-lt"/>
                          <a:ea typeface="+mn-ea"/>
                          <a:cs typeface="+mn-cs"/>
                        </a:rPr>
                        <a:t>Tapahtumatieto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schemeClr val="bg1"/>
                          </a:solidFill>
                          <a:effectLst/>
                          <a:uLnTx/>
                          <a:uFillTx/>
                          <a:latin typeface="+mn-lt"/>
                          <a:ea typeface="+mn-ea"/>
                          <a:cs typeface="+mn-cs"/>
                        </a:rPr>
                        <a:t>GS1 EPCIS</a:t>
                      </a:r>
                    </a:p>
                  </a:txBody>
                  <a:tcPr marL="3600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96723200"/>
                  </a:ext>
                </a:extLst>
              </a:tr>
              <a:tr h="211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Kuka: </a:t>
                      </a:r>
                      <a:r>
                        <a:rPr lang="fi-FI" sz="800" b="0">
                          <a:solidFill>
                            <a:schemeClr val="tx1"/>
                          </a:solidFill>
                        </a:rPr>
                        <a:t>(GLN) Toimitusketjun osapuoli</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073234"/>
                  </a:ext>
                </a:extLst>
              </a:tr>
              <a:tr h="207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Mitä:</a:t>
                      </a:r>
                      <a:r>
                        <a:rPr lang="fi-FI" sz="800" b="0">
                          <a:solidFill>
                            <a:schemeClr val="tx1"/>
                          </a:solidFill>
                        </a:rPr>
                        <a:t> (SGTIN) Tuote</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4799890"/>
                  </a:ext>
                </a:extLst>
              </a:tr>
              <a:tr h="209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a:solidFill>
                            <a:schemeClr val="tx1"/>
                          </a:solidFill>
                        </a:rPr>
                        <a:t>Missä: </a:t>
                      </a:r>
                      <a:r>
                        <a:rPr lang="fi-FI" sz="800" b="0">
                          <a:solidFill>
                            <a:schemeClr val="tx1"/>
                          </a:solidFill>
                        </a:rPr>
                        <a:t>(GLN) Tehdas</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6926349"/>
                  </a:ext>
                </a:extLst>
              </a:tr>
              <a:tr h="193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kern="1200">
                          <a:solidFill>
                            <a:schemeClr val="tx1"/>
                          </a:solidFill>
                          <a:latin typeface="+mn-lt"/>
                          <a:ea typeface="+mn-ea"/>
                          <a:cs typeface="+mn-cs"/>
                        </a:rPr>
                        <a:t>Milloin: </a:t>
                      </a:r>
                      <a:r>
                        <a:rPr kumimoji="0" lang="fi-FI" sz="800" b="0" i="0" u="none" strike="noStrike" kern="1200" cap="none" spc="0" normalizeH="0" baseline="0" noProof="0" err="1">
                          <a:ln>
                            <a:noFill/>
                          </a:ln>
                          <a:solidFill>
                            <a:prstClr val="black"/>
                          </a:solidFill>
                          <a:effectLst/>
                          <a:uLnTx/>
                          <a:uFillTx/>
                          <a:latin typeface="+mn-lt"/>
                          <a:ea typeface="+mn-ea"/>
                          <a:cs typeface="+mn-cs"/>
                        </a:rPr>
                        <a:t>YYYY-MMDDThh:mm:ssZ</a:t>
                      </a:r>
                      <a:endParaRPr lang="fi-FI" sz="800" b="0" kern="1200">
                        <a:solidFill>
                          <a:schemeClr val="tx1"/>
                        </a:solidFill>
                        <a:latin typeface="+mn-lt"/>
                        <a:ea typeface="+mn-ea"/>
                        <a:cs typeface="+mn-cs"/>
                      </a:endParaRP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5774938"/>
                  </a:ext>
                </a:extLst>
              </a:tr>
              <a:tr h="189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kern="1200">
                          <a:solidFill>
                            <a:schemeClr val="tx1"/>
                          </a:solidFill>
                          <a:latin typeface="+mn-lt"/>
                          <a:ea typeface="+mn-ea"/>
                          <a:cs typeface="+mn-cs"/>
                        </a:rPr>
                        <a:t>Miksi: </a:t>
                      </a:r>
                      <a:r>
                        <a:rPr lang="fi-FI" sz="800" b="0" kern="1200">
                          <a:solidFill>
                            <a:schemeClr val="tx1"/>
                          </a:solidFill>
                          <a:latin typeface="+mn-lt"/>
                          <a:ea typeface="+mn-ea"/>
                          <a:cs typeface="+mn-cs"/>
                        </a:rPr>
                        <a:t>Valmistus</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3912707"/>
                  </a:ext>
                </a:extLst>
              </a:tr>
              <a:tr h="1702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b="1" kern="1200">
                          <a:solidFill>
                            <a:schemeClr val="tx1"/>
                          </a:solidFill>
                          <a:latin typeface="+mn-lt"/>
                          <a:ea typeface="+mn-ea"/>
                          <a:cs typeface="+mn-cs"/>
                        </a:rPr>
                        <a:t>Status: </a:t>
                      </a:r>
                      <a:r>
                        <a:rPr lang="fi-FI" sz="800" b="0" kern="1200">
                          <a:solidFill>
                            <a:schemeClr val="tx1"/>
                          </a:solidFill>
                          <a:latin typeface="+mn-lt"/>
                          <a:ea typeface="+mn-ea"/>
                          <a:cs typeface="+mn-cs"/>
                        </a:rPr>
                        <a:t>Active</a:t>
                      </a: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7780834"/>
                  </a:ext>
                </a:extLst>
              </a:tr>
            </a:tbl>
          </a:graphicData>
        </a:graphic>
      </p:graphicFrame>
      <p:graphicFrame>
        <p:nvGraphicFramePr>
          <p:cNvPr id="24" name="Taulukko 23">
            <a:extLst>
              <a:ext uri="{FF2B5EF4-FFF2-40B4-BE49-F238E27FC236}">
                <a16:creationId xmlns:a16="http://schemas.microsoft.com/office/drawing/2014/main" id="{FD9CDBBE-0270-1770-1F8E-C818D957F8B5}"/>
              </a:ext>
            </a:extLst>
          </p:cNvPr>
          <p:cNvGraphicFramePr>
            <a:graphicFrameLocks noGrp="1"/>
          </p:cNvGraphicFramePr>
          <p:nvPr>
            <p:extLst>
              <p:ext uri="{D42A27DB-BD31-4B8C-83A1-F6EECF244321}">
                <p14:modId xmlns:p14="http://schemas.microsoft.com/office/powerpoint/2010/main" val="517744715"/>
              </p:ext>
            </p:extLst>
          </p:nvPr>
        </p:nvGraphicFramePr>
        <p:xfrm>
          <a:off x="9029036" y="3421471"/>
          <a:ext cx="1810062" cy="457200"/>
        </p:xfrm>
        <a:graphic>
          <a:graphicData uri="http://schemas.openxmlformats.org/drawingml/2006/table">
            <a:tbl>
              <a:tblPr firstRow="1" bandRow="1">
                <a:tableStyleId>{5C22544A-7EE6-4342-B048-85BDC9FD1C3A}</a:tableStyleId>
              </a:tblPr>
              <a:tblGrid>
                <a:gridCol w="1810062">
                  <a:extLst>
                    <a:ext uri="{9D8B030D-6E8A-4147-A177-3AD203B41FA5}">
                      <a16:colId xmlns:a16="http://schemas.microsoft.com/office/drawing/2014/main" val="62724126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mn-lt"/>
                          <a:ea typeface="+mn-ea"/>
                          <a:cs typeface="+mn-cs"/>
                        </a:rPr>
                        <a:t>Transaktiotieto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err="1">
                          <a:ln>
                            <a:noFill/>
                          </a:ln>
                          <a:solidFill>
                            <a:schemeClr val="bg1"/>
                          </a:solidFill>
                          <a:effectLst/>
                          <a:uLnTx/>
                          <a:uFillTx/>
                          <a:latin typeface="+mn-lt"/>
                          <a:ea typeface="+mn-ea"/>
                          <a:cs typeface="+mn-cs"/>
                        </a:rPr>
                        <a:t>Peppol-network</a:t>
                      </a:r>
                      <a:endParaRPr lang="fi-FI" sz="800" b="0">
                        <a:solidFill>
                          <a:schemeClr val="bg1"/>
                        </a:solidFill>
                      </a:endParaRPr>
                    </a:p>
                  </a:txBody>
                  <a:tcPr marL="3600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96723200"/>
                  </a:ext>
                </a:extLst>
              </a:tr>
            </a:tbl>
          </a:graphicData>
        </a:graphic>
      </p:graphicFrame>
      <p:pic>
        <p:nvPicPr>
          <p:cNvPr id="25" name="Kuva 24" descr="Reitti (kaksi nastaa ja polku) tasaisella täytöllä">
            <a:extLst>
              <a:ext uri="{FF2B5EF4-FFF2-40B4-BE49-F238E27FC236}">
                <a16:creationId xmlns:a16="http://schemas.microsoft.com/office/drawing/2014/main" id="{41CFB8D7-AEA3-B907-2322-5A3BB4DEF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90391" y="4337614"/>
            <a:ext cx="470136" cy="470136"/>
          </a:xfrm>
          <a:prstGeom prst="rect">
            <a:avLst/>
          </a:prstGeom>
        </p:spPr>
      </p:pic>
      <p:pic>
        <p:nvPicPr>
          <p:cNvPr id="26" name="Kuva 25">
            <a:extLst>
              <a:ext uri="{FF2B5EF4-FFF2-40B4-BE49-F238E27FC236}">
                <a16:creationId xmlns:a16="http://schemas.microsoft.com/office/drawing/2014/main" id="{C32553E3-66B0-76CC-3B44-6937FF68F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11215" y="3949365"/>
            <a:ext cx="639515" cy="408833"/>
          </a:xfrm>
          <a:prstGeom prst="rect">
            <a:avLst/>
          </a:prstGeom>
        </p:spPr>
      </p:pic>
      <p:sp>
        <p:nvSpPr>
          <p:cNvPr id="27" name="Pyöristetty suorakulmio 8">
            <a:extLst>
              <a:ext uri="{FF2B5EF4-FFF2-40B4-BE49-F238E27FC236}">
                <a16:creationId xmlns:a16="http://schemas.microsoft.com/office/drawing/2014/main" id="{4955510D-E9A9-EF10-DE28-30E7C2371324}"/>
              </a:ext>
            </a:extLst>
          </p:cNvPr>
          <p:cNvSpPr/>
          <p:nvPr/>
        </p:nvSpPr>
        <p:spPr>
          <a:xfrm>
            <a:off x="7989525" y="3280942"/>
            <a:ext cx="3065784" cy="2928385"/>
          </a:xfrm>
          <a:prstGeom prst="roundRect">
            <a:avLst>
              <a:gd name="adj" fmla="val 11768"/>
            </a:avLst>
          </a:prstGeom>
          <a:noFill/>
          <a:ln w="762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pic>
        <p:nvPicPr>
          <p:cNvPr id="28" name="Sisällön paikkamerkki 9" descr="Vanha avain tasaisella täytöllä">
            <a:extLst>
              <a:ext uri="{FF2B5EF4-FFF2-40B4-BE49-F238E27FC236}">
                <a16:creationId xmlns:a16="http://schemas.microsoft.com/office/drawing/2014/main" id="{D467C0C4-04D0-30F8-541E-37EFD8F141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46047" y="3717062"/>
            <a:ext cx="785176" cy="785176"/>
          </a:xfrm>
          <a:prstGeom prst="rect">
            <a:avLst/>
          </a:prstGeom>
        </p:spPr>
      </p:pic>
      <p:pic>
        <p:nvPicPr>
          <p:cNvPr id="29" name="Picture 2" descr="The Future Is Open - OpenPeppol">
            <a:extLst>
              <a:ext uri="{FF2B5EF4-FFF2-40B4-BE49-F238E27FC236}">
                <a16:creationId xmlns:a16="http://schemas.microsoft.com/office/drawing/2014/main" id="{3C1499AA-2E10-4FF9-CB64-81543F86F687}"/>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r="75412" b="21536"/>
          <a:stretch/>
        </p:blipFill>
        <p:spPr bwMode="auto">
          <a:xfrm>
            <a:off x="10267733" y="3590547"/>
            <a:ext cx="254605" cy="262799"/>
          </a:xfrm>
          <a:prstGeom prst="rect">
            <a:avLst/>
          </a:prstGeom>
          <a:noFill/>
        </p:spPr>
      </p:pic>
      <p:grpSp>
        <p:nvGrpSpPr>
          <p:cNvPr id="30" name="Ryhmä 29">
            <a:extLst>
              <a:ext uri="{FF2B5EF4-FFF2-40B4-BE49-F238E27FC236}">
                <a16:creationId xmlns:a16="http://schemas.microsoft.com/office/drawing/2014/main" id="{11070182-BDDB-E7E4-F778-9CE54589340D}"/>
              </a:ext>
            </a:extLst>
          </p:cNvPr>
          <p:cNvGrpSpPr/>
          <p:nvPr/>
        </p:nvGrpSpPr>
        <p:grpSpPr>
          <a:xfrm flipH="1">
            <a:off x="7833935" y="520862"/>
            <a:ext cx="3221373" cy="2288498"/>
            <a:chOff x="854006" y="2666992"/>
            <a:chExt cx="2200891" cy="1524016"/>
          </a:xfrm>
          <a:solidFill>
            <a:schemeClr val="bg1">
              <a:lumMod val="65000"/>
            </a:schemeClr>
          </a:solidFill>
        </p:grpSpPr>
        <p:sp>
          <p:nvSpPr>
            <p:cNvPr id="31" name="Kaari 30">
              <a:extLst>
                <a:ext uri="{FF2B5EF4-FFF2-40B4-BE49-F238E27FC236}">
                  <a16:creationId xmlns:a16="http://schemas.microsoft.com/office/drawing/2014/main" id="{0C06F003-37A7-E9F1-F685-9CC28F476872}"/>
                </a:ext>
              </a:extLst>
            </p:cNvPr>
            <p:cNvSpPr/>
            <p:nvPr/>
          </p:nvSpPr>
          <p:spPr>
            <a:xfrm>
              <a:off x="2602754" y="2666992"/>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 name="Vapaamuotoinen: Muoto 31">
              <a:extLst>
                <a:ext uri="{FF2B5EF4-FFF2-40B4-BE49-F238E27FC236}">
                  <a16:creationId xmlns:a16="http://schemas.microsoft.com/office/drawing/2014/main" id="{3E2590BF-3E70-CF89-C7D4-FA404404637D}"/>
                </a:ext>
              </a:extLst>
            </p:cNvPr>
            <p:cNvSpPr/>
            <p:nvPr/>
          </p:nvSpPr>
          <p:spPr>
            <a:xfrm>
              <a:off x="854006" y="2737978"/>
              <a:ext cx="2200891" cy="1453030"/>
            </a:xfrm>
            <a:custGeom>
              <a:avLst/>
              <a:gdLst>
                <a:gd name="connsiteX0" fmla="*/ 0 w 2200891"/>
                <a:gd name="connsiteY0" fmla="*/ 0 h 1453030"/>
                <a:gd name="connsiteX1" fmla="*/ 2200891 w 2200891"/>
                <a:gd name="connsiteY1" fmla="*/ 0 h 1453030"/>
                <a:gd name="connsiteX2" fmla="*/ 2200891 w 2200891"/>
                <a:gd name="connsiteY2" fmla="*/ 1453030 h 1453030"/>
                <a:gd name="connsiteX3" fmla="*/ 1100450 w 2200891"/>
                <a:gd name="connsiteY3" fmla="*/ 1453030 h 1453030"/>
                <a:gd name="connsiteX4" fmla="*/ 1100450 w 2200891"/>
                <a:gd name="connsiteY4" fmla="*/ 211460 h 1453030"/>
                <a:gd name="connsiteX5" fmla="*/ 527436 w 2200891"/>
                <a:gd name="connsiteY5" fmla="*/ 211460 h 1453030"/>
                <a:gd name="connsiteX6" fmla="*/ 527436 w 2200891"/>
                <a:gd name="connsiteY6" fmla="*/ 1453030 h 1453030"/>
                <a:gd name="connsiteX7" fmla="*/ 0 w 2200891"/>
                <a:gd name="connsiteY7" fmla="*/ 1453030 h 14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891" h="1453030">
                  <a:moveTo>
                    <a:pt x="0" y="0"/>
                  </a:moveTo>
                  <a:lnTo>
                    <a:pt x="2200891" y="0"/>
                  </a:lnTo>
                  <a:lnTo>
                    <a:pt x="2200891" y="1453030"/>
                  </a:lnTo>
                  <a:lnTo>
                    <a:pt x="1100450" y="1453030"/>
                  </a:lnTo>
                  <a:lnTo>
                    <a:pt x="1100450" y="211460"/>
                  </a:lnTo>
                  <a:lnTo>
                    <a:pt x="527436" y="211460"/>
                  </a:lnTo>
                  <a:lnTo>
                    <a:pt x="527436" y="1453030"/>
                  </a:lnTo>
                  <a:lnTo>
                    <a:pt x="0" y="1453030"/>
                  </a:lnTo>
                  <a:close/>
                </a:path>
              </a:pathLst>
            </a:custGeom>
            <a:grp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3" name="Kaari 32">
              <a:extLst>
                <a:ext uri="{FF2B5EF4-FFF2-40B4-BE49-F238E27FC236}">
                  <a16:creationId xmlns:a16="http://schemas.microsoft.com/office/drawing/2014/main" id="{DCB3BB98-2743-0DDC-0CD3-B5CB5F05A592}"/>
                </a:ext>
              </a:extLst>
            </p:cNvPr>
            <p:cNvSpPr/>
            <p:nvPr/>
          </p:nvSpPr>
          <p:spPr>
            <a:xfrm>
              <a:off x="1188942" y="2671355"/>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pic>
        <p:nvPicPr>
          <p:cNvPr id="34" name="Kuva 33">
            <a:extLst>
              <a:ext uri="{FF2B5EF4-FFF2-40B4-BE49-F238E27FC236}">
                <a16:creationId xmlns:a16="http://schemas.microsoft.com/office/drawing/2014/main" id="{0E8A80DC-D04E-1C27-3D7C-D14A71D20E2A}"/>
              </a:ext>
            </a:extLst>
          </p:cNvPr>
          <p:cNvPicPr>
            <a:picLocks noChangeAspect="1"/>
          </p:cNvPicPr>
          <p:nvPr/>
        </p:nvPicPr>
        <p:blipFill>
          <a:blip r:embed="rId3"/>
          <a:stretch>
            <a:fillRect/>
          </a:stretch>
        </p:blipFill>
        <p:spPr>
          <a:xfrm>
            <a:off x="7919437" y="2028084"/>
            <a:ext cx="457105" cy="445074"/>
          </a:xfrm>
          <a:prstGeom prst="rect">
            <a:avLst/>
          </a:prstGeom>
        </p:spPr>
      </p:pic>
      <p:grpSp>
        <p:nvGrpSpPr>
          <p:cNvPr id="35" name="Ryhmä 34">
            <a:extLst>
              <a:ext uri="{FF2B5EF4-FFF2-40B4-BE49-F238E27FC236}">
                <a16:creationId xmlns:a16="http://schemas.microsoft.com/office/drawing/2014/main" id="{A02A685F-ABB9-FD3B-9F56-3C51D839384A}"/>
              </a:ext>
            </a:extLst>
          </p:cNvPr>
          <p:cNvGrpSpPr/>
          <p:nvPr/>
        </p:nvGrpSpPr>
        <p:grpSpPr>
          <a:xfrm flipH="1">
            <a:off x="6668538" y="1911165"/>
            <a:ext cx="600073" cy="875547"/>
            <a:chOff x="9086850" y="3295270"/>
            <a:chExt cx="600073" cy="875547"/>
          </a:xfrm>
          <a:solidFill>
            <a:schemeClr val="tx1"/>
          </a:solidFill>
        </p:grpSpPr>
        <p:sp>
          <p:nvSpPr>
            <p:cNvPr id="36" name="Vapaamuotoinen: Muoto 35">
              <a:extLst>
                <a:ext uri="{FF2B5EF4-FFF2-40B4-BE49-F238E27FC236}">
                  <a16:creationId xmlns:a16="http://schemas.microsoft.com/office/drawing/2014/main" id="{1F659CCD-644F-25D7-9FCD-D31DF58AB395}"/>
                </a:ext>
              </a:extLst>
            </p:cNvPr>
            <p:cNvSpPr/>
            <p:nvPr/>
          </p:nvSpPr>
          <p:spPr>
            <a:xfrm rot="18900000">
              <a:off x="9153523" y="3315956"/>
              <a:ext cx="19050" cy="53882"/>
            </a:xfrm>
            <a:custGeom>
              <a:avLst/>
              <a:gdLst>
                <a:gd name="connsiteX0" fmla="*/ 0 w 19050"/>
                <a:gd name="connsiteY0" fmla="*/ 0 h 53882"/>
                <a:gd name="connsiteX1" fmla="*/ 19050 w 19050"/>
                <a:gd name="connsiteY1" fmla="*/ 0 h 53882"/>
                <a:gd name="connsiteX2" fmla="*/ 19050 w 19050"/>
                <a:gd name="connsiteY2" fmla="*/ 53883 h 53882"/>
                <a:gd name="connsiteX3" fmla="*/ 0 w 19050"/>
                <a:gd name="connsiteY3" fmla="*/ 53883 h 53882"/>
              </a:gdLst>
              <a:ahLst/>
              <a:cxnLst>
                <a:cxn ang="0">
                  <a:pos x="connsiteX0" y="connsiteY0"/>
                </a:cxn>
                <a:cxn ang="0">
                  <a:pos x="connsiteX1" y="connsiteY1"/>
                </a:cxn>
                <a:cxn ang="0">
                  <a:pos x="connsiteX2" y="connsiteY2"/>
                </a:cxn>
                <a:cxn ang="0">
                  <a:pos x="connsiteX3" y="connsiteY3"/>
                </a:cxn>
              </a:cxnLst>
              <a:rect l="l" t="t" r="r" b="b"/>
              <a:pathLst>
                <a:path w="19050" h="53882">
                  <a:moveTo>
                    <a:pt x="0" y="0"/>
                  </a:moveTo>
                  <a:lnTo>
                    <a:pt x="19050" y="0"/>
                  </a:lnTo>
                  <a:lnTo>
                    <a:pt x="19050" y="53883"/>
                  </a:lnTo>
                  <a:lnTo>
                    <a:pt x="0" y="538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Vapaamuotoinen: Muoto 36">
              <a:extLst>
                <a:ext uri="{FF2B5EF4-FFF2-40B4-BE49-F238E27FC236}">
                  <a16:creationId xmlns:a16="http://schemas.microsoft.com/office/drawing/2014/main" id="{3A161864-D9C5-945C-8A94-EE8376F00BE9}"/>
                </a:ext>
              </a:extLst>
            </p:cNvPr>
            <p:cNvSpPr/>
            <p:nvPr/>
          </p:nvSpPr>
          <p:spPr>
            <a:xfrm rot="18900000">
              <a:off x="9240877" y="3333371"/>
              <a:ext cx="53882" cy="19050"/>
            </a:xfrm>
            <a:custGeom>
              <a:avLst/>
              <a:gdLst>
                <a:gd name="connsiteX0" fmla="*/ 0 w 53882"/>
                <a:gd name="connsiteY0" fmla="*/ 0 h 19050"/>
                <a:gd name="connsiteX1" fmla="*/ 53883 w 53882"/>
                <a:gd name="connsiteY1" fmla="*/ 0 h 19050"/>
                <a:gd name="connsiteX2" fmla="*/ 53883 w 53882"/>
                <a:gd name="connsiteY2" fmla="*/ 19050 h 19050"/>
                <a:gd name="connsiteX3" fmla="*/ 0 w 5388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3882" h="19050">
                  <a:moveTo>
                    <a:pt x="0" y="0"/>
                  </a:moveTo>
                  <a:lnTo>
                    <a:pt x="53883" y="0"/>
                  </a:lnTo>
                  <a:lnTo>
                    <a:pt x="53883"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 name="Vapaamuotoinen: Muoto 37">
              <a:extLst>
                <a:ext uri="{FF2B5EF4-FFF2-40B4-BE49-F238E27FC236}">
                  <a16:creationId xmlns:a16="http://schemas.microsoft.com/office/drawing/2014/main" id="{58DF6E62-027A-5AA1-7E65-34584B9B6B4B}"/>
                </a:ext>
              </a:extLst>
            </p:cNvPr>
            <p:cNvSpPr/>
            <p:nvPr/>
          </p:nvSpPr>
          <p:spPr>
            <a:xfrm>
              <a:off x="9205912" y="3295270"/>
              <a:ext cx="19050" cy="57150"/>
            </a:xfrm>
            <a:custGeom>
              <a:avLst/>
              <a:gdLst>
                <a:gd name="connsiteX0" fmla="*/ 0 w 19050"/>
                <a:gd name="connsiteY0" fmla="*/ 0 h 57150"/>
                <a:gd name="connsiteX1" fmla="*/ 19050 w 19050"/>
                <a:gd name="connsiteY1" fmla="*/ 0 h 57150"/>
                <a:gd name="connsiteX2" fmla="*/ 19050 w 19050"/>
                <a:gd name="connsiteY2" fmla="*/ 57150 h 57150"/>
                <a:gd name="connsiteX3" fmla="*/ 0 w 19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 h="57150">
                  <a:moveTo>
                    <a:pt x="0" y="0"/>
                  </a:moveTo>
                  <a:lnTo>
                    <a:pt x="19050" y="0"/>
                  </a:lnTo>
                  <a:lnTo>
                    <a:pt x="190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9" name="Vapaamuotoinen: Muoto 38">
              <a:extLst>
                <a:ext uri="{FF2B5EF4-FFF2-40B4-BE49-F238E27FC236}">
                  <a16:creationId xmlns:a16="http://schemas.microsoft.com/office/drawing/2014/main" id="{37D8F11E-6041-FE9E-96F9-C1B963FF008A}"/>
                </a:ext>
              </a:extLst>
            </p:cNvPr>
            <p:cNvSpPr/>
            <p:nvPr/>
          </p:nvSpPr>
          <p:spPr>
            <a:xfrm>
              <a:off x="9086850" y="3390520"/>
              <a:ext cx="419100" cy="704850"/>
            </a:xfrm>
            <a:custGeom>
              <a:avLst/>
              <a:gdLst>
                <a:gd name="connsiteX0" fmla="*/ 381000 w 419100"/>
                <a:gd name="connsiteY0" fmla="*/ 337185 h 704850"/>
                <a:gd name="connsiteX1" fmla="*/ 381000 w 419100"/>
                <a:gd name="connsiteY1" fmla="*/ 600075 h 704850"/>
                <a:gd name="connsiteX2" fmla="*/ 38100 w 419100"/>
                <a:gd name="connsiteY2" fmla="*/ 600075 h 704850"/>
                <a:gd name="connsiteX3" fmla="*/ 38100 w 419100"/>
                <a:gd name="connsiteY3" fmla="*/ 104775 h 704850"/>
                <a:gd name="connsiteX4" fmla="*/ 381000 w 419100"/>
                <a:gd name="connsiteY4" fmla="*/ 104775 h 704850"/>
                <a:gd name="connsiteX5" fmla="*/ 381000 w 419100"/>
                <a:gd name="connsiteY5" fmla="*/ 215903 h 704850"/>
                <a:gd name="connsiteX6" fmla="*/ 384191 w 419100"/>
                <a:gd name="connsiteY6" fmla="*/ 213741 h 704850"/>
                <a:gd name="connsiteX7" fmla="*/ 418671 w 419100"/>
                <a:gd name="connsiteY7" fmla="*/ 204102 h 704850"/>
                <a:gd name="connsiteX8" fmla="*/ 419100 w 419100"/>
                <a:gd name="connsiteY8" fmla="*/ 204102 h 704850"/>
                <a:gd name="connsiteX9" fmla="*/ 419100 w 419100"/>
                <a:gd name="connsiteY9" fmla="*/ 38100 h 704850"/>
                <a:gd name="connsiteX10" fmla="*/ 381000 w 419100"/>
                <a:gd name="connsiteY10" fmla="*/ 0 h 704850"/>
                <a:gd name="connsiteX11" fmla="*/ 38100 w 419100"/>
                <a:gd name="connsiteY11" fmla="*/ 0 h 704850"/>
                <a:gd name="connsiteX12" fmla="*/ 0 w 419100"/>
                <a:gd name="connsiteY12" fmla="*/ 38100 h 704850"/>
                <a:gd name="connsiteX13" fmla="*/ 0 w 419100"/>
                <a:gd name="connsiteY13" fmla="*/ 666750 h 704850"/>
                <a:gd name="connsiteX14" fmla="*/ 38100 w 419100"/>
                <a:gd name="connsiteY14" fmla="*/ 704850 h 704850"/>
                <a:gd name="connsiteX15" fmla="*/ 381000 w 419100"/>
                <a:gd name="connsiteY15" fmla="*/ 704850 h 704850"/>
                <a:gd name="connsiteX16" fmla="*/ 419100 w 419100"/>
                <a:gd name="connsiteY16" fmla="*/ 666750 h 704850"/>
                <a:gd name="connsiteX17" fmla="*/ 419100 w 419100"/>
                <a:gd name="connsiteY17" fmla="*/ 400050 h 704850"/>
                <a:gd name="connsiteX18" fmla="*/ 176213 w 419100"/>
                <a:gd name="connsiteY18" fmla="*/ 38100 h 704850"/>
                <a:gd name="connsiteX19" fmla="*/ 242888 w 419100"/>
                <a:gd name="connsiteY19" fmla="*/ 38100 h 704850"/>
                <a:gd name="connsiteX20" fmla="*/ 257175 w 419100"/>
                <a:gd name="connsiteY20" fmla="*/ 52388 h 704850"/>
                <a:gd name="connsiteX21" fmla="*/ 242888 w 419100"/>
                <a:gd name="connsiteY21" fmla="*/ 66675 h 704850"/>
                <a:gd name="connsiteX22" fmla="*/ 176213 w 419100"/>
                <a:gd name="connsiteY22" fmla="*/ 66675 h 704850"/>
                <a:gd name="connsiteX23" fmla="*/ 161925 w 419100"/>
                <a:gd name="connsiteY23" fmla="*/ 52388 h 704850"/>
                <a:gd name="connsiteX24" fmla="*/ 176213 w 419100"/>
                <a:gd name="connsiteY24" fmla="*/ 38100 h 704850"/>
                <a:gd name="connsiteX25" fmla="*/ 128588 w 419100"/>
                <a:gd name="connsiteY25" fmla="*/ 38100 h 704850"/>
                <a:gd name="connsiteX26" fmla="*/ 142875 w 419100"/>
                <a:gd name="connsiteY26" fmla="*/ 52388 h 704850"/>
                <a:gd name="connsiteX27" fmla="*/ 128588 w 419100"/>
                <a:gd name="connsiteY27" fmla="*/ 66675 h 704850"/>
                <a:gd name="connsiteX28" fmla="*/ 114300 w 419100"/>
                <a:gd name="connsiteY28" fmla="*/ 52388 h 704850"/>
                <a:gd name="connsiteX29" fmla="*/ 128588 w 419100"/>
                <a:gd name="connsiteY29" fmla="*/ 381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704850">
                  <a:moveTo>
                    <a:pt x="381000" y="337185"/>
                  </a:moveTo>
                  <a:lnTo>
                    <a:pt x="381000" y="600075"/>
                  </a:lnTo>
                  <a:lnTo>
                    <a:pt x="38100" y="600075"/>
                  </a:lnTo>
                  <a:lnTo>
                    <a:pt x="38100" y="104775"/>
                  </a:lnTo>
                  <a:lnTo>
                    <a:pt x="381000" y="104775"/>
                  </a:lnTo>
                  <a:lnTo>
                    <a:pt x="381000" y="215903"/>
                  </a:lnTo>
                  <a:cubicBezTo>
                    <a:pt x="382057" y="215170"/>
                    <a:pt x="383086" y="214408"/>
                    <a:pt x="384191" y="213741"/>
                  </a:cubicBezTo>
                  <a:cubicBezTo>
                    <a:pt x="394589" y="207442"/>
                    <a:pt x="406514" y="204108"/>
                    <a:pt x="418671" y="204102"/>
                  </a:cubicBezTo>
                  <a:lnTo>
                    <a:pt x="419100" y="204102"/>
                  </a:lnTo>
                  <a:lnTo>
                    <a:pt x="419100" y="38100"/>
                  </a:lnTo>
                  <a:cubicBezTo>
                    <a:pt x="419037" y="17084"/>
                    <a:pt x="402016" y="63"/>
                    <a:pt x="381000" y="0"/>
                  </a:cubicBezTo>
                  <a:lnTo>
                    <a:pt x="38100" y="0"/>
                  </a:lnTo>
                  <a:cubicBezTo>
                    <a:pt x="17084" y="63"/>
                    <a:pt x="63" y="17084"/>
                    <a:pt x="0" y="38100"/>
                  </a:cubicBezTo>
                  <a:lnTo>
                    <a:pt x="0" y="666750"/>
                  </a:lnTo>
                  <a:cubicBezTo>
                    <a:pt x="63" y="687766"/>
                    <a:pt x="17084" y="704787"/>
                    <a:pt x="38100" y="704850"/>
                  </a:cubicBezTo>
                  <a:lnTo>
                    <a:pt x="381000" y="704850"/>
                  </a:lnTo>
                  <a:cubicBezTo>
                    <a:pt x="402016" y="704787"/>
                    <a:pt x="419037" y="687766"/>
                    <a:pt x="419100" y="666750"/>
                  </a:cubicBezTo>
                  <a:lnTo>
                    <a:pt x="419100" y="400050"/>
                  </a:lnTo>
                  <a:close/>
                  <a:moveTo>
                    <a:pt x="176213" y="38100"/>
                  </a:moveTo>
                  <a:lnTo>
                    <a:pt x="242888" y="38100"/>
                  </a:lnTo>
                  <a:cubicBezTo>
                    <a:pt x="250778" y="38100"/>
                    <a:pt x="257175" y="44497"/>
                    <a:pt x="257175" y="52388"/>
                  </a:cubicBezTo>
                  <a:cubicBezTo>
                    <a:pt x="257175" y="60278"/>
                    <a:pt x="250778" y="66675"/>
                    <a:pt x="242888" y="66675"/>
                  </a:cubicBezTo>
                  <a:lnTo>
                    <a:pt x="176213" y="66675"/>
                  </a:lnTo>
                  <a:cubicBezTo>
                    <a:pt x="168322" y="66675"/>
                    <a:pt x="161925" y="60278"/>
                    <a:pt x="161925" y="52388"/>
                  </a:cubicBezTo>
                  <a:cubicBezTo>
                    <a:pt x="161925" y="44497"/>
                    <a:pt x="168322" y="38100"/>
                    <a:pt x="176213" y="38100"/>
                  </a:cubicBezTo>
                  <a:close/>
                  <a:moveTo>
                    <a:pt x="128588" y="38100"/>
                  </a:moveTo>
                  <a:cubicBezTo>
                    <a:pt x="136478" y="38100"/>
                    <a:pt x="142875" y="44497"/>
                    <a:pt x="142875" y="52388"/>
                  </a:cubicBezTo>
                  <a:cubicBezTo>
                    <a:pt x="142875" y="60278"/>
                    <a:pt x="136478" y="66675"/>
                    <a:pt x="128588" y="66675"/>
                  </a:cubicBezTo>
                  <a:cubicBezTo>
                    <a:pt x="120697" y="66675"/>
                    <a:pt x="114300" y="60278"/>
                    <a:pt x="114300" y="52388"/>
                  </a:cubicBezTo>
                  <a:cubicBezTo>
                    <a:pt x="114300" y="44497"/>
                    <a:pt x="120697" y="38100"/>
                    <a:pt x="128588" y="381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0" name="Vapaamuotoinen: Muoto 39">
              <a:extLst>
                <a:ext uri="{FF2B5EF4-FFF2-40B4-BE49-F238E27FC236}">
                  <a16:creationId xmlns:a16="http://schemas.microsoft.com/office/drawing/2014/main" id="{6E5D5E5E-4216-F4A6-2E4D-96908F75113A}"/>
                </a:ext>
              </a:extLst>
            </p:cNvPr>
            <p:cNvSpPr/>
            <p:nvPr/>
          </p:nvSpPr>
          <p:spPr>
            <a:xfrm>
              <a:off x="9460230" y="3623197"/>
              <a:ext cx="226693" cy="547620"/>
            </a:xfrm>
            <a:custGeom>
              <a:avLst/>
              <a:gdLst>
                <a:gd name="connsiteX0" fmla="*/ 74295 w 226693"/>
                <a:gd name="connsiteY0" fmla="*/ 186423 h 547620"/>
                <a:gd name="connsiteX1" fmla="*/ 74295 w 226693"/>
                <a:gd name="connsiteY1" fmla="*/ 434073 h 547620"/>
                <a:gd name="connsiteX2" fmla="*/ 7620 w 226693"/>
                <a:gd name="connsiteY2" fmla="*/ 500748 h 547620"/>
                <a:gd name="connsiteX3" fmla="*/ 0 w 226693"/>
                <a:gd name="connsiteY3" fmla="*/ 499652 h 547620"/>
                <a:gd name="connsiteX4" fmla="*/ 57150 w 226693"/>
                <a:gd name="connsiteY4" fmla="*/ 540524 h 547620"/>
                <a:gd name="connsiteX5" fmla="*/ 105566 w 226693"/>
                <a:gd name="connsiteY5" fmla="*/ 537114 h 547620"/>
                <a:gd name="connsiteX6" fmla="*/ 214865 w 226693"/>
                <a:gd name="connsiteY6" fmla="*/ 433120 h 547620"/>
                <a:gd name="connsiteX7" fmla="*/ 220151 w 226693"/>
                <a:gd name="connsiteY7" fmla="*/ 384181 h 547620"/>
                <a:gd name="connsiteX8" fmla="*/ 181537 w 226693"/>
                <a:gd name="connsiteY8" fmla="*/ 327097 h 547620"/>
                <a:gd name="connsiteX9" fmla="*/ 181537 w 226693"/>
                <a:gd name="connsiteY9" fmla="*/ 326878 h 547620"/>
                <a:gd name="connsiteX10" fmla="*/ 142580 w 226693"/>
                <a:gd name="connsiteY10" fmla="*/ 129520 h 547620"/>
                <a:gd name="connsiteX11" fmla="*/ 139436 w 226693"/>
                <a:gd name="connsiteY11" fmla="*/ 120490 h 547620"/>
                <a:gd name="connsiteX12" fmla="*/ 136579 w 226693"/>
                <a:gd name="connsiteY12" fmla="*/ 114556 h 547620"/>
                <a:gd name="connsiteX13" fmla="*/ 78324 w 226693"/>
                <a:gd name="connsiteY13" fmla="*/ 18382 h 547620"/>
                <a:gd name="connsiteX14" fmla="*/ 25998 w 226693"/>
                <a:gd name="connsiteY14" fmla="*/ 5509 h 547620"/>
                <a:gd name="connsiteX15" fmla="*/ 13125 w 226693"/>
                <a:gd name="connsiteY15" fmla="*/ 57835 h 547620"/>
                <a:gd name="connsiteX16" fmla="*/ 68913 w 226693"/>
                <a:gd name="connsiteY16" fmla="*/ 149875 h 547620"/>
                <a:gd name="connsiteX17" fmla="*/ 74505 w 226693"/>
                <a:gd name="connsiteY17" fmla="*/ 178221 h 54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693" h="547620">
                  <a:moveTo>
                    <a:pt x="74295" y="186423"/>
                  </a:moveTo>
                  <a:lnTo>
                    <a:pt x="74295" y="434073"/>
                  </a:lnTo>
                  <a:cubicBezTo>
                    <a:pt x="74253" y="470879"/>
                    <a:pt x="44427" y="500706"/>
                    <a:pt x="7620" y="500748"/>
                  </a:cubicBezTo>
                  <a:lnTo>
                    <a:pt x="0" y="499652"/>
                  </a:lnTo>
                  <a:lnTo>
                    <a:pt x="57150" y="540524"/>
                  </a:lnTo>
                  <a:cubicBezTo>
                    <a:pt x="72019" y="551143"/>
                    <a:pt x="92332" y="549713"/>
                    <a:pt x="105566" y="537114"/>
                  </a:cubicBezTo>
                  <a:lnTo>
                    <a:pt x="214865" y="433120"/>
                  </a:lnTo>
                  <a:cubicBezTo>
                    <a:pt x="228343" y="420287"/>
                    <a:pt x="230578" y="399596"/>
                    <a:pt x="220151" y="384181"/>
                  </a:cubicBezTo>
                  <a:lnTo>
                    <a:pt x="181537" y="327097"/>
                  </a:lnTo>
                  <a:lnTo>
                    <a:pt x="181537" y="326878"/>
                  </a:lnTo>
                  <a:lnTo>
                    <a:pt x="142580" y="129520"/>
                  </a:lnTo>
                  <a:cubicBezTo>
                    <a:pt x="141919" y="126389"/>
                    <a:pt x="140862" y="123356"/>
                    <a:pt x="139436" y="120490"/>
                  </a:cubicBezTo>
                  <a:cubicBezTo>
                    <a:pt x="138662" y="118431"/>
                    <a:pt x="137706" y="116445"/>
                    <a:pt x="136579" y="114556"/>
                  </a:cubicBezTo>
                  <a:lnTo>
                    <a:pt x="78324" y="18382"/>
                  </a:lnTo>
                  <a:cubicBezTo>
                    <a:pt x="67429" y="378"/>
                    <a:pt x="44003" y="-5385"/>
                    <a:pt x="25998" y="5509"/>
                  </a:cubicBezTo>
                  <a:cubicBezTo>
                    <a:pt x="7994" y="16404"/>
                    <a:pt x="2231" y="39831"/>
                    <a:pt x="13125" y="57835"/>
                  </a:cubicBezTo>
                  <a:lnTo>
                    <a:pt x="68913" y="149875"/>
                  </a:lnTo>
                  <a:lnTo>
                    <a:pt x="74505" y="1782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41" name="Kuva 40" descr="Langaton tasaisella täytöllä">
            <a:extLst>
              <a:ext uri="{FF2B5EF4-FFF2-40B4-BE49-F238E27FC236}">
                <a16:creationId xmlns:a16="http://schemas.microsoft.com/office/drawing/2014/main" id="{8EB1CFCC-58A1-8AD1-0DA3-5B5811859C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73118" flipH="1">
            <a:off x="7229861" y="1930015"/>
            <a:ext cx="728611" cy="728611"/>
          </a:xfrm>
          <a:prstGeom prst="rect">
            <a:avLst/>
          </a:prstGeom>
        </p:spPr>
      </p:pic>
    </p:spTree>
    <p:extLst>
      <p:ext uri="{BB962C8B-B14F-4D97-AF65-F5344CB8AC3E}">
        <p14:creationId xmlns:p14="http://schemas.microsoft.com/office/powerpoint/2010/main" val="90169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repeatCount="indefinite"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heel(1)">
                                      <p:cBhvr>
                                        <p:cTn id="29" dur="2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30" presetID="6" presetClass="emph" presetSubtype="0" repeatCount="indefinite" fill="hold" nodeType="withEffect">
                                  <p:stCondLst>
                                    <p:cond delay="0"/>
                                  </p:stCondLst>
                                  <p:childTnLst>
                                    <p:animScale>
                                      <p:cBhvr>
                                        <p:cTn id="31" dur="3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0B79896-0E0C-8C02-5D56-F9E064A3F3C5}"/>
            </a:ext>
          </a:extLst>
        </p:cNvPr>
        <p:cNvGrpSpPr/>
        <p:nvPr/>
      </p:nvGrpSpPr>
      <p:grpSpPr>
        <a:xfrm>
          <a:off x="0" y="0"/>
          <a:ext cx="0" cy="0"/>
          <a:chOff x="0" y="0"/>
          <a:chExt cx="0" cy="0"/>
        </a:xfrm>
      </p:grpSpPr>
      <p:grpSp>
        <p:nvGrpSpPr>
          <p:cNvPr id="12" name="Ryhmä 11">
            <a:extLst>
              <a:ext uri="{FF2B5EF4-FFF2-40B4-BE49-F238E27FC236}">
                <a16:creationId xmlns:a16="http://schemas.microsoft.com/office/drawing/2014/main" id="{85531C71-843E-CEEF-89BA-7DBAF06FA523}"/>
              </a:ext>
            </a:extLst>
          </p:cNvPr>
          <p:cNvGrpSpPr/>
          <p:nvPr/>
        </p:nvGrpSpPr>
        <p:grpSpPr>
          <a:xfrm>
            <a:off x="722085" y="1250872"/>
            <a:ext cx="2200891" cy="1524016"/>
            <a:chOff x="1244600" y="912018"/>
            <a:chExt cx="4292600" cy="3050382"/>
          </a:xfrm>
        </p:grpSpPr>
        <p:sp>
          <p:nvSpPr>
            <p:cNvPr id="8" name="Kaari 7">
              <a:extLst>
                <a:ext uri="{FF2B5EF4-FFF2-40B4-BE49-F238E27FC236}">
                  <a16:creationId xmlns:a16="http://schemas.microsoft.com/office/drawing/2014/main" id="{73A426C5-620D-FF82-59B1-9440B2462A65}"/>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 name="Suorakulmio 5">
              <a:extLst>
                <a:ext uri="{FF2B5EF4-FFF2-40B4-BE49-F238E27FC236}">
                  <a16:creationId xmlns:a16="http://schemas.microsoft.com/office/drawing/2014/main" id="{D0B8BCF5-BC79-C72A-FDB2-5346FEC4D157}"/>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Suorakulmio 6">
              <a:extLst>
                <a:ext uri="{FF2B5EF4-FFF2-40B4-BE49-F238E27FC236}">
                  <a16:creationId xmlns:a16="http://schemas.microsoft.com/office/drawing/2014/main" id="{AA1956EC-49DF-F98D-4B3D-E6B0F39F289F}"/>
                </a:ext>
              </a:extLst>
            </p:cNvPr>
            <p:cNvSpPr/>
            <p:nvPr/>
          </p:nvSpPr>
          <p:spPr>
            <a:xfrm>
              <a:off x="2542520" y="1735766"/>
              <a:ext cx="1738160" cy="14963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Kaari 9">
              <a:extLst>
                <a:ext uri="{FF2B5EF4-FFF2-40B4-BE49-F238E27FC236}">
                  <a16:creationId xmlns:a16="http://schemas.microsoft.com/office/drawing/2014/main" id="{A86CFFBB-B44C-D684-A2C1-5DAEC1D2101B}"/>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3" name="Ryhmä 12">
            <a:extLst>
              <a:ext uri="{FF2B5EF4-FFF2-40B4-BE49-F238E27FC236}">
                <a16:creationId xmlns:a16="http://schemas.microsoft.com/office/drawing/2014/main" id="{0097D47E-4F31-FBEE-EE66-0F23C2F4F670}"/>
              </a:ext>
            </a:extLst>
          </p:cNvPr>
          <p:cNvGrpSpPr/>
          <p:nvPr/>
        </p:nvGrpSpPr>
        <p:grpSpPr>
          <a:xfrm flipH="1">
            <a:off x="4715340" y="1662428"/>
            <a:ext cx="2200891" cy="920569"/>
            <a:chOff x="1244600" y="806828"/>
            <a:chExt cx="4292600" cy="3155572"/>
          </a:xfrm>
        </p:grpSpPr>
        <p:sp>
          <p:nvSpPr>
            <p:cNvPr id="14" name="Kaari 13">
              <a:extLst>
                <a:ext uri="{FF2B5EF4-FFF2-40B4-BE49-F238E27FC236}">
                  <a16:creationId xmlns:a16="http://schemas.microsoft.com/office/drawing/2014/main" id="{CBA80EC3-CE56-5E32-E476-2624BD1D0571}"/>
                </a:ext>
              </a:extLst>
            </p:cNvPr>
            <p:cNvSpPr/>
            <p:nvPr/>
          </p:nvSpPr>
          <p:spPr>
            <a:xfrm>
              <a:off x="4655344" y="806828"/>
              <a:ext cx="146845" cy="498848"/>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5" name="Suorakulmio 14">
              <a:extLst>
                <a:ext uri="{FF2B5EF4-FFF2-40B4-BE49-F238E27FC236}">
                  <a16:creationId xmlns:a16="http://schemas.microsoft.com/office/drawing/2014/main" id="{3FD8CA22-31E0-5D6C-B828-FF90C7ED1D50}"/>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8" name="Ryhmä 17">
            <a:extLst>
              <a:ext uri="{FF2B5EF4-FFF2-40B4-BE49-F238E27FC236}">
                <a16:creationId xmlns:a16="http://schemas.microsoft.com/office/drawing/2014/main" id="{68EAADD4-B9C2-28CF-DC8B-897040DCFA44}"/>
              </a:ext>
            </a:extLst>
          </p:cNvPr>
          <p:cNvGrpSpPr/>
          <p:nvPr/>
        </p:nvGrpSpPr>
        <p:grpSpPr>
          <a:xfrm>
            <a:off x="8603546" y="1247683"/>
            <a:ext cx="2200891" cy="1524016"/>
            <a:chOff x="1244600" y="912018"/>
            <a:chExt cx="4292600" cy="3050382"/>
          </a:xfrm>
        </p:grpSpPr>
        <p:sp>
          <p:nvSpPr>
            <p:cNvPr id="19" name="Kaari 18">
              <a:extLst>
                <a:ext uri="{FF2B5EF4-FFF2-40B4-BE49-F238E27FC236}">
                  <a16:creationId xmlns:a16="http://schemas.microsoft.com/office/drawing/2014/main" id="{E6C420E4-4C17-0090-7572-86500E759A50}"/>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Suorakulmio 19">
              <a:extLst>
                <a:ext uri="{FF2B5EF4-FFF2-40B4-BE49-F238E27FC236}">
                  <a16:creationId xmlns:a16="http://schemas.microsoft.com/office/drawing/2014/main" id="{D31A0611-3135-762C-38C6-3304D3ED8662}"/>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Kaari 21">
              <a:extLst>
                <a:ext uri="{FF2B5EF4-FFF2-40B4-BE49-F238E27FC236}">
                  <a16:creationId xmlns:a16="http://schemas.microsoft.com/office/drawing/2014/main" id="{8F36543F-022E-C80E-B2BB-7FDBF93A342E}"/>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74" name="Tekstiruutu 73">
            <a:extLst>
              <a:ext uri="{FF2B5EF4-FFF2-40B4-BE49-F238E27FC236}">
                <a16:creationId xmlns:a16="http://schemas.microsoft.com/office/drawing/2014/main" id="{5693EE18-144E-C4F0-EEC4-71A50ADC9496}"/>
              </a:ext>
            </a:extLst>
          </p:cNvPr>
          <p:cNvSpPr txBox="1"/>
          <p:nvPr/>
        </p:nvSpPr>
        <p:spPr>
          <a:xfrm>
            <a:off x="681019" y="2849620"/>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1</a:t>
            </a:r>
            <a:endParaRPr kumimoji="0" lang="fi-FI" sz="1800" b="0" i="0" u="none" strike="noStrike" kern="1200" cap="none" spc="0" normalizeH="0" baseline="0" noProof="0">
              <a:ln>
                <a:noFill/>
              </a:ln>
              <a:solidFill>
                <a:srgbClr val="002C6C"/>
              </a:solidFill>
              <a:effectLst/>
              <a:uLnTx/>
              <a:uFillTx/>
              <a:latin typeface="Verdana"/>
              <a:ea typeface="+mn-ea"/>
              <a:cs typeface="+mn-cs"/>
            </a:endParaRPr>
          </a:p>
        </p:txBody>
      </p:sp>
      <p:sp>
        <p:nvSpPr>
          <p:cNvPr id="75" name="Tekstiruutu 74">
            <a:extLst>
              <a:ext uri="{FF2B5EF4-FFF2-40B4-BE49-F238E27FC236}">
                <a16:creationId xmlns:a16="http://schemas.microsoft.com/office/drawing/2014/main" id="{7386E187-C208-D1E8-12B9-47A99571AC01}"/>
              </a:ext>
            </a:extLst>
          </p:cNvPr>
          <p:cNvSpPr txBox="1"/>
          <p:nvPr/>
        </p:nvSpPr>
        <p:spPr>
          <a:xfrm>
            <a:off x="4653666" y="2873741"/>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2</a:t>
            </a:r>
            <a:endParaRPr kumimoji="0" lang="fi-FI" sz="1800" b="0" i="0" u="none" strike="noStrike" kern="1200" cap="none" spc="0" normalizeH="0" baseline="0" noProof="0">
              <a:ln>
                <a:noFill/>
              </a:ln>
              <a:solidFill>
                <a:srgbClr val="002C6C"/>
              </a:solidFill>
              <a:effectLst/>
              <a:uLnTx/>
              <a:uFillTx/>
              <a:latin typeface="Verdana"/>
              <a:ea typeface="+mn-ea"/>
              <a:cs typeface="+mn-cs"/>
            </a:endParaRPr>
          </a:p>
        </p:txBody>
      </p:sp>
      <p:sp>
        <p:nvSpPr>
          <p:cNvPr id="76" name="Tekstiruutu 75">
            <a:extLst>
              <a:ext uri="{FF2B5EF4-FFF2-40B4-BE49-F238E27FC236}">
                <a16:creationId xmlns:a16="http://schemas.microsoft.com/office/drawing/2014/main" id="{12617BB0-56A7-6DFD-B763-3BE60558F65C}"/>
              </a:ext>
            </a:extLst>
          </p:cNvPr>
          <p:cNvSpPr txBox="1"/>
          <p:nvPr/>
        </p:nvSpPr>
        <p:spPr>
          <a:xfrm>
            <a:off x="8372321" y="2849790"/>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3</a:t>
            </a:r>
          </a:p>
        </p:txBody>
      </p:sp>
      <p:sp>
        <p:nvSpPr>
          <p:cNvPr id="4" name="Suorakulmio 3">
            <a:extLst>
              <a:ext uri="{FF2B5EF4-FFF2-40B4-BE49-F238E27FC236}">
                <a16:creationId xmlns:a16="http://schemas.microsoft.com/office/drawing/2014/main" id="{5DD338EC-A527-6712-F2AF-EB9F5BDC50F7}"/>
              </a:ext>
            </a:extLst>
          </p:cNvPr>
          <p:cNvSpPr/>
          <p:nvPr/>
        </p:nvSpPr>
        <p:spPr>
          <a:xfrm>
            <a:off x="722087" y="5601493"/>
            <a:ext cx="2200896" cy="257678"/>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2" name="Suorakulmio 81">
            <a:extLst>
              <a:ext uri="{FF2B5EF4-FFF2-40B4-BE49-F238E27FC236}">
                <a16:creationId xmlns:a16="http://schemas.microsoft.com/office/drawing/2014/main" id="{BD397855-BDAF-D91D-77E8-1FC201BFA294}"/>
              </a:ext>
            </a:extLst>
          </p:cNvPr>
          <p:cNvSpPr/>
          <p:nvPr/>
        </p:nvSpPr>
        <p:spPr>
          <a:xfrm rot="5400000">
            <a:off x="8427434" y="4698861"/>
            <a:ext cx="2200896" cy="269195"/>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4" name="Tekstiruutu 83">
            <a:extLst>
              <a:ext uri="{FF2B5EF4-FFF2-40B4-BE49-F238E27FC236}">
                <a16:creationId xmlns:a16="http://schemas.microsoft.com/office/drawing/2014/main" id="{C3B1984D-443D-7245-B9F4-5B3E4E0F8036}"/>
              </a:ext>
            </a:extLst>
          </p:cNvPr>
          <p:cNvSpPr txBox="1"/>
          <p:nvPr/>
        </p:nvSpPr>
        <p:spPr>
          <a:xfrm>
            <a:off x="681019" y="5933906"/>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4</a:t>
            </a:r>
            <a:endParaRPr kumimoji="0" lang="fi-FI" sz="1800" b="0" i="0" u="none" strike="noStrike" kern="1200" cap="none" spc="0" normalizeH="0" baseline="0" noProof="0">
              <a:ln>
                <a:noFill/>
              </a:ln>
              <a:solidFill>
                <a:srgbClr val="002C6C"/>
              </a:solidFill>
              <a:effectLst/>
              <a:uLnTx/>
              <a:uFillTx/>
              <a:latin typeface="Verdana"/>
              <a:ea typeface="+mn-ea"/>
              <a:cs typeface="+mn-cs"/>
            </a:endParaRPr>
          </a:p>
        </p:txBody>
      </p:sp>
      <p:sp>
        <p:nvSpPr>
          <p:cNvPr id="85" name="Tekstiruutu 84">
            <a:extLst>
              <a:ext uri="{FF2B5EF4-FFF2-40B4-BE49-F238E27FC236}">
                <a16:creationId xmlns:a16="http://schemas.microsoft.com/office/drawing/2014/main" id="{6F016048-A2F6-E746-9A9B-ABCD728E16B0}"/>
              </a:ext>
            </a:extLst>
          </p:cNvPr>
          <p:cNvSpPr txBox="1"/>
          <p:nvPr/>
        </p:nvSpPr>
        <p:spPr>
          <a:xfrm>
            <a:off x="4653666" y="5958027"/>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5</a:t>
            </a:r>
            <a:endParaRPr kumimoji="0" lang="fi-FI" sz="1800" b="0" i="0" u="none" strike="noStrike" kern="1200" cap="none" spc="0" normalizeH="0" baseline="0" noProof="0">
              <a:ln>
                <a:noFill/>
              </a:ln>
              <a:solidFill>
                <a:srgbClr val="002C6C"/>
              </a:solidFill>
              <a:effectLst/>
              <a:uLnTx/>
              <a:uFillTx/>
              <a:latin typeface="Verdana"/>
              <a:ea typeface="+mn-ea"/>
              <a:cs typeface="+mn-cs"/>
            </a:endParaRPr>
          </a:p>
        </p:txBody>
      </p:sp>
      <p:sp>
        <p:nvSpPr>
          <p:cNvPr id="86" name="Tekstiruutu 85">
            <a:extLst>
              <a:ext uri="{FF2B5EF4-FFF2-40B4-BE49-F238E27FC236}">
                <a16:creationId xmlns:a16="http://schemas.microsoft.com/office/drawing/2014/main" id="{26C40CF7-B151-0C81-BC33-FE9D21040FCA}"/>
              </a:ext>
            </a:extLst>
          </p:cNvPr>
          <p:cNvSpPr txBox="1"/>
          <p:nvPr/>
        </p:nvSpPr>
        <p:spPr>
          <a:xfrm>
            <a:off x="8372321" y="5934076"/>
            <a:ext cx="2410524" cy="36933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6</a:t>
            </a:r>
          </a:p>
        </p:txBody>
      </p:sp>
      <p:sp>
        <p:nvSpPr>
          <p:cNvPr id="87" name="Suorakulmio 86">
            <a:extLst>
              <a:ext uri="{FF2B5EF4-FFF2-40B4-BE49-F238E27FC236}">
                <a16:creationId xmlns:a16="http://schemas.microsoft.com/office/drawing/2014/main" id="{D1162B26-5A79-4388-1F2C-A66BF968AB3B}"/>
              </a:ext>
            </a:extLst>
          </p:cNvPr>
          <p:cNvSpPr/>
          <p:nvPr/>
        </p:nvSpPr>
        <p:spPr>
          <a:xfrm flipH="1">
            <a:off x="9130982" y="1530129"/>
            <a:ext cx="573014" cy="1251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8" name="Kaari 87">
            <a:extLst>
              <a:ext uri="{FF2B5EF4-FFF2-40B4-BE49-F238E27FC236}">
                <a16:creationId xmlns:a16="http://schemas.microsoft.com/office/drawing/2014/main" id="{6587A3B3-DC8B-F8C5-8898-1AAA6B48FA7B}"/>
              </a:ext>
            </a:extLst>
          </p:cNvPr>
          <p:cNvSpPr/>
          <p:nvPr/>
        </p:nvSpPr>
        <p:spPr>
          <a:xfrm flipH="1">
            <a:off x="6506003" y="1663402"/>
            <a:ext cx="75290" cy="145528"/>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9" name="Kuutio 88">
            <a:extLst>
              <a:ext uri="{FF2B5EF4-FFF2-40B4-BE49-F238E27FC236}">
                <a16:creationId xmlns:a16="http://schemas.microsoft.com/office/drawing/2014/main" id="{6D989020-2477-2CFC-B862-E2E16ADE4A0C}"/>
              </a:ext>
            </a:extLst>
          </p:cNvPr>
          <p:cNvSpPr/>
          <p:nvPr/>
        </p:nvSpPr>
        <p:spPr>
          <a:xfrm>
            <a:off x="4715334" y="4717754"/>
            <a:ext cx="2410524" cy="1216152"/>
          </a:xfrm>
          <a:prstGeom prst="cube">
            <a:avLst>
              <a:gd name="adj" fmla="val 62594"/>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0" name="Ellipsi 89">
            <a:extLst>
              <a:ext uri="{FF2B5EF4-FFF2-40B4-BE49-F238E27FC236}">
                <a16:creationId xmlns:a16="http://schemas.microsoft.com/office/drawing/2014/main" id="{18046501-80A8-BF45-AC63-0442D036904E}"/>
              </a:ext>
            </a:extLst>
          </p:cNvPr>
          <p:cNvSpPr/>
          <p:nvPr/>
        </p:nvSpPr>
        <p:spPr>
          <a:xfrm>
            <a:off x="4794161" y="5588793"/>
            <a:ext cx="250397" cy="291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1" name="Ellipsi 90">
            <a:extLst>
              <a:ext uri="{FF2B5EF4-FFF2-40B4-BE49-F238E27FC236}">
                <a16:creationId xmlns:a16="http://schemas.microsoft.com/office/drawing/2014/main" id="{90422242-9EE5-DA45-FB59-839B984D2CC6}"/>
              </a:ext>
            </a:extLst>
          </p:cNvPr>
          <p:cNvSpPr/>
          <p:nvPr/>
        </p:nvSpPr>
        <p:spPr>
          <a:xfrm>
            <a:off x="5104111" y="5588793"/>
            <a:ext cx="250397" cy="291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2" name="Ellipsi 91">
            <a:extLst>
              <a:ext uri="{FF2B5EF4-FFF2-40B4-BE49-F238E27FC236}">
                <a16:creationId xmlns:a16="http://schemas.microsoft.com/office/drawing/2014/main" id="{7BA76364-E6B7-434A-4A20-E2CB50F16B1C}"/>
              </a:ext>
            </a:extLst>
          </p:cNvPr>
          <p:cNvSpPr/>
          <p:nvPr/>
        </p:nvSpPr>
        <p:spPr>
          <a:xfrm>
            <a:off x="5414061" y="5588793"/>
            <a:ext cx="250397" cy="291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3" name="Ellipsi 92">
            <a:extLst>
              <a:ext uri="{FF2B5EF4-FFF2-40B4-BE49-F238E27FC236}">
                <a16:creationId xmlns:a16="http://schemas.microsoft.com/office/drawing/2014/main" id="{23A5EB10-007C-FF56-60D8-D738448BEFAB}"/>
              </a:ext>
            </a:extLst>
          </p:cNvPr>
          <p:cNvSpPr/>
          <p:nvPr/>
        </p:nvSpPr>
        <p:spPr>
          <a:xfrm>
            <a:off x="5724011" y="5588793"/>
            <a:ext cx="250397" cy="291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4" name="Ellipsi 93">
            <a:extLst>
              <a:ext uri="{FF2B5EF4-FFF2-40B4-BE49-F238E27FC236}">
                <a16:creationId xmlns:a16="http://schemas.microsoft.com/office/drawing/2014/main" id="{30E97DEB-D8EA-148C-4574-3BBEB39CF3F5}"/>
              </a:ext>
            </a:extLst>
          </p:cNvPr>
          <p:cNvSpPr/>
          <p:nvPr/>
        </p:nvSpPr>
        <p:spPr>
          <a:xfrm>
            <a:off x="6033961" y="5588793"/>
            <a:ext cx="250397" cy="291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5" name="Tekstiruutu 94">
            <a:extLst>
              <a:ext uri="{FF2B5EF4-FFF2-40B4-BE49-F238E27FC236}">
                <a16:creationId xmlns:a16="http://schemas.microsoft.com/office/drawing/2014/main" id="{8A469BE0-E39C-ECA1-5501-2B9AF7F7908D}"/>
              </a:ext>
            </a:extLst>
          </p:cNvPr>
          <p:cNvSpPr txBox="1"/>
          <p:nvPr/>
        </p:nvSpPr>
        <p:spPr>
          <a:xfrm>
            <a:off x="823727" y="338287"/>
            <a:ext cx="6226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1">
                <a:solidFill>
                  <a:srgbClr val="FF0000"/>
                </a:solidFill>
                <a:latin typeface="Avenir Next LT Pro"/>
              </a:rPr>
              <a:t>Esimerkki</a:t>
            </a:r>
            <a:r>
              <a:rPr kumimoji="0" lang="fi-FI" sz="1800" b="1" i="0" u="none" strike="noStrike" kern="1200" cap="none" spc="0" normalizeH="0" baseline="0" noProof="0">
                <a:ln>
                  <a:noFill/>
                </a:ln>
                <a:solidFill>
                  <a:prstClr val="black"/>
                </a:solidFill>
                <a:effectLst/>
                <a:uLnTx/>
                <a:uFillTx/>
                <a:latin typeface="Avenir Next LT Pro"/>
                <a:ea typeface="+mn-ea"/>
                <a:cs typeface="+mn-cs"/>
              </a:rPr>
              <a:t>: </a:t>
            </a:r>
            <a:r>
              <a:rPr kumimoji="0" lang="fi-FI" sz="1800" b="1" i="0" u="none" strike="noStrike" kern="1200" cap="none" spc="0" normalizeH="0" baseline="0" noProof="0">
                <a:ln>
                  <a:noFill/>
                </a:ln>
                <a:solidFill>
                  <a:srgbClr val="183858"/>
                </a:solidFill>
                <a:effectLst/>
                <a:uLnTx/>
                <a:uFillTx/>
                <a:latin typeface="Avenir Next LT Pro"/>
                <a:ea typeface="+mn-ea"/>
                <a:cs typeface="+mn-cs"/>
              </a:rPr>
              <a:t>GS1 </a:t>
            </a:r>
            <a:r>
              <a:rPr lang="fi-FI" b="1">
                <a:solidFill>
                  <a:srgbClr val="183858"/>
                </a:solidFill>
                <a:latin typeface="Avenir Next LT Pro"/>
              </a:rPr>
              <a:t>t</a:t>
            </a:r>
            <a:r>
              <a:rPr kumimoji="0" lang="fi-FI" sz="1800" b="1" i="0" u="none" strike="noStrike" kern="1200" cap="none" spc="0" normalizeH="0" baseline="0" noProof="0" err="1">
                <a:ln>
                  <a:noFill/>
                </a:ln>
                <a:solidFill>
                  <a:srgbClr val="183858"/>
                </a:solidFill>
                <a:effectLst/>
                <a:uLnTx/>
                <a:uFillTx/>
                <a:latin typeface="Avenir Next LT Pro"/>
                <a:ea typeface="+mn-ea"/>
                <a:cs typeface="+mn-cs"/>
              </a:rPr>
              <a:t>uoteyksilöinnin</a:t>
            </a:r>
            <a:r>
              <a:rPr kumimoji="0" lang="fi-FI" sz="1800" b="1" i="0" u="none" strike="noStrike" kern="1200" cap="none" spc="0" normalizeH="0" baseline="0" noProof="0">
                <a:ln>
                  <a:noFill/>
                </a:ln>
                <a:solidFill>
                  <a:srgbClr val="183858"/>
                </a:solidFill>
                <a:effectLst/>
                <a:uLnTx/>
                <a:uFillTx/>
                <a:latin typeface="Avenir Next LT Pro"/>
                <a:ea typeface="+mn-ea"/>
                <a:cs typeface="+mn-cs"/>
              </a:rPr>
              <a:t> tasojen soveltamisesta betonielementtien käyttötapauksessa</a:t>
            </a:r>
          </a:p>
        </p:txBody>
      </p:sp>
      <p:sp>
        <p:nvSpPr>
          <p:cNvPr id="96" name="Ellipsi 95">
            <a:extLst>
              <a:ext uri="{FF2B5EF4-FFF2-40B4-BE49-F238E27FC236}">
                <a16:creationId xmlns:a16="http://schemas.microsoft.com/office/drawing/2014/main" id="{C5393D57-5F37-8FF2-63CF-6781663B88DB}"/>
              </a:ext>
            </a:extLst>
          </p:cNvPr>
          <p:cNvSpPr/>
          <p:nvPr/>
        </p:nvSpPr>
        <p:spPr>
          <a:xfrm>
            <a:off x="7772399" y="707619"/>
            <a:ext cx="3738581" cy="2848381"/>
          </a:xfrm>
          <a:prstGeom prst="ellipse">
            <a:avLst/>
          </a:prstGeom>
          <a:noFill/>
          <a:ln w="762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3792945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2" name="Ryhmä 11">
            <a:extLst>
              <a:ext uri="{FF2B5EF4-FFF2-40B4-BE49-F238E27FC236}">
                <a16:creationId xmlns:a16="http://schemas.microsoft.com/office/drawing/2014/main" id="{07A00BFD-AF6B-7586-B852-33283640A117}"/>
              </a:ext>
            </a:extLst>
          </p:cNvPr>
          <p:cNvGrpSpPr/>
          <p:nvPr/>
        </p:nvGrpSpPr>
        <p:grpSpPr>
          <a:xfrm>
            <a:off x="722087" y="1131951"/>
            <a:ext cx="2200896" cy="1557325"/>
            <a:chOff x="1244600" y="912018"/>
            <a:chExt cx="4292600" cy="3117056"/>
          </a:xfrm>
        </p:grpSpPr>
        <p:sp>
          <p:nvSpPr>
            <p:cNvPr id="8" name="Kaari 7">
              <a:extLst>
                <a:ext uri="{FF2B5EF4-FFF2-40B4-BE49-F238E27FC236}">
                  <a16:creationId xmlns:a16="http://schemas.microsoft.com/office/drawing/2014/main" id="{F05739D2-E6CB-F950-8E1B-CA789EFBD207}"/>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 name="Suorakulmio 5">
              <a:extLst>
                <a:ext uri="{FF2B5EF4-FFF2-40B4-BE49-F238E27FC236}">
                  <a16:creationId xmlns:a16="http://schemas.microsoft.com/office/drawing/2014/main" id="{DAD8EBFC-0E6D-2E84-33FC-E326355C3EF8}"/>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Suorakulmio 6">
              <a:extLst>
                <a:ext uri="{FF2B5EF4-FFF2-40B4-BE49-F238E27FC236}">
                  <a16:creationId xmlns:a16="http://schemas.microsoft.com/office/drawing/2014/main" id="{91E575AB-8507-A334-7CE0-0F4689FC3E91}"/>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Kaari 9">
              <a:extLst>
                <a:ext uri="{FF2B5EF4-FFF2-40B4-BE49-F238E27FC236}">
                  <a16:creationId xmlns:a16="http://schemas.microsoft.com/office/drawing/2014/main" id="{1CD68888-2F2B-B636-D13A-CD8451838D38}"/>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3" name="Ryhmä 12">
            <a:extLst>
              <a:ext uri="{FF2B5EF4-FFF2-40B4-BE49-F238E27FC236}">
                <a16:creationId xmlns:a16="http://schemas.microsoft.com/office/drawing/2014/main" id="{E07F3872-9CCA-E95F-0DA6-9AFC391F1BA2}"/>
              </a:ext>
            </a:extLst>
          </p:cNvPr>
          <p:cNvGrpSpPr/>
          <p:nvPr/>
        </p:nvGrpSpPr>
        <p:grpSpPr>
          <a:xfrm flipH="1">
            <a:off x="4715334" y="1138765"/>
            <a:ext cx="2200896" cy="1557325"/>
            <a:chOff x="1244600" y="912018"/>
            <a:chExt cx="4292600" cy="3117056"/>
          </a:xfrm>
        </p:grpSpPr>
        <p:sp>
          <p:nvSpPr>
            <p:cNvPr id="14" name="Kaari 13">
              <a:extLst>
                <a:ext uri="{FF2B5EF4-FFF2-40B4-BE49-F238E27FC236}">
                  <a16:creationId xmlns:a16="http://schemas.microsoft.com/office/drawing/2014/main" id="{C0DE4A9D-996F-5D4D-46AA-ABE39A618764}"/>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5" name="Suorakulmio 14">
              <a:extLst>
                <a:ext uri="{FF2B5EF4-FFF2-40B4-BE49-F238E27FC236}">
                  <a16:creationId xmlns:a16="http://schemas.microsoft.com/office/drawing/2014/main" id="{6A8D4A23-5ED8-EB0F-7799-9347B2856876}"/>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Suorakulmio 15">
              <a:extLst>
                <a:ext uri="{FF2B5EF4-FFF2-40B4-BE49-F238E27FC236}">
                  <a16:creationId xmlns:a16="http://schemas.microsoft.com/office/drawing/2014/main" id="{D569076B-CCEE-64B7-CACE-08CEBA479808}"/>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7" name="Kaari 16">
              <a:extLst>
                <a:ext uri="{FF2B5EF4-FFF2-40B4-BE49-F238E27FC236}">
                  <a16:creationId xmlns:a16="http://schemas.microsoft.com/office/drawing/2014/main" id="{EE2AE7F1-FD0D-927F-0F3E-F75A17BDC735}"/>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8" name="Ryhmä 17">
            <a:extLst>
              <a:ext uri="{FF2B5EF4-FFF2-40B4-BE49-F238E27FC236}">
                <a16:creationId xmlns:a16="http://schemas.microsoft.com/office/drawing/2014/main" id="{EE61FD54-0546-1543-856C-CA35E0894D55}"/>
              </a:ext>
            </a:extLst>
          </p:cNvPr>
          <p:cNvGrpSpPr/>
          <p:nvPr/>
        </p:nvGrpSpPr>
        <p:grpSpPr>
          <a:xfrm>
            <a:off x="8603548" y="1128762"/>
            <a:ext cx="2200896" cy="1524014"/>
            <a:chOff x="1244600" y="912018"/>
            <a:chExt cx="4292600" cy="3050382"/>
          </a:xfrm>
        </p:grpSpPr>
        <p:sp>
          <p:nvSpPr>
            <p:cNvPr id="19" name="Kaari 18">
              <a:extLst>
                <a:ext uri="{FF2B5EF4-FFF2-40B4-BE49-F238E27FC236}">
                  <a16:creationId xmlns:a16="http://schemas.microsoft.com/office/drawing/2014/main" id="{829AAE4F-D024-2B8F-72A1-A752CB0C1188}"/>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Suorakulmio 19">
              <a:extLst>
                <a:ext uri="{FF2B5EF4-FFF2-40B4-BE49-F238E27FC236}">
                  <a16:creationId xmlns:a16="http://schemas.microsoft.com/office/drawing/2014/main" id="{E49170DF-F5DA-312D-7F71-66D953A6E332}"/>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Kaari 21">
              <a:extLst>
                <a:ext uri="{FF2B5EF4-FFF2-40B4-BE49-F238E27FC236}">
                  <a16:creationId xmlns:a16="http://schemas.microsoft.com/office/drawing/2014/main" id="{F344C705-B938-BA26-E71D-70C56E2FCFAB}"/>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23" name="Ryhmä 22">
            <a:extLst>
              <a:ext uri="{FF2B5EF4-FFF2-40B4-BE49-F238E27FC236}">
                <a16:creationId xmlns:a16="http://schemas.microsoft.com/office/drawing/2014/main" id="{233142FB-3740-1FB6-FD8B-8D8D531D9E2B}"/>
              </a:ext>
            </a:extLst>
          </p:cNvPr>
          <p:cNvGrpSpPr/>
          <p:nvPr/>
        </p:nvGrpSpPr>
        <p:grpSpPr>
          <a:xfrm>
            <a:off x="722087" y="3469428"/>
            <a:ext cx="1102852" cy="716366"/>
            <a:chOff x="1244600" y="912018"/>
            <a:chExt cx="4292600" cy="3117056"/>
          </a:xfrm>
        </p:grpSpPr>
        <p:sp>
          <p:nvSpPr>
            <p:cNvPr id="24" name="Kaari 23">
              <a:extLst>
                <a:ext uri="{FF2B5EF4-FFF2-40B4-BE49-F238E27FC236}">
                  <a16:creationId xmlns:a16="http://schemas.microsoft.com/office/drawing/2014/main" id="{31E64BB5-4BCF-3425-A20E-6EE05111EE85}"/>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5" name="Suorakulmio 24">
              <a:extLst>
                <a:ext uri="{FF2B5EF4-FFF2-40B4-BE49-F238E27FC236}">
                  <a16:creationId xmlns:a16="http://schemas.microsoft.com/office/drawing/2014/main" id="{855006A8-3EE0-8FBF-84B3-99AD07B90DE8}"/>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6" name="Suorakulmio 25">
              <a:extLst>
                <a:ext uri="{FF2B5EF4-FFF2-40B4-BE49-F238E27FC236}">
                  <a16:creationId xmlns:a16="http://schemas.microsoft.com/office/drawing/2014/main" id="{A7C27518-D89C-29E3-4F03-E62E1C7933D4}"/>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7" name="Kaari 26">
              <a:extLst>
                <a:ext uri="{FF2B5EF4-FFF2-40B4-BE49-F238E27FC236}">
                  <a16:creationId xmlns:a16="http://schemas.microsoft.com/office/drawing/2014/main" id="{A35057D1-30B4-F6B4-DA71-AEB9B927D9C0}"/>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28" name="Ryhmä 27">
            <a:extLst>
              <a:ext uri="{FF2B5EF4-FFF2-40B4-BE49-F238E27FC236}">
                <a16:creationId xmlns:a16="http://schemas.microsoft.com/office/drawing/2014/main" id="{27ACAE29-F2C2-0750-5761-A6F3EA35DEBA}"/>
              </a:ext>
            </a:extLst>
          </p:cNvPr>
          <p:cNvGrpSpPr/>
          <p:nvPr/>
        </p:nvGrpSpPr>
        <p:grpSpPr>
          <a:xfrm flipH="1">
            <a:off x="4715334" y="3476242"/>
            <a:ext cx="1102852" cy="716366"/>
            <a:chOff x="1244600" y="912018"/>
            <a:chExt cx="4292600" cy="3117056"/>
          </a:xfrm>
        </p:grpSpPr>
        <p:sp>
          <p:nvSpPr>
            <p:cNvPr id="29" name="Kaari 28">
              <a:extLst>
                <a:ext uri="{FF2B5EF4-FFF2-40B4-BE49-F238E27FC236}">
                  <a16:creationId xmlns:a16="http://schemas.microsoft.com/office/drawing/2014/main" id="{FCD59455-C98E-EEE2-953F-0379D4130EF8}"/>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0" name="Suorakulmio 29">
              <a:extLst>
                <a:ext uri="{FF2B5EF4-FFF2-40B4-BE49-F238E27FC236}">
                  <a16:creationId xmlns:a16="http://schemas.microsoft.com/office/drawing/2014/main" id="{8E714AB5-923F-434E-CECE-6B78A6F1E4CB}"/>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1" name="Suorakulmio 30">
              <a:extLst>
                <a:ext uri="{FF2B5EF4-FFF2-40B4-BE49-F238E27FC236}">
                  <a16:creationId xmlns:a16="http://schemas.microsoft.com/office/drawing/2014/main" id="{B6C7595A-E87B-32B9-FF47-35DD00CD0BF0}"/>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 name="Kaari 31">
              <a:extLst>
                <a:ext uri="{FF2B5EF4-FFF2-40B4-BE49-F238E27FC236}">
                  <a16:creationId xmlns:a16="http://schemas.microsoft.com/office/drawing/2014/main" id="{39D0680F-4296-46AC-F387-4C409700F12F}"/>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33" name="Ryhmä 32">
            <a:extLst>
              <a:ext uri="{FF2B5EF4-FFF2-40B4-BE49-F238E27FC236}">
                <a16:creationId xmlns:a16="http://schemas.microsoft.com/office/drawing/2014/main" id="{C3AF5E75-8A87-165E-47A4-BEC3D14B64DE}"/>
              </a:ext>
            </a:extLst>
          </p:cNvPr>
          <p:cNvGrpSpPr/>
          <p:nvPr/>
        </p:nvGrpSpPr>
        <p:grpSpPr>
          <a:xfrm>
            <a:off x="8603548" y="3466239"/>
            <a:ext cx="1102852" cy="701043"/>
            <a:chOff x="1244600" y="912018"/>
            <a:chExt cx="4292600" cy="3050382"/>
          </a:xfrm>
        </p:grpSpPr>
        <p:sp>
          <p:nvSpPr>
            <p:cNvPr id="34" name="Kaari 33">
              <a:extLst>
                <a:ext uri="{FF2B5EF4-FFF2-40B4-BE49-F238E27FC236}">
                  <a16:creationId xmlns:a16="http://schemas.microsoft.com/office/drawing/2014/main" id="{6D577C22-6440-5399-143F-277BEB7DAC0A}"/>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Suorakulmio 34">
              <a:extLst>
                <a:ext uri="{FF2B5EF4-FFF2-40B4-BE49-F238E27FC236}">
                  <a16:creationId xmlns:a16="http://schemas.microsoft.com/office/drawing/2014/main" id="{A3FEB57B-A3E9-EAC2-059A-3C52B33F1EAD}"/>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6" name="Kaari 35">
              <a:extLst>
                <a:ext uri="{FF2B5EF4-FFF2-40B4-BE49-F238E27FC236}">
                  <a16:creationId xmlns:a16="http://schemas.microsoft.com/office/drawing/2014/main" id="{7A1C226A-F883-5CD1-A500-036B805F75BF}"/>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37" name="Ryhmä 36">
            <a:extLst>
              <a:ext uri="{FF2B5EF4-FFF2-40B4-BE49-F238E27FC236}">
                <a16:creationId xmlns:a16="http://schemas.microsoft.com/office/drawing/2014/main" id="{20E5A69C-27F6-4F14-9D1C-C952D1D9750E}"/>
              </a:ext>
            </a:extLst>
          </p:cNvPr>
          <p:cNvGrpSpPr/>
          <p:nvPr/>
        </p:nvGrpSpPr>
        <p:grpSpPr>
          <a:xfrm>
            <a:off x="701553" y="4571673"/>
            <a:ext cx="1102852" cy="716366"/>
            <a:chOff x="1244600" y="912018"/>
            <a:chExt cx="4292600" cy="3117056"/>
          </a:xfrm>
        </p:grpSpPr>
        <p:sp>
          <p:nvSpPr>
            <p:cNvPr id="38" name="Kaari 37">
              <a:extLst>
                <a:ext uri="{FF2B5EF4-FFF2-40B4-BE49-F238E27FC236}">
                  <a16:creationId xmlns:a16="http://schemas.microsoft.com/office/drawing/2014/main" id="{43B97044-DDA3-24E0-27F8-15357841324D}"/>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Suorakulmio 38">
              <a:extLst>
                <a:ext uri="{FF2B5EF4-FFF2-40B4-BE49-F238E27FC236}">
                  <a16:creationId xmlns:a16="http://schemas.microsoft.com/office/drawing/2014/main" id="{D9DB2764-1351-6FBD-A4F5-54AD7FB4C985}"/>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0" name="Suorakulmio 39">
              <a:extLst>
                <a:ext uri="{FF2B5EF4-FFF2-40B4-BE49-F238E27FC236}">
                  <a16:creationId xmlns:a16="http://schemas.microsoft.com/office/drawing/2014/main" id="{3A8F1D3E-E087-9790-72C6-FC2A965B4FDF}"/>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1" name="Kaari 40">
              <a:extLst>
                <a:ext uri="{FF2B5EF4-FFF2-40B4-BE49-F238E27FC236}">
                  <a16:creationId xmlns:a16="http://schemas.microsoft.com/office/drawing/2014/main" id="{3DC59724-115D-7F46-AB50-0DE9A86A6002}"/>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42" name="Ryhmä 41">
            <a:extLst>
              <a:ext uri="{FF2B5EF4-FFF2-40B4-BE49-F238E27FC236}">
                <a16:creationId xmlns:a16="http://schemas.microsoft.com/office/drawing/2014/main" id="{8220FC15-9EA1-A513-CBD9-865AD8FFA93E}"/>
              </a:ext>
            </a:extLst>
          </p:cNvPr>
          <p:cNvGrpSpPr/>
          <p:nvPr/>
        </p:nvGrpSpPr>
        <p:grpSpPr>
          <a:xfrm flipH="1">
            <a:off x="4694800" y="4578487"/>
            <a:ext cx="1102852" cy="716366"/>
            <a:chOff x="1244600" y="912018"/>
            <a:chExt cx="4292600" cy="3117056"/>
          </a:xfrm>
        </p:grpSpPr>
        <p:sp>
          <p:nvSpPr>
            <p:cNvPr id="43" name="Kaari 42">
              <a:extLst>
                <a:ext uri="{FF2B5EF4-FFF2-40B4-BE49-F238E27FC236}">
                  <a16:creationId xmlns:a16="http://schemas.microsoft.com/office/drawing/2014/main" id="{DDFF4F7C-F975-305A-36F9-A62F85E796F1}"/>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4" name="Suorakulmio 43">
              <a:extLst>
                <a:ext uri="{FF2B5EF4-FFF2-40B4-BE49-F238E27FC236}">
                  <a16:creationId xmlns:a16="http://schemas.microsoft.com/office/drawing/2014/main" id="{4C5A7818-2A9F-C7E7-F929-2D1974EFFDA5}"/>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Suorakulmio 44">
              <a:extLst>
                <a:ext uri="{FF2B5EF4-FFF2-40B4-BE49-F238E27FC236}">
                  <a16:creationId xmlns:a16="http://schemas.microsoft.com/office/drawing/2014/main" id="{5928BC60-62E0-48D8-E45D-53AD6AE5E34C}"/>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6" name="Kaari 45">
              <a:extLst>
                <a:ext uri="{FF2B5EF4-FFF2-40B4-BE49-F238E27FC236}">
                  <a16:creationId xmlns:a16="http://schemas.microsoft.com/office/drawing/2014/main" id="{F718C5A9-C92F-ECD1-AA0B-9D75E3FECBE2}"/>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47" name="Ryhmä 46">
            <a:extLst>
              <a:ext uri="{FF2B5EF4-FFF2-40B4-BE49-F238E27FC236}">
                <a16:creationId xmlns:a16="http://schemas.microsoft.com/office/drawing/2014/main" id="{B6385B74-9F7D-E68E-A004-45C398F97FA5}"/>
              </a:ext>
            </a:extLst>
          </p:cNvPr>
          <p:cNvGrpSpPr/>
          <p:nvPr/>
        </p:nvGrpSpPr>
        <p:grpSpPr>
          <a:xfrm>
            <a:off x="8583014" y="4568484"/>
            <a:ext cx="1102852" cy="701043"/>
            <a:chOff x="1244600" y="912018"/>
            <a:chExt cx="4292600" cy="3050382"/>
          </a:xfrm>
        </p:grpSpPr>
        <p:sp>
          <p:nvSpPr>
            <p:cNvPr id="48" name="Kaari 47">
              <a:extLst>
                <a:ext uri="{FF2B5EF4-FFF2-40B4-BE49-F238E27FC236}">
                  <a16:creationId xmlns:a16="http://schemas.microsoft.com/office/drawing/2014/main" id="{94393DE7-6555-301A-B94D-C4F2FEA4E51D}"/>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9" name="Suorakulmio 48">
              <a:extLst>
                <a:ext uri="{FF2B5EF4-FFF2-40B4-BE49-F238E27FC236}">
                  <a16:creationId xmlns:a16="http://schemas.microsoft.com/office/drawing/2014/main" id="{33391822-2112-1B3D-F749-7E012639CB23}"/>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0" name="Kaari 49">
              <a:extLst>
                <a:ext uri="{FF2B5EF4-FFF2-40B4-BE49-F238E27FC236}">
                  <a16:creationId xmlns:a16="http://schemas.microsoft.com/office/drawing/2014/main" id="{4F3E5DDC-A83C-FC06-20E2-D1D5C0CA467F}"/>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51" name="Ryhmä 50">
            <a:extLst>
              <a:ext uri="{FF2B5EF4-FFF2-40B4-BE49-F238E27FC236}">
                <a16:creationId xmlns:a16="http://schemas.microsoft.com/office/drawing/2014/main" id="{FD20F91A-8C00-3719-7B62-46E563AD6E10}"/>
              </a:ext>
            </a:extLst>
          </p:cNvPr>
          <p:cNvGrpSpPr/>
          <p:nvPr/>
        </p:nvGrpSpPr>
        <p:grpSpPr>
          <a:xfrm>
            <a:off x="681019" y="5673918"/>
            <a:ext cx="1102852" cy="716366"/>
            <a:chOff x="1244600" y="912018"/>
            <a:chExt cx="4292600" cy="3117056"/>
          </a:xfrm>
        </p:grpSpPr>
        <p:sp>
          <p:nvSpPr>
            <p:cNvPr id="52" name="Kaari 51">
              <a:extLst>
                <a:ext uri="{FF2B5EF4-FFF2-40B4-BE49-F238E27FC236}">
                  <a16:creationId xmlns:a16="http://schemas.microsoft.com/office/drawing/2014/main" id="{05F270D2-43C8-5177-4D09-F18B40ABE121}"/>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3" name="Suorakulmio 52">
              <a:extLst>
                <a:ext uri="{FF2B5EF4-FFF2-40B4-BE49-F238E27FC236}">
                  <a16:creationId xmlns:a16="http://schemas.microsoft.com/office/drawing/2014/main" id="{DA7AA691-240C-EFD4-6855-FB610A366A17}"/>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4" name="Suorakulmio 53">
              <a:extLst>
                <a:ext uri="{FF2B5EF4-FFF2-40B4-BE49-F238E27FC236}">
                  <a16:creationId xmlns:a16="http://schemas.microsoft.com/office/drawing/2014/main" id="{02BFD9B8-B2E5-86E0-ED4A-C37409863BA3}"/>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5" name="Kaari 54">
              <a:extLst>
                <a:ext uri="{FF2B5EF4-FFF2-40B4-BE49-F238E27FC236}">
                  <a16:creationId xmlns:a16="http://schemas.microsoft.com/office/drawing/2014/main" id="{1BE7A9C1-DA3D-F364-DCD9-CEEE68842904}"/>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56" name="Ryhmä 55">
            <a:extLst>
              <a:ext uri="{FF2B5EF4-FFF2-40B4-BE49-F238E27FC236}">
                <a16:creationId xmlns:a16="http://schemas.microsoft.com/office/drawing/2014/main" id="{99562099-35EA-B0E5-6943-6717279415F4}"/>
              </a:ext>
            </a:extLst>
          </p:cNvPr>
          <p:cNvGrpSpPr/>
          <p:nvPr/>
        </p:nvGrpSpPr>
        <p:grpSpPr>
          <a:xfrm flipH="1">
            <a:off x="4674266" y="5680732"/>
            <a:ext cx="1102852" cy="716366"/>
            <a:chOff x="1244600" y="912018"/>
            <a:chExt cx="4292600" cy="3117056"/>
          </a:xfrm>
        </p:grpSpPr>
        <p:sp>
          <p:nvSpPr>
            <p:cNvPr id="57" name="Kaari 56">
              <a:extLst>
                <a:ext uri="{FF2B5EF4-FFF2-40B4-BE49-F238E27FC236}">
                  <a16:creationId xmlns:a16="http://schemas.microsoft.com/office/drawing/2014/main" id="{FAFD4585-3606-3E36-7FF1-BD4DD8D4B992}"/>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8" name="Suorakulmio 57">
              <a:extLst>
                <a:ext uri="{FF2B5EF4-FFF2-40B4-BE49-F238E27FC236}">
                  <a16:creationId xmlns:a16="http://schemas.microsoft.com/office/drawing/2014/main" id="{E4454B7F-BCCA-0F9C-E0B3-1CE88DA1215D}"/>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9" name="Suorakulmio 58">
              <a:extLst>
                <a:ext uri="{FF2B5EF4-FFF2-40B4-BE49-F238E27FC236}">
                  <a16:creationId xmlns:a16="http://schemas.microsoft.com/office/drawing/2014/main" id="{CF8D2BA2-EED9-EBDF-3101-14EF2CB55459}"/>
                </a:ext>
              </a:extLst>
            </p:cNvPr>
            <p:cNvSpPr/>
            <p:nvPr/>
          </p:nvSpPr>
          <p:spPr>
            <a:xfrm>
              <a:off x="2222500" y="1523999"/>
              <a:ext cx="1117600" cy="2505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0" name="Kaari 59">
              <a:extLst>
                <a:ext uri="{FF2B5EF4-FFF2-40B4-BE49-F238E27FC236}">
                  <a16:creationId xmlns:a16="http://schemas.microsoft.com/office/drawing/2014/main" id="{13D63C89-842B-6F64-4DC1-22EDE4449C56}"/>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61" name="Ryhmä 60">
            <a:extLst>
              <a:ext uri="{FF2B5EF4-FFF2-40B4-BE49-F238E27FC236}">
                <a16:creationId xmlns:a16="http://schemas.microsoft.com/office/drawing/2014/main" id="{2DBE93E3-312B-2AB8-470B-FDF1AA65D90C}"/>
              </a:ext>
            </a:extLst>
          </p:cNvPr>
          <p:cNvGrpSpPr/>
          <p:nvPr/>
        </p:nvGrpSpPr>
        <p:grpSpPr>
          <a:xfrm>
            <a:off x="8562480" y="5670729"/>
            <a:ext cx="1102852" cy="701043"/>
            <a:chOff x="1244600" y="912018"/>
            <a:chExt cx="4292600" cy="3050382"/>
          </a:xfrm>
        </p:grpSpPr>
        <p:sp>
          <p:nvSpPr>
            <p:cNvPr id="62" name="Kaari 61">
              <a:extLst>
                <a:ext uri="{FF2B5EF4-FFF2-40B4-BE49-F238E27FC236}">
                  <a16:creationId xmlns:a16="http://schemas.microsoft.com/office/drawing/2014/main" id="{6AB0BF3F-E128-B919-3A29-AAEECF86A766}"/>
                </a:ext>
              </a:extLst>
            </p:cNvPr>
            <p:cNvSpPr/>
            <p:nvPr/>
          </p:nvSpPr>
          <p:spPr>
            <a:xfrm>
              <a:off x="4655343" y="912018"/>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3" name="Suorakulmio 62">
              <a:extLst>
                <a:ext uri="{FF2B5EF4-FFF2-40B4-BE49-F238E27FC236}">
                  <a16:creationId xmlns:a16="http://schemas.microsoft.com/office/drawing/2014/main" id="{4A74220D-323E-2CAC-86D4-BE63015AAFA2}"/>
                </a:ext>
              </a:extLst>
            </p:cNvPr>
            <p:cNvSpPr/>
            <p:nvPr/>
          </p:nvSpPr>
          <p:spPr>
            <a:xfrm>
              <a:off x="1244600" y="1054100"/>
              <a:ext cx="4292600" cy="2908300"/>
            </a:xfrm>
            <a:prstGeom prst="rect">
              <a:avLst/>
            </a:prstGeom>
            <a:solidFill>
              <a:schemeClr val="tx1">
                <a:lumMod val="75000"/>
                <a:lumOff val="25000"/>
                <a:alpha val="30000"/>
              </a:schemeClr>
            </a:solid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4" name="Kaari 63">
              <a:extLst>
                <a:ext uri="{FF2B5EF4-FFF2-40B4-BE49-F238E27FC236}">
                  <a16:creationId xmlns:a16="http://schemas.microsoft.com/office/drawing/2014/main" id="{0E39452B-FD32-DFC4-B84F-12F722FA171C}"/>
                </a:ext>
              </a:extLst>
            </p:cNvPr>
            <p:cNvSpPr/>
            <p:nvPr/>
          </p:nvSpPr>
          <p:spPr>
            <a:xfrm>
              <a:off x="1897857" y="920750"/>
              <a:ext cx="146845" cy="284163"/>
            </a:xfrm>
            <a:prstGeom prst="arc">
              <a:avLst>
                <a:gd name="adj1" fmla="val 10800000"/>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65" name="Tekstiruutu 64">
            <a:extLst>
              <a:ext uri="{FF2B5EF4-FFF2-40B4-BE49-F238E27FC236}">
                <a16:creationId xmlns:a16="http://schemas.microsoft.com/office/drawing/2014/main" id="{4EDCAB65-1036-5D93-59CC-E753C8B7FD35}"/>
              </a:ext>
            </a:extLst>
          </p:cNvPr>
          <p:cNvSpPr txBox="1"/>
          <p:nvPr/>
        </p:nvSpPr>
        <p:spPr>
          <a:xfrm>
            <a:off x="1929972" y="3463755"/>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p:txBody>
      </p:sp>
      <p:sp>
        <p:nvSpPr>
          <p:cNvPr id="66" name="Tekstiruutu 65">
            <a:extLst>
              <a:ext uri="{FF2B5EF4-FFF2-40B4-BE49-F238E27FC236}">
                <a16:creationId xmlns:a16="http://schemas.microsoft.com/office/drawing/2014/main" id="{DD61E9D3-251E-1755-003A-F20DFCC0354E}"/>
              </a:ext>
            </a:extLst>
          </p:cNvPr>
          <p:cNvSpPr txBox="1"/>
          <p:nvPr/>
        </p:nvSpPr>
        <p:spPr>
          <a:xfrm>
            <a:off x="1925344" y="4556189"/>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p:txBody>
      </p:sp>
      <p:sp>
        <p:nvSpPr>
          <p:cNvPr id="67" name="Tekstiruutu 66">
            <a:extLst>
              <a:ext uri="{FF2B5EF4-FFF2-40B4-BE49-F238E27FC236}">
                <a16:creationId xmlns:a16="http://schemas.microsoft.com/office/drawing/2014/main" id="{78BF03BA-203D-D60A-2704-1200008F9CDA}"/>
              </a:ext>
            </a:extLst>
          </p:cNvPr>
          <p:cNvSpPr txBox="1"/>
          <p:nvPr/>
        </p:nvSpPr>
        <p:spPr>
          <a:xfrm>
            <a:off x="1933381" y="5633108"/>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p:txBody>
      </p:sp>
      <p:sp>
        <p:nvSpPr>
          <p:cNvPr id="68" name="Tekstiruutu 67">
            <a:extLst>
              <a:ext uri="{FF2B5EF4-FFF2-40B4-BE49-F238E27FC236}">
                <a16:creationId xmlns:a16="http://schemas.microsoft.com/office/drawing/2014/main" id="{5E5114A6-46B5-C11B-56D0-A29B88D05BCA}"/>
              </a:ext>
            </a:extLst>
          </p:cNvPr>
          <p:cNvSpPr txBox="1"/>
          <p:nvPr/>
        </p:nvSpPr>
        <p:spPr>
          <a:xfrm>
            <a:off x="5855519" y="3457625"/>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p:txBody>
      </p:sp>
      <p:sp>
        <p:nvSpPr>
          <p:cNvPr id="69" name="Tekstiruutu 68">
            <a:extLst>
              <a:ext uri="{FF2B5EF4-FFF2-40B4-BE49-F238E27FC236}">
                <a16:creationId xmlns:a16="http://schemas.microsoft.com/office/drawing/2014/main" id="{1400A790-7E8D-3AF0-AAF9-F061F44D10D8}"/>
              </a:ext>
            </a:extLst>
          </p:cNvPr>
          <p:cNvSpPr txBox="1"/>
          <p:nvPr/>
        </p:nvSpPr>
        <p:spPr>
          <a:xfrm>
            <a:off x="5850891" y="4550059"/>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p:txBody>
      </p:sp>
      <p:sp>
        <p:nvSpPr>
          <p:cNvPr id="70" name="Tekstiruutu 69">
            <a:extLst>
              <a:ext uri="{FF2B5EF4-FFF2-40B4-BE49-F238E27FC236}">
                <a16:creationId xmlns:a16="http://schemas.microsoft.com/office/drawing/2014/main" id="{F3399838-E3B7-8772-1019-71A2207CE641}"/>
              </a:ext>
            </a:extLst>
          </p:cNvPr>
          <p:cNvSpPr txBox="1"/>
          <p:nvPr/>
        </p:nvSpPr>
        <p:spPr>
          <a:xfrm>
            <a:off x="5858928" y="5626978"/>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p:txBody>
      </p:sp>
      <p:sp>
        <p:nvSpPr>
          <p:cNvPr id="71" name="Tekstiruutu 70">
            <a:extLst>
              <a:ext uri="{FF2B5EF4-FFF2-40B4-BE49-F238E27FC236}">
                <a16:creationId xmlns:a16="http://schemas.microsoft.com/office/drawing/2014/main" id="{7B37B9D5-C240-ABE0-B478-AD0438053F1F}"/>
              </a:ext>
            </a:extLst>
          </p:cNvPr>
          <p:cNvSpPr txBox="1"/>
          <p:nvPr/>
        </p:nvSpPr>
        <p:spPr>
          <a:xfrm>
            <a:off x="9765830" y="3447130"/>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1</a:t>
            </a:r>
          </a:p>
        </p:txBody>
      </p:sp>
      <p:sp>
        <p:nvSpPr>
          <p:cNvPr id="72" name="Tekstiruutu 71">
            <a:extLst>
              <a:ext uri="{FF2B5EF4-FFF2-40B4-BE49-F238E27FC236}">
                <a16:creationId xmlns:a16="http://schemas.microsoft.com/office/drawing/2014/main" id="{8F7BEEBE-A0C7-6B1F-B0CA-0B5CCAC0A61C}"/>
              </a:ext>
            </a:extLst>
          </p:cNvPr>
          <p:cNvSpPr txBox="1"/>
          <p:nvPr/>
        </p:nvSpPr>
        <p:spPr>
          <a:xfrm>
            <a:off x="9761202" y="4539564"/>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2</a:t>
            </a:r>
          </a:p>
        </p:txBody>
      </p:sp>
      <p:sp>
        <p:nvSpPr>
          <p:cNvPr id="73" name="Tekstiruutu 72">
            <a:extLst>
              <a:ext uri="{FF2B5EF4-FFF2-40B4-BE49-F238E27FC236}">
                <a16:creationId xmlns:a16="http://schemas.microsoft.com/office/drawing/2014/main" id="{2AEA56B6-DD4E-45C6-55C1-7461D0C8760A}"/>
              </a:ext>
            </a:extLst>
          </p:cNvPr>
          <p:cNvSpPr txBox="1"/>
          <p:nvPr/>
        </p:nvSpPr>
        <p:spPr>
          <a:xfrm>
            <a:off x="9769239" y="5616483"/>
            <a:ext cx="2296445" cy="738664"/>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GTIN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number</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a:p>
            <a:pPr marL="0" marR="0" lvl="0" indent="0" algn="l" defTabSz="91431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0" i="0" u="none" strike="noStrike" kern="1200" cap="none" spc="0" normalizeH="0" baseline="0" noProof="0" err="1">
                <a:ln>
                  <a:noFill/>
                </a:ln>
                <a:solidFill>
                  <a:srgbClr val="002C6C"/>
                </a:solidFill>
                <a:effectLst/>
                <a:uLnTx/>
                <a:uFillTx/>
                <a:latin typeface="Verdana"/>
                <a:ea typeface="+mn-ea"/>
                <a:cs typeface="+mn-cs"/>
              </a:rPr>
              <a:t>serial</a:t>
            </a:r>
            <a:r>
              <a:rPr kumimoji="0" lang="fi-FI" sz="1400" b="0" i="0" u="none" strike="noStrike" kern="1200" cap="none" spc="0" normalizeH="0" baseline="0" noProof="0">
                <a:ln>
                  <a:noFill/>
                </a:ln>
                <a:solidFill>
                  <a:srgbClr val="002C6C"/>
                </a:solidFill>
                <a:effectLst/>
                <a:uLnTx/>
                <a:uFillTx/>
                <a:latin typeface="Verdana"/>
                <a:ea typeface="+mn-ea"/>
                <a:cs typeface="+mn-cs"/>
              </a:rPr>
              <a:t> </a:t>
            </a:r>
            <a:r>
              <a:rPr kumimoji="0" lang="fi-FI" sz="1400" b="1" i="0" u="none" strike="noStrike" kern="1200" cap="none" spc="0" normalizeH="0" baseline="0" noProof="0">
                <a:ln>
                  <a:noFill/>
                </a:ln>
                <a:solidFill>
                  <a:srgbClr val="002C6C"/>
                </a:solidFill>
                <a:effectLst/>
                <a:uLnTx/>
                <a:uFillTx/>
                <a:latin typeface="Verdana"/>
                <a:ea typeface="+mn-ea"/>
                <a:cs typeface="+mn-cs"/>
              </a:rPr>
              <a:t>3</a:t>
            </a:r>
          </a:p>
        </p:txBody>
      </p:sp>
      <p:sp>
        <p:nvSpPr>
          <p:cNvPr id="74" name="Tekstiruutu 73">
            <a:extLst>
              <a:ext uri="{FF2B5EF4-FFF2-40B4-BE49-F238E27FC236}">
                <a16:creationId xmlns:a16="http://schemas.microsoft.com/office/drawing/2014/main" id="{617621F8-60B0-53C0-28E6-176A03B8C4BF}"/>
              </a:ext>
            </a:extLst>
          </p:cNvPr>
          <p:cNvSpPr txBox="1"/>
          <p:nvPr/>
        </p:nvSpPr>
        <p:spPr>
          <a:xfrm>
            <a:off x="681019" y="2730699"/>
            <a:ext cx="2410524" cy="590931"/>
          </a:xfrm>
          <a:prstGeom prst="rect">
            <a:avLst/>
          </a:prstGeom>
          <a:noFill/>
        </p:spPr>
        <p:txBody>
          <a:bodyPr wrap="square" rtlCol="0">
            <a:spAutoFit/>
          </a:bodyPr>
          <a:lstStyle/>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3</a:t>
            </a:r>
            <a:r>
              <a:rPr kumimoji="0" lang="fi-FI" sz="1800" b="0" i="0" u="none" strike="noStrike" kern="1200" cap="none" spc="0" normalizeH="0" baseline="0" noProof="0">
                <a:ln>
                  <a:noFill/>
                </a:ln>
                <a:solidFill>
                  <a:srgbClr val="002C6C"/>
                </a:solidFill>
                <a:effectLst/>
                <a:uLnTx/>
                <a:uFillTx/>
                <a:latin typeface="Verdana"/>
                <a:ea typeface="+mn-ea"/>
                <a:cs typeface="+mn-cs"/>
              </a:rPr>
              <a:t> + </a:t>
            </a:r>
          </a:p>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0" i="0" u="none" strike="noStrike" kern="1200" cap="none" spc="0" normalizeH="0" baseline="0" noProof="0" err="1">
                <a:ln>
                  <a:noFill/>
                </a:ln>
                <a:solidFill>
                  <a:srgbClr val="002C6C"/>
                </a:solidFill>
                <a:effectLst/>
                <a:uLnTx/>
                <a:uFillTx/>
                <a:latin typeface="Verdana"/>
                <a:ea typeface="+mn-ea"/>
                <a:cs typeface="+mn-cs"/>
              </a:rPr>
              <a:t>number</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1" i="0" u="none" strike="noStrike" kern="1200" cap="none" spc="0" normalizeH="0" baseline="0" noProof="0">
                <a:ln>
                  <a:noFill/>
                </a:ln>
                <a:solidFill>
                  <a:srgbClr val="002C6C"/>
                </a:solidFill>
                <a:effectLst/>
                <a:uLnTx/>
                <a:uFillTx/>
                <a:latin typeface="Verdana"/>
                <a:ea typeface="+mn-ea"/>
                <a:cs typeface="+mn-cs"/>
              </a:rPr>
              <a:t>1</a:t>
            </a:r>
          </a:p>
        </p:txBody>
      </p:sp>
      <p:sp>
        <p:nvSpPr>
          <p:cNvPr id="75" name="Tekstiruutu 74">
            <a:extLst>
              <a:ext uri="{FF2B5EF4-FFF2-40B4-BE49-F238E27FC236}">
                <a16:creationId xmlns:a16="http://schemas.microsoft.com/office/drawing/2014/main" id="{4906F1DC-2FFD-41CB-DCE7-290526EECC99}"/>
              </a:ext>
            </a:extLst>
          </p:cNvPr>
          <p:cNvSpPr txBox="1"/>
          <p:nvPr/>
        </p:nvSpPr>
        <p:spPr>
          <a:xfrm>
            <a:off x="4653666" y="2754820"/>
            <a:ext cx="2410524" cy="590931"/>
          </a:xfrm>
          <a:prstGeom prst="rect">
            <a:avLst/>
          </a:prstGeom>
          <a:noFill/>
        </p:spPr>
        <p:txBody>
          <a:bodyPr wrap="square" rtlCol="0">
            <a:spAutoFit/>
          </a:bodyPr>
          <a:lstStyle/>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3</a:t>
            </a:r>
            <a:r>
              <a:rPr kumimoji="0" lang="fi-FI" sz="1800" b="0" i="0" u="none" strike="noStrike" kern="1200" cap="none" spc="0" normalizeH="0" baseline="0" noProof="0">
                <a:ln>
                  <a:noFill/>
                </a:ln>
                <a:solidFill>
                  <a:srgbClr val="002C6C"/>
                </a:solidFill>
                <a:effectLst/>
                <a:uLnTx/>
                <a:uFillTx/>
                <a:latin typeface="Verdana"/>
                <a:ea typeface="+mn-ea"/>
                <a:cs typeface="+mn-cs"/>
              </a:rPr>
              <a:t> + </a:t>
            </a:r>
          </a:p>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0" i="0" u="none" strike="noStrike" kern="1200" cap="none" spc="0" normalizeH="0" baseline="0" noProof="0" err="1">
                <a:ln>
                  <a:noFill/>
                </a:ln>
                <a:solidFill>
                  <a:srgbClr val="002C6C"/>
                </a:solidFill>
                <a:effectLst/>
                <a:uLnTx/>
                <a:uFillTx/>
                <a:latin typeface="Verdana"/>
                <a:ea typeface="+mn-ea"/>
                <a:cs typeface="+mn-cs"/>
              </a:rPr>
              <a:t>number</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1" i="0" u="none" strike="noStrike" kern="1200" cap="none" spc="0" normalizeH="0" baseline="0" noProof="0">
                <a:ln>
                  <a:noFill/>
                </a:ln>
                <a:solidFill>
                  <a:srgbClr val="002C6C"/>
                </a:solidFill>
                <a:effectLst/>
                <a:uLnTx/>
                <a:uFillTx/>
                <a:latin typeface="Verdana"/>
                <a:ea typeface="+mn-ea"/>
                <a:cs typeface="+mn-cs"/>
              </a:rPr>
              <a:t>2</a:t>
            </a:r>
          </a:p>
        </p:txBody>
      </p:sp>
      <p:sp>
        <p:nvSpPr>
          <p:cNvPr id="76" name="Tekstiruutu 75">
            <a:extLst>
              <a:ext uri="{FF2B5EF4-FFF2-40B4-BE49-F238E27FC236}">
                <a16:creationId xmlns:a16="http://schemas.microsoft.com/office/drawing/2014/main" id="{DF6E6674-5752-6E4F-6D0A-5E6BE802ADE8}"/>
              </a:ext>
            </a:extLst>
          </p:cNvPr>
          <p:cNvSpPr txBox="1"/>
          <p:nvPr/>
        </p:nvSpPr>
        <p:spPr>
          <a:xfrm>
            <a:off x="8557516" y="2730869"/>
            <a:ext cx="2410524" cy="590931"/>
          </a:xfrm>
          <a:prstGeom prst="rect">
            <a:avLst/>
          </a:prstGeom>
          <a:noFill/>
        </p:spPr>
        <p:txBody>
          <a:bodyPr wrap="square" rtlCol="0">
            <a:spAutoFit/>
          </a:bodyPr>
          <a:lstStyle/>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a:ln>
                  <a:noFill/>
                </a:ln>
                <a:solidFill>
                  <a:srgbClr val="002C6C"/>
                </a:solidFill>
                <a:effectLst/>
                <a:uLnTx/>
                <a:uFillTx/>
                <a:latin typeface="Verdana"/>
                <a:ea typeface="+mn-ea"/>
                <a:cs typeface="+mn-cs"/>
              </a:rPr>
              <a:t>GTIN </a:t>
            </a:r>
            <a:r>
              <a:rPr kumimoji="0" lang="fi-FI" sz="1800" b="1" i="0" u="none" strike="noStrike" kern="1200" cap="none" spc="0" normalizeH="0" baseline="0" noProof="0">
                <a:ln>
                  <a:noFill/>
                </a:ln>
                <a:solidFill>
                  <a:srgbClr val="002C6C"/>
                </a:solidFill>
                <a:effectLst/>
                <a:uLnTx/>
                <a:uFillTx/>
                <a:latin typeface="Verdana"/>
                <a:ea typeface="+mn-ea"/>
                <a:cs typeface="+mn-cs"/>
              </a:rPr>
              <a:t>3</a:t>
            </a:r>
            <a:r>
              <a:rPr kumimoji="0" lang="fi-FI" sz="1800" b="0" i="0" u="none" strike="noStrike" kern="1200" cap="none" spc="0" normalizeH="0" baseline="0" noProof="0">
                <a:ln>
                  <a:noFill/>
                </a:ln>
                <a:solidFill>
                  <a:srgbClr val="002C6C"/>
                </a:solidFill>
                <a:effectLst/>
                <a:uLnTx/>
                <a:uFillTx/>
                <a:latin typeface="Verdana"/>
                <a:ea typeface="+mn-ea"/>
                <a:cs typeface="+mn-cs"/>
              </a:rPr>
              <a:t> + </a:t>
            </a:r>
          </a:p>
          <a:p>
            <a:pPr marL="0" marR="0" lvl="0" indent="0" algn="l" defTabSz="914310" rtl="0" eaLnBrk="1" fontAlgn="auto" latinLnBrk="0" hangingPunct="1">
              <a:lnSpc>
                <a:spcPct val="90000"/>
              </a:lnSpc>
              <a:spcBef>
                <a:spcPts val="0"/>
              </a:spcBef>
              <a:spcAft>
                <a:spcPts val="0"/>
              </a:spcAft>
              <a:buClrTx/>
              <a:buSzTx/>
              <a:buFontTx/>
              <a:buNone/>
              <a:tabLst/>
              <a:defRPr/>
            </a:pPr>
            <a:r>
              <a:rPr kumimoji="0" lang="fi-FI" sz="1800" b="0" i="0" u="none" strike="noStrike" kern="1200" cap="none" spc="0" normalizeH="0" baseline="0" noProof="0" err="1">
                <a:ln>
                  <a:noFill/>
                </a:ln>
                <a:solidFill>
                  <a:srgbClr val="002C6C"/>
                </a:solidFill>
                <a:effectLst/>
                <a:uLnTx/>
                <a:uFillTx/>
                <a:latin typeface="Verdana"/>
                <a:ea typeface="+mn-ea"/>
                <a:cs typeface="+mn-cs"/>
              </a:rPr>
              <a:t>variation</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0" i="0" u="none" strike="noStrike" kern="1200" cap="none" spc="0" normalizeH="0" baseline="0" noProof="0" err="1">
                <a:ln>
                  <a:noFill/>
                </a:ln>
                <a:solidFill>
                  <a:srgbClr val="002C6C"/>
                </a:solidFill>
                <a:effectLst/>
                <a:uLnTx/>
                <a:uFillTx/>
                <a:latin typeface="Verdana"/>
                <a:ea typeface="+mn-ea"/>
                <a:cs typeface="+mn-cs"/>
              </a:rPr>
              <a:t>number</a:t>
            </a:r>
            <a:r>
              <a:rPr kumimoji="0" lang="fi-FI" sz="1800" b="0" i="0" u="none" strike="noStrike" kern="1200" cap="none" spc="0" normalizeH="0" baseline="0" noProof="0">
                <a:ln>
                  <a:noFill/>
                </a:ln>
                <a:solidFill>
                  <a:srgbClr val="002C6C"/>
                </a:solidFill>
                <a:effectLst/>
                <a:uLnTx/>
                <a:uFillTx/>
                <a:latin typeface="Verdana"/>
                <a:ea typeface="+mn-ea"/>
                <a:cs typeface="+mn-cs"/>
              </a:rPr>
              <a:t> </a:t>
            </a:r>
            <a:r>
              <a:rPr kumimoji="0" lang="fi-FI" sz="1800" b="1" i="0" u="none" strike="noStrike" kern="1200" cap="none" spc="0" normalizeH="0" baseline="0" noProof="0">
                <a:ln>
                  <a:noFill/>
                </a:ln>
                <a:solidFill>
                  <a:srgbClr val="002C6C"/>
                </a:solidFill>
                <a:effectLst/>
                <a:uLnTx/>
                <a:uFillTx/>
                <a:latin typeface="Verdana"/>
                <a:ea typeface="+mn-ea"/>
                <a:cs typeface="+mn-cs"/>
              </a:rPr>
              <a:t>3</a:t>
            </a:r>
          </a:p>
        </p:txBody>
      </p:sp>
      <p:sp>
        <p:nvSpPr>
          <p:cNvPr id="2" name="Tekstiruutu 1">
            <a:extLst>
              <a:ext uri="{FF2B5EF4-FFF2-40B4-BE49-F238E27FC236}">
                <a16:creationId xmlns:a16="http://schemas.microsoft.com/office/drawing/2014/main" id="{386367E2-A17D-AB92-3F4A-ECFBE33D330F}"/>
              </a:ext>
            </a:extLst>
          </p:cNvPr>
          <p:cNvSpPr txBox="1"/>
          <p:nvPr/>
        </p:nvSpPr>
        <p:spPr>
          <a:xfrm>
            <a:off x="823727" y="338287"/>
            <a:ext cx="6226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1">
                <a:solidFill>
                  <a:srgbClr val="FF0000"/>
                </a:solidFill>
                <a:latin typeface="Avenir Next LT Pro"/>
              </a:rPr>
              <a:t>Esimerkki</a:t>
            </a:r>
            <a:r>
              <a:rPr kumimoji="0" lang="fi-FI" sz="1800" b="1" i="0" u="none" strike="noStrike" kern="1200" cap="none" spc="0" normalizeH="0" baseline="0" noProof="0">
                <a:ln>
                  <a:noFill/>
                </a:ln>
                <a:solidFill>
                  <a:prstClr val="black"/>
                </a:solidFill>
                <a:effectLst/>
                <a:uLnTx/>
                <a:uFillTx/>
                <a:latin typeface="Avenir Next LT Pro"/>
                <a:ea typeface="+mn-ea"/>
                <a:cs typeface="+mn-cs"/>
              </a:rPr>
              <a:t>: </a:t>
            </a:r>
            <a:r>
              <a:rPr kumimoji="0" lang="fi-FI" sz="1800" b="1" i="0" u="none" strike="noStrike" kern="1200" cap="none" spc="0" normalizeH="0" baseline="0" noProof="0">
                <a:ln>
                  <a:noFill/>
                </a:ln>
                <a:solidFill>
                  <a:srgbClr val="183858"/>
                </a:solidFill>
                <a:effectLst/>
                <a:uLnTx/>
                <a:uFillTx/>
                <a:latin typeface="Avenir Next LT Pro"/>
                <a:ea typeface="+mn-ea"/>
                <a:cs typeface="+mn-cs"/>
              </a:rPr>
              <a:t>GS1 </a:t>
            </a:r>
            <a:r>
              <a:rPr lang="fi-FI" b="1">
                <a:solidFill>
                  <a:srgbClr val="183858"/>
                </a:solidFill>
                <a:latin typeface="Avenir Next LT Pro"/>
              </a:rPr>
              <a:t>t</a:t>
            </a:r>
            <a:r>
              <a:rPr kumimoji="0" lang="fi-FI" sz="1800" b="1" i="0" u="none" strike="noStrike" kern="1200" cap="none" spc="0" normalizeH="0" baseline="0" noProof="0" err="1">
                <a:ln>
                  <a:noFill/>
                </a:ln>
                <a:solidFill>
                  <a:srgbClr val="183858"/>
                </a:solidFill>
                <a:effectLst/>
                <a:uLnTx/>
                <a:uFillTx/>
                <a:latin typeface="Avenir Next LT Pro"/>
                <a:ea typeface="+mn-ea"/>
                <a:cs typeface="+mn-cs"/>
              </a:rPr>
              <a:t>uoteyksilöinnin</a:t>
            </a:r>
            <a:r>
              <a:rPr kumimoji="0" lang="fi-FI" sz="1800" b="1" i="0" u="none" strike="noStrike" kern="1200" cap="none" spc="0" normalizeH="0" baseline="0" noProof="0">
                <a:ln>
                  <a:noFill/>
                </a:ln>
                <a:solidFill>
                  <a:srgbClr val="183858"/>
                </a:solidFill>
                <a:effectLst/>
                <a:uLnTx/>
                <a:uFillTx/>
                <a:latin typeface="Avenir Next LT Pro"/>
                <a:ea typeface="+mn-ea"/>
                <a:cs typeface="+mn-cs"/>
              </a:rPr>
              <a:t> tasojen soveltamisesta betonielementtien käyttötapauksessa</a:t>
            </a:r>
          </a:p>
        </p:txBody>
      </p:sp>
    </p:spTree>
    <p:extLst>
      <p:ext uri="{BB962C8B-B14F-4D97-AF65-F5344CB8AC3E}">
        <p14:creationId xmlns:p14="http://schemas.microsoft.com/office/powerpoint/2010/main" val="1044052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Kuva 5" descr="Näyttö tasaisella täytöllä">
            <a:extLst>
              <a:ext uri="{FF2B5EF4-FFF2-40B4-BE49-F238E27FC236}">
                <a16:creationId xmlns:a16="http://schemas.microsoft.com/office/drawing/2014/main" id="{00593D65-4600-FC18-4D03-8D6E5ADAF87F}"/>
              </a:ext>
            </a:extLst>
          </p:cNvPr>
          <p:cNvSpPr/>
          <p:nvPr/>
        </p:nvSpPr>
        <p:spPr>
          <a:xfrm>
            <a:off x="3781379" y="4190620"/>
            <a:ext cx="1724071" cy="1791080"/>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21" name="Ryhmä 20">
            <a:extLst>
              <a:ext uri="{FF2B5EF4-FFF2-40B4-BE49-F238E27FC236}">
                <a16:creationId xmlns:a16="http://schemas.microsoft.com/office/drawing/2014/main" id="{CF619872-D7F1-12E6-11D4-57A090B15496}"/>
              </a:ext>
            </a:extLst>
          </p:cNvPr>
          <p:cNvGrpSpPr/>
          <p:nvPr/>
        </p:nvGrpSpPr>
        <p:grpSpPr>
          <a:xfrm flipH="1">
            <a:off x="2202579" y="1971622"/>
            <a:ext cx="600073" cy="875547"/>
            <a:chOff x="9086850" y="3295270"/>
            <a:chExt cx="600073" cy="875547"/>
          </a:xfrm>
          <a:solidFill>
            <a:schemeClr val="bg1"/>
          </a:solidFill>
        </p:grpSpPr>
        <p:sp>
          <p:nvSpPr>
            <p:cNvPr id="12" name="Vapaamuotoinen: Muoto 11">
              <a:extLst>
                <a:ext uri="{FF2B5EF4-FFF2-40B4-BE49-F238E27FC236}">
                  <a16:creationId xmlns:a16="http://schemas.microsoft.com/office/drawing/2014/main" id="{60836974-B4DA-A448-945A-D7019E3E4AC0}"/>
                </a:ext>
              </a:extLst>
            </p:cNvPr>
            <p:cNvSpPr/>
            <p:nvPr/>
          </p:nvSpPr>
          <p:spPr>
            <a:xfrm rot="18900000">
              <a:off x="9153523" y="3315956"/>
              <a:ext cx="19050" cy="53882"/>
            </a:xfrm>
            <a:custGeom>
              <a:avLst/>
              <a:gdLst>
                <a:gd name="connsiteX0" fmla="*/ 0 w 19050"/>
                <a:gd name="connsiteY0" fmla="*/ 0 h 53882"/>
                <a:gd name="connsiteX1" fmla="*/ 19050 w 19050"/>
                <a:gd name="connsiteY1" fmla="*/ 0 h 53882"/>
                <a:gd name="connsiteX2" fmla="*/ 19050 w 19050"/>
                <a:gd name="connsiteY2" fmla="*/ 53883 h 53882"/>
                <a:gd name="connsiteX3" fmla="*/ 0 w 19050"/>
                <a:gd name="connsiteY3" fmla="*/ 53883 h 53882"/>
              </a:gdLst>
              <a:ahLst/>
              <a:cxnLst>
                <a:cxn ang="0">
                  <a:pos x="connsiteX0" y="connsiteY0"/>
                </a:cxn>
                <a:cxn ang="0">
                  <a:pos x="connsiteX1" y="connsiteY1"/>
                </a:cxn>
                <a:cxn ang="0">
                  <a:pos x="connsiteX2" y="connsiteY2"/>
                </a:cxn>
                <a:cxn ang="0">
                  <a:pos x="connsiteX3" y="connsiteY3"/>
                </a:cxn>
              </a:cxnLst>
              <a:rect l="l" t="t" r="r" b="b"/>
              <a:pathLst>
                <a:path w="19050" h="53882">
                  <a:moveTo>
                    <a:pt x="0" y="0"/>
                  </a:moveTo>
                  <a:lnTo>
                    <a:pt x="19050" y="0"/>
                  </a:lnTo>
                  <a:lnTo>
                    <a:pt x="19050" y="53883"/>
                  </a:lnTo>
                  <a:lnTo>
                    <a:pt x="0" y="538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Vapaamuotoinen: Muoto 12">
              <a:extLst>
                <a:ext uri="{FF2B5EF4-FFF2-40B4-BE49-F238E27FC236}">
                  <a16:creationId xmlns:a16="http://schemas.microsoft.com/office/drawing/2014/main" id="{03B147E5-E459-85B2-2EBB-F9C4E0317B43}"/>
                </a:ext>
              </a:extLst>
            </p:cNvPr>
            <p:cNvSpPr/>
            <p:nvPr/>
          </p:nvSpPr>
          <p:spPr>
            <a:xfrm rot="18900000">
              <a:off x="9240877" y="3333371"/>
              <a:ext cx="53882" cy="19050"/>
            </a:xfrm>
            <a:custGeom>
              <a:avLst/>
              <a:gdLst>
                <a:gd name="connsiteX0" fmla="*/ 0 w 53882"/>
                <a:gd name="connsiteY0" fmla="*/ 0 h 19050"/>
                <a:gd name="connsiteX1" fmla="*/ 53883 w 53882"/>
                <a:gd name="connsiteY1" fmla="*/ 0 h 19050"/>
                <a:gd name="connsiteX2" fmla="*/ 53883 w 53882"/>
                <a:gd name="connsiteY2" fmla="*/ 19050 h 19050"/>
                <a:gd name="connsiteX3" fmla="*/ 0 w 5388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3882" h="19050">
                  <a:moveTo>
                    <a:pt x="0" y="0"/>
                  </a:moveTo>
                  <a:lnTo>
                    <a:pt x="53883" y="0"/>
                  </a:lnTo>
                  <a:lnTo>
                    <a:pt x="53883"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Vapaamuotoinen: Muoto 13">
              <a:extLst>
                <a:ext uri="{FF2B5EF4-FFF2-40B4-BE49-F238E27FC236}">
                  <a16:creationId xmlns:a16="http://schemas.microsoft.com/office/drawing/2014/main" id="{89B6347B-BD8D-0AD1-1989-1888C32499BC}"/>
                </a:ext>
              </a:extLst>
            </p:cNvPr>
            <p:cNvSpPr/>
            <p:nvPr/>
          </p:nvSpPr>
          <p:spPr>
            <a:xfrm>
              <a:off x="9205912" y="3295270"/>
              <a:ext cx="19050" cy="57150"/>
            </a:xfrm>
            <a:custGeom>
              <a:avLst/>
              <a:gdLst>
                <a:gd name="connsiteX0" fmla="*/ 0 w 19050"/>
                <a:gd name="connsiteY0" fmla="*/ 0 h 57150"/>
                <a:gd name="connsiteX1" fmla="*/ 19050 w 19050"/>
                <a:gd name="connsiteY1" fmla="*/ 0 h 57150"/>
                <a:gd name="connsiteX2" fmla="*/ 19050 w 19050"/>
                <a:gd name="connsiteY2" fmla="*/ 57150 h 57150"/>
                <a:gd name="connsiteX3" fmla="*/ 0 w 19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 h="57150">
                  <a:moveTo>
                    <a:pt x="0" y="0"/>
                  </a:moveTo>
                  <a:lnTo>
                    <a:pt x="19050" y="0"/>
                  </a:lnTo>
                  <a:lnTo>
                    <a:pt x="190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Vapaamuotoinen: Muoto 14">
              <a:extLst>
                <a:ext uri="{FF2B5EF4-FFF2-40B4-BE49-F238E27FC236}">
                  <a16:creationId xmlns:a16="http://schemas.microsoft.com/office/drawing/2014/main" id="{C12C366A-0BAB-1B0F-302E-59E9C02202B6}"/>
                </a:ext>
              </a:extLst>
            </p:cNvPr>
            <p:cNvSpPr/>
            <p:nvPr/>
          </p:nvSpPr>
          <p:spPr>
            <a:xfrm>
              <a:off x="9086850" y="3390520"/>
              <a:ext cx="419100" cy="704850"/>
            </a:xfrm>
            <a:custGeom>
              <a:avLst/>
              <a:gdLst>
                <a:gd name="connsiteX0" fmla="*/ 381000 w 419100"/>
                <a:gd name="connsiteY0" fmla="*/ 337185 h 704850"/>
                <a:gd name="connsiteX1" fmla="*/ 381000 w 419100"/>
                <a:gd name="connsiteY1" fmla="*/ 600075 h 704850"/>
                <a:gd name="connsiteX2" fmla="*/ 38100 w 419100"/>
                <a:gd name="connsiteY2" fmla="*/ 600075 h 704850"/>
                <a:gd name="connsiteX3" fmla="*/ 38100 w 419100"/>
                <a:gd name="connsiteY3" fmla="*/ 104775 h 704850"/>
                <a:gd name="connsiteX4" fmla="*/ 381000 w 419100"/>
                <a:gd name="connsiteY4" fmla="*/ 104775 h 704850"/>
                <a:gd name="connsiteX5" fmla="*/ 381000 w 419100"/>
                <a:gd name="connsiteY5" fmla="*/ 215903 h 704850"/>
                <a:gd name="connsiteX6" fmla="*/ 384191 w 419100"/>
                <a:gd name="connsiteY6" fmla="*/ 213741 h 704850"/>
                <a:gd name="connsiteX7" fmla="*/ 418671 w 419100"/>
                <a:gd name="connsiteY7" fmla="*/ 204102 h 704850"/>
                <a:gd name="connsiteX8" fmla="*/ 419100 w 419100"/>
                <a:gd name="connsiteY8" fmla="*/ 204102 h 704850"/>
                <a:gd name="connsiteX9" fmla="*/ 419100 w 419100"/>
                <a:gd name="connsiteY9" fmla="*/ 38100 h 704850"/>
                <a:gd name="connsiteX10" fmla="*/ 381000 w 419100"/>
                <a:gd name="connsiteY10" fmla="*/ 0 h 704850"/>
                <a:gd name="connsiteX11" fmla="*/ 38100 w 419100"/>
                <a:gd name="connsiteY11" fmla="*/ 0 h 704850"/>
                <a:gd name="connsiteX12" fmla="*/ 0 w 419100"/>
                <a:gd name="connsiteY12" fmla="*/ 38100 h 704850"/>
                <a:gd name="connsiteX13" fmla="*/ 0 w 419100"/>
                <a:gd name="connsiteY13" fmla="*/ 666750 h 704850"/>
                <a:gd name="connsiteX14" fmla="*/ 38100 w 419100"/>
                <a:gd name="connsiteY14" fmla="*/ 704850 h 704850"/>
                <a:gd name="connsiteX15" fmla="*/ 381000 w 419100"/>
                <a:gd name="connsiteY15" fmla="*/ 704850 h 704850"/>
                <a:gd name="connsiteX16" fmla="*/ 419100 w 419100"/>
                <a:gd name="connsiteY16" fmla="*/ 666750 h 704850"/>
                <a:gd name="connsiteX17" fmla="*/ 419100 w 419100"/>
                <a:gd name="connsiteY17" fmla="*/ 400050 h 704850"/>
                <a:gd name="connsiteX18" fmla="*/ 176213 w 419100"/>
                <a:gd name="connsiteY18" fmla="*/ 38100 h 704850"/>
                <a:gd name="connsiteX19" fmla="*/ 242888 w 419100"/>
                <a:gd name="connsiteY19" fmla="*/ 38100 h 704850"/>
                <a:gd name="connsiteX20" fmla="*/ 257175 w 419100"/>
                <a:gd name="connsiteY20" fmla="*/ 52388 h 704850"/>
                <a:gd name="connsiteX21" fmla="*/ 242888 w 419100"/>
                <a:gd name="connsiteY21" fmla="*/ 66675 h 704850"/>
                <a:gd name="connsiteX22" fmla="*/ 176213 w 419100"/>
                <a:gd name="connsiteY22" fmla="*/ 66675 h 704850"/>
                <a:gd name="connsiteX23" fmla="*/ 161925 w 419100"/>
                <a:gd name="connsiteY23" fmla="*/ 52388 h 704850"/>
                <a:gd name="connsiteX24" fmla="*/ 176213 w 419100"/>
                <a:gd name="connsiteY24" fmla="*/ 38100 h 704850"/>
                <a:gd name="connsiteX25" fmla="*/ 128588 w 419100"/>
                <a:gd name="connsiteY25" fmla="*/ 38100 h 704850"/>
                <a:gd name="connsiteX26" fmla="*/ 142875 w 419100"/>
                <a:gd name="connsiteY26" fmla="*/ 52388 h 704850"/>
                <a:gd name="connsiteX27" fmla="*/ 128588 w 419100"/>
                <a:gd name="connsiteY27" fmla="*/ 66675 h 704850"/>
                <a:gd name="connsiteX28" fmla="*/ 114300 w 419100"/>
                <a:gd name="connsiteY28" fmla="*/ 52388 h 704850"/>
                <a:gd name="connsiteX29" fmla="*/ 128588 w 419100"/>
                <a:gd name="connsiteY29" fmla="*/ 381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704850">
                  <a:moveTo>
                    <a:pt x="381000" y="337185"/>
                  </a:moveTo>
                  <a:lnTo>
                    <a:pt x="381000" y="600075"/>
                  </a:lnTo>
                  <a:lnTo>
                    <a:pt x="38100" y="600075"/>
                  </a:lnTo>
                  <a:lnTo>
                    <a:pt x="38100" y="104775"/>
                  </a:lnTo>
                  <a:lnTo>
                    <a:pt x="381000" y="104775"/>
                  </a:lnTo>
                  <a:lnTo>
                    <a:pt x="381000" y="215903"/>
                  </a:lnTo>
                  <a:cubicBezTo>
                    <a:pt x="382057" y="215170"/>
                    <a:pt x="383086" y="214408"/>
                    <a:pt x="384191" y="213741"/>
                  </a:cubicBezTo>
                  <a:cubicBezTo>
                    <a:pt x="394589" y="207442"/>
                    <a:pt x="406514" y="204108"/>
                    <a:pt x="418671" y="204102"/>
                  </a:cubicBezTo>
                  <a:lnTo>
                    <a:pt x="419100" y="204102"/>
                  </a:lnTo>
                  <a:lnTo>
                    <a:pt x="419100" y="38100"/>
                  </a:lnTo>
                  <a:cubicBezTo>
                    <a:pt x="419037" y="17084"/>
                    <a:pt x="402016" y="63"/>
                    <a:pt x="381000" y="0"/>
                  </a:cubicBezTo>
                  <a:lnTo>
                    <a:pt x="38100" y="0"/>
                  </a:lnTo>
                  <a:cubicBezTo>
                    <a:pt x="17084" y="63"/>
                    <a:pt x="63" y="17084"/>
                    <a:pt x="0" y="38100"/>
                  </a:cubicBezTo>
                  <a:lnTo>
                    <a:pt x="0" y="666750"/>
                  </a:lnTo>
                  <a:cubicBezTo>
                    <a:pt x="63" y="687766"/>
                    <a:pt x="17084" y="704787"/>
                    <a:pt x="38100" y="704850"/>
                  </a:cubicBezTo>
                  <a:lnTo>
                    <a:pt x="381000" y="704850"/>
                  </a:lnTo>
                  <a:cubicBezTo>
                    <a:pt x="402016" y="704787"/>
                    <a:pt x="419037" y="687766"/>
                    <a:pt x="419100" y="666750"/>
                  </a:cubicBezTo>
                  <a:lnTo>
                    <a:pt x="419100" y="400050"/>
                  </a:lnTo>
                  <a:close/>
                  <a:moveTo>
                    <a:pt x="176213" y="38100"/>
                  </a:moveTo>
                  <a:lnTo>
                    <a:pt x="242888" y="38100"/>
                  </a:lnTo>
                  <a:cubicBezTo>
                    <a:pt x="250778" y="38100"/>
                    <a:pt x="257175" y="44497"/>
                    <a:pt x="257175" y="52388"/>
                  </a:cubicBezTo>
                  <a:cubicBezTo>
                    <a:pt x="257175" y="60278"/>
                    <a:pt x="250778" y="66675"/>
                    <a:pt x="242888" y="66675"/>
                  </a:cubicBezTo>
                  <a:lnTo>
                    <a:pt x="176213" y="66675"/>
                  </a:lnTo>
                  <a:cubicBezTo>
                    <a:pt x="168322" y="66675"/>
                    <a:pt x="161925" y="60278"/>
                    <a:pt x="161925" y="52388"/>
                  </a:cubicBezTo>
                  <a:cubicBezTo>
                    <a:pt x="161925" y="44497"/>
                    <a:pt x="168322" y="38100"/>
                    <a:pt x="176213" y="38100"/>
                  </a:cubicBezTo>
                  <a:close/>
                  <a:moveTo>
                    <a:pt x="128588" y="38100"/>
                  </a:moveTo>
                  <a:cubicBezTo>
                    <a:pt x="136478" y="38100"/>
                    <a:pt x="142875" y="44497"/>
                    <a:pt x="142875" y="52388"/>
                  </a:cubicBezTo>
                  <a:cubicBezTo>
                    <a:pt x="142875" y="60278"/>
                    <a:pt x="136478" y="66675"/>
                    <a:pt x="128588" y="66675"/>
                  </a:cubicBezTo>
                  <a:cubicBezTo>
                    <a:pt x="120697" y="66675"/>
                    <a:pt x="114300" y="60278"/>
                    <a:pt x="114300" y="52388"/>
                  </a:cubicBezTo>
                  <a:cubicBezTo>
                    <a:pt x="114300" y="44497"/>
                    <a:pt x="120697" y="38100"/>
                    <a:pt x="128588" y="381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Vapaamuotoinen: Muoto 15">
              <a:extLst>
                <a:ext uri="{FF2B5EF4-FFF2-40B4-BE49-F238E27FC236}">
                  <a16:creationId xmlns:a16="http://schemas.microsoft.com/office/drawing/2014/main" id="{67B2F9F5-D2C3-6CA2-6A14-334AA98BEC06}"/>
                </a:ext>
              </a:extLst>
            </p:cNvPr>
            <p:cNvSpPr/>
            <p:nvPr/>
          </p:nvSpPr>
          <p:spPr>
            <a:xfrm>
              <a:off x="9460230" y="3623197"/>
              <a:ext cx="226693" cy="547620"/>
            </a:xfrm>
            <a:custGeom>
              <a:avLst/>
              <a:gdLst>
                <a:gd name="connsiteX0" fmla="*/ 74295 w 226693"/>
                <a:gd name="connsiteY0" fmla="*/ 186423 h 547620"/>
                <a:gd name="connsiteX1" fmla="*/ 74295 w 226693"/>
                <a:gd name="connsiteY1" fmla="*/ 434073 h 547620"/>
                <a:gd name="connsiteX2" fmla="*/ 7620 w 226693"/>
                <a:gd name="connsiteY2" fmla="*/ 500748 h 547620"/>
                <a:gd name="connsiteX3" fmla="*/ 0 w 226693"/>
                <a:gd name="connsiteY3" fmla="*/ 499652 h 547620"/>
                <a:gd name="connsiteX4" fmla="*/ 57150 w 226693"/>
                <a:gd name="connsiteY4" fmla="*/ 540524 h 547620"/>
                <a:gd name="connsiteX5" fmla="*/ 105566 w 226693"/>
                <a:gd name="connsiteY5" fmla="*/ 537114 h 547620"/>
                <a:gd name="connsiteX6" fmla="*/ 214865 w 226693"/>
                <a:gd name="connsiteY6" fmla="*/ 433120 h 547620"/>
                <a:gd name="connsiteX7" fmla="*/ 220151 w 226693"/>
                <a:gd name="connsiteY7" fmla="*/ 384181 h 547620"/>
                <a:gd name="connsiteX8" fmla="*/ 181537 w 226693"/>
                <a:gd name="connsiteY8" fmla="*/ 327097 h 547620"/>
                <a:gd name="connsiteX9" fmla="*/ 181537 w 226693"/>
                <a:gd name="connsiteY9" fmla="*/ 326878 h 547620"/>
                <a:gd name="connsiteX10" fmla="*/ 142580 w 226693"/>
                <a:gd name="connsiteY10" fmla="*/ 129520 h 547620"/>
                <a:gd name="connsiteX11" fmla="*/ 139436 w 226693"/>
                <a:gd name="connsiteY11" fmla="*/ 120490 h 547620"/>
                <a:gd name="connsiteX12" fmla="*/ 136579 w 226693"/>
                <a:gd name="connsiteY12" fmla="*/ 114556 h 547620"/>
                <a:gd name="connsiteX13" fmla="*/ 78324 w 226693"/>
                <a:gd name="connsiteY13" fmla="*/ 18382 h 547620"/>
                <a:gd name="connsiteX14" fmla="*/ 25998 w 226693"/>
                <a:gd name="connsiteY14" fmla="*/ 5509 h 547620"/>
                <a:gd name="connsiteX15" fmla="*/ 13125 w 226693"/>
                <a:gd name="connsiteY15" fmla="*/ 57835 h 547620"/>
                <a:gd name="connsiteX16" fmla="*/ 68913 w 226693"/>
                <a:gd name="connsiteY16" fmla="*/ 149875 h 547620"/>
                <a:gd name="connsiteX17" fmla="*/ 74505 w 226693"/>
                <a:gd name="connsiteY17" fmla="*/ 178221 h 54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693" h="547620">
                  <a:moveTo>
                    <a:pt x="74295" y="186423"/>
                  </a:moveTo>
                  <a:lnTo>
                    <a:pt x="74295" y="434073"/>
                  </a:lnTo>
                  <a:cubicBezTo>
                    <a:pt x="74253" y="470879"/>
                    <a:pt x="44427" y="500706"/>
                    <a:pt x="7620" y="500748"/>
                  </a:cubicBezTo>
                  <a:lnTo>
                    <a:pt x="0" y="499652"/>
                  </a:lnTo>
                  <a:lnTo>
                    <a:pt x="57150" y="540524"/>
                  </a:lnTo>
                  <a:cubicBezTo>
                    <a:pt x="72019" y="551143"/>
                    <a:pt x="92332" y="549713"/>
                    <a:pt x="105566" y="537114"/>
                  </a:cubicBezTo>
                  <a:lnTo>
                    <a:pt x="214865" y="433120"/>
                  </a:lnTo>
                  <a:cubicBezTo>
                    <a:pt x="228343" y="420287"/>
                    <a:pt x="230578" y="399596"/>
                    <a:pt x="220151" y="384181"/>
                  </a:cubicBezTo>
                  <a:lnTo>
                    <a:pt x="181537" y="327097"/>
                  </a:lnTo>
                  <a:lnTo>
                    <a:pt x="181537" y="326878"/>
                  </a:lnTo>
                  <a:lnTo>
                    <a:pt x="142580" y="129520"/>
                  </a:lnTo>
                  <a:cubicBezTo>
                    <a:pt x="141919" y="126389"/>
                    <a:pt x="140862" y="123356"/>
                    <a:pt x="139436" y="120490"/>
                  </a:cubicBezTo>
                  <a:cubicBezTo>
                    <a:pt x="138662" y="118431"/>
                    <a:pt x="137706" y="116445"/>
                    <a:pt x="136579" y="114556"/>
                  </a:cubicBezTo>
                  <a:lnTo>
                    <a:pt x="78324" y="18382"/>
                  </a:lnTo>
                  <a:cubicBezTo>
                    <a:pt x="67429" y="378"/>
                    <a:pt x="44003" y="-5385"/>
                    <a:pt x="25998" y="5509"/>
                  </a:cubicBezTo>
                  <a:cubicBezTo>
                    <a:pt x="7994" y="16404"/>
                    <a:pt x="2231" y="39831"/>
                    <a:pt x="13125" y="57835"/>
                  </a:cubicBezTo>
                  <a:lnTo>
                    <a:pt x="68913" y="149875"/>
                  </a:lnTo>
                  <a:lnTo>
                    <a:pt x="74505" y="1782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18" name="Kuva 17" descr="Langaton tasaisella täytöllä">
            <a:extLst>
              <a:ext uri="{FF2B5EF4-FFF2-40B4-BE49-F238E27FC236}">
                <a16:creationId xmlns:a16="http://schemas.microsoft.com/office/drawing/2014/main" id="{61882D34-5D35-F357-A657-6F56FA402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73118" flipH="1">
            <a:off x="2763902" y="1990472"/>
            <a:ext cx="728611" cy="728611"/>
          </a:xfrm>
          <a:prstGeom prst="rect">
            <a:avLst/>
          </a:prstGeom>
        </p:spPr>
      </p:pic>
      <p:sp>
        <p:nvSpPr>
          <p:cNvPr id="22" name="Suorakulmio 21">
            <a:extLst>
              <a:ext uri="{FF2B5EF4-FFF2-40B4-BE49-F238E27FC236}">
                <a16:creationId xmlns:a16="http://schemas.microsoft.com/office/drawing/2014/main" id="{47EC0367-0F62-23DB-CD57-E59D9A616EF1}"/>
              </a:ext>
            </a:extLst>
          </p:cNvPr>
          <p:cNvSpPr/>
          <p:nvPr/>
        </p:nvSpPr>
        <p:spPr>
          <a:xfrm>
            <a:off x="1148318" y="1657845"/>
            <a:ext cx="10451206" cy="1527144"/>
          </a:xfrm>
          <a:prstGeom prst="rect">
            <a:avLst/>
          </a:prstGeom>
          <a:noFill/>
          <a:ln w="57150">
            <a:solidFill>
              <a:srgbClr val="48CCB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4" name="Yhdistin: Kulma 23">
            <a:extLst>
              <a:ext uri="{FF2B5EF4-FFF2-40B4-BE49-F238E27FC236}">
                <a16:creationId xmlns:a16="http://schemas.microsoft.com/office/drawing/2014/main" id="{2BC36A9E-5A17-0CBB-A35F-17F58B2C792D}"/>
              </a:ext>
            </a:extLst>
          </p:cNvPr>
          <p:cNvCxnSpPr>
            <a:cxnSpLocks/>
          </p:cNvCxnSpPr>
          <p:nvPr/>
        </p:nvCxnSpPr>
        <p:spPr>
          <a:xfrm rot="16200000" flipH="1">
            <a:off x="1774680" y="3480189"/>
            <a:ext cx="1716267" cy="1576961"/>
          </a:xfrm>
          <a:prstGeom prst="bentConnector3">
            <a:avLst>
              <a:gd name="adj1" fmla="val 100285"/>
            </a:avLst>
          </a:prstGeom>
          <a:ln w="57150">
            <a:solidFill>
              <a:srgbClr val="8CC5FE"/>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Suora yhdysviiva 27">
            <a:extLst>
              <a:ext uri="{FF2B5EF4-FFF2-40B4-BE49-F238E27FC236}">
                <a16:creationId xmlns:a16="http://schemas.microsoft.com/office/drawing/2014/main" id="{8F8C6ADE-1C5E-478B-76DA-0E1567925E39}"/>
              </a:ext>
            </a:extLst>
          </p:cNvPr>
          <p:cNvCxnSpPr>
            <a:cxnSpLocks/>
          </p:cNvCxnSpPr>
          <p:nvPr/>
        </p:nvCxnSpPr>
        <p:spPr>
          <a:xfrm>
            <a:off x="4170769" y="4633643"/>
            <a:ext cx="3240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9" name="Suora yhdysviiva 28">
            <a:extLst>
              <a:ext uri="{FF2B5EF4-FFF2-40B4-BE49-F238E27FC236}">
                <a16:creationId xmlns:a16="http://schemas.microsoft.com/office/drawing/2014/main" id="{2F3B3665-23ED-247D-A378-C447CD817276}"/>
              </a:ext>
            </a:extLst>
          </p:cNvPr>
          <p:cNvCxnSpPr/>
          <p:nvPr/>
        </p:nvCxnSpPr>
        <p:spPr>
          <a:xfrm>
            <a:off x="4342369" y="4786043"/>
            <a:ext cx="3240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uora yhdysviiva 29">
            <a:extLst>
              <a:ext uri="{FF2B5EF4-FFF2-40B4-BE49-F238E27FC236}">
                <a16:creationId xmlns:a16="http://schemas.microsoft.com/office/drawing/2014/main" id="{3D8E45B0-189B-BC43-CA84-0B76A0BC5796}"/>
              </a:ext>
            </a:extLst>
          </p:cNvPr>
          <p:cNvCxnSpPr>
            <a:cxnSpLocks/>
          </p:cNvCxnSpPr>
          <p:nvPr/>
        </p:nvCxnSpPr>
        <p:spPr>
          <a:xfrm>
            <a:off x="4170769" y="4938443"/>
            <a:ext cx="3240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uora yhdysviiva 30">
            <a:extLst>
              <a:ext uri="{FF2B5EF4-FFF2-40B4-BE49-F238E27FC236}">
                <a16:creationId xmlns:a16="http://schemas.microsoft.com/office/drawing/2014/main" id="{F25E8F97-79FD-6488-4DE0-F325B382C0F3}"/>
              </a:ext>
            </a:extLst>
          </p:cNvPr>
          <p:cNvCxnSpPr>
            <a:cxnSpLocks/>
          </p:cNvCxnSpPr>
          <p:nvPr/>
        </p:nvCxnSpPr>
        <p:spPr>
          <a:xfrm>
            <a:off x="4533169" y="4938443"/>
            <a:ext cx="1332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uora yhdysviiva 32">
            <a:extLst>
              <a:ext uri="{FF2B5EF4-FFF2-40B4-BE49-F238E27FC236}">
                <a16:creationId xmlns:a16="http://schemas.microsoft.com/office/drawing/2014/main" id="{6D2B78A2-59A4-040E-195F-976ABEAD7343}"/>
              </a:ext>
            </a:extLst>
          </p:cNvPr>
          <p:cNvCxnSpPr>
            <a:cxnSpLocks/>
          </p:cNvCxnSpPr>
          <p:nvPr/>
        </p:nvCxnSpPr>
        <p:spPr>
          <a:xfrm>
            <a:off x="4170769" y="4786043"/>
            <a:ext cx="1332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Suora yhdysviiva 33">
            <a:extLst>
              <a:ext uri="{FF2B5EF4-FFF2-40B4-BE49-F238E27FC236}">
                <a16:creationId xmlns:a16="http://schemas.microsoft.com/office/drawing/2014/main" id="{C1234C53-F9B0-083C-4FE1-B12EA50D8A4E}"/>
              </a:ext>
            </a:extLst>
          </p:cNvPr>
          <p:cNvCxnSpPr>
            <a:cxnSpLocks/>
          </p:cNvCxnSpPr>
          <p:nvPr/>
        </p:nvCxnSpPr>
        <p:spPr>
          <a:xfrm>
            <a:off x="4533169" y="4638136"/>
            <a:ext cx="1332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pic>
        <p:nvPicPr>
          <p:cNvPr id="36" name="Kuva 35" descr="Osoitin tasaisella täytöllä">
            <a:extLst>
              <a:ext uri="{FF2B5EF4-FFF2-40B4-BE49-F238E27FC236}">
                <a16:creationId xmlns:a16="http://schemas.microsoft.com/office/drawing/2014/main" id="{2FE25561-1020-E44A-FA12-A087F8CBBD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3359" y="4483293"/>
            <a:ext cx="605499" cy="605499"/>
          </a:xfrm>
          <a:prstGeom prst="rect">
            <a:avLst/>
          </a:prstGeom>
        </p:spPr>
      </p:pic>
      <p:grpSp>
        <p:nvGrpSpPr>
          <p:cNvPr id="20" name="Ryhmä 19">
            <a:extLst>
              <a:ext uri="{FF2B5EF4-FFF2-40B4-BE49-F238E27FC236}">
                <a16:creationId xmlns:a16="http://schemas.microsoft.com/office/drawing/2014/main" id="{EDA38C68-79FE-611C-0413-99B07F9EE2CB}"/>
              </a:ext>
            </a:extLst>
          </p:cNvPr>
          <p:cNvGrpSpPr/>
          <p:nvPr/>
        </p:nvGrpSpPr>
        <p:grpSpPr>
          <a:xfrm>
            <a:off x="796733" y="1299097"/>
            <a:ext cx="914400" cy="914400"/>
            <a:chOff x="796733" y="1299097"/>
            <a:chExt cx="914400" cy="914400"/>
          </a:xfrm>
        </p:grpSpPr>
        <p:sp>
          <p:nvSpPr>
            <p:cNvPr id="19" name="Ellipsi 18">
              <a:extLst>
                <a:ext uri="{FF2B5EF4-FFF2-40B4-BE49-F238E27FC236}">
                  <a16:creationId xmlns:a16="http://schemas.microsoft.com/office/drawing/2014/main" id="{42A87323-FB71-03DA-C963-DE91C1906482}"/>
                </a:ext>
              </a:extLst>
            </p:cNvPr>
            <p:cNvSpPr/>
            <p:nvPr/>
          </p:nvSpPr>
          <p:spPr>
            <a:xfrm>
              <a:off x="929933" y="1432297"/>
              <a:ext cx="648000" cy="64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Kuva 5" descr="Merkki valintamerkki1 tasaisella täytöllä">
              <a:extLst>
                <a:ext uri="{FF2B5EF4-FFF2-40B4-BE49-F238E27FC236}">
                  <a16:creationId xmlns:a16="http://schemas.microsoft.com/office/drawing/2014/main" id="{3E646AA9-28A1-9414-0546-9B2EAC3E06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733" y="1299097"/>
              <a:ext cx="914400" cy="914400"/>
            </a:xfrm>
            <a:prstGeom prst="rect">
              <a:avLst/>
            </a:prstGeom>
          </p:spPr>
        </p:pic>
      </p:grpSp>
      <p:pic>
        <p:nvPicPr>
          <p:cNvPr id="1028" name="Picture 4">
            <a:extLst>
              <a:ext uri="{FF2B5EF4-FFF2-40B4-BE49-F238E27FC236}">
                <a16:creationId xmlns:a16="http://schemas.microsoft.com/office/drawing/2014/main" id="{C22B2312-43EE-C737-CA46-66BA024CEA32}"/>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72153" y="1867826"/>
            <a:ext cx="1066800" cy="1066800"/>
          </a:xfrm>
          <a:prstGeom prst="rect">
            <a:avLst/>
          </a:prstGeom>
          <a:noFill/>
        </p:spPr>
      </p:pic>
      <p:sp>
        <p:nvSpPr>
          <p:cNvPr id="37" name="Tekstiruutu 36">
            <a:extLst>
              <a:ext uri="{FF2B5EF4-FFF2-40B4-BE49-F238E27FC236}">
                <a16:creationId xmlns:a16="http://schemas.microsoft.com/office/drawing/2014/main" id="{36EE7D6F-1919-2D05-C93E-0D5FEECA2DF4}"/>
              </a:ext>
            </a:extLst>
          </p:cNvPr>
          <p:cNvSpPr txBox="1"/>
          <p:nvPr/>
        </p:nvSpPr>
        <p:spPr>
          <a:xfrm>
            <a:off x="315893" y="213965"/>
            <a:ext cx="1192045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err="1">
                <a:solidFill>
                  <a:prstClr val="white"/>
                </a:solidFill>
                <a:latin typeface="Aptos" panose="02110004020202020204"/>
              </a:rPr>
              <a:t>RFID:n</a:t>
            </a:r>
            <a:r>
              <a:rPr lang="en-US" sz="3200">
                <a:solidFill>
                  <a:prstClr val="white"/>
                </a:solidFill>
                <a:latin typeface="Aptos" panose="02110004020202020204"/>
              </a:rPr>
              <a:t> </a:t>
            </a:r>
            <a:r>
              <a:rPr lang="en-US" sz="3200" err="1">
                <a:solidFill>
                  <a:prstClr val="white"/>
                </a:solidFill>
                <a:latin typeface="Aptos" panose="02110004020202020204"/>
              </a:rPr>
              <a:t>hyödyt</a:t>
            </a:r>
            <a:r>
              <a:rPr lang="en-US" sz="3200">
                <a:solidFill>
                  <a:prstClr val="white"/>
                </a:solidFill>
                <a:latin typeface="Aptos" panose="02110004020202020204"/>
              </a:rPr>
              <a:t> </a:t>
            </a:r>
            <a:r>
              <a:rPr lang="en-US" sz="3200" err="1">
                <a:solidFill>
                  <a:prstClr val="white"/>
                </a:solidFill>
                <a:latin typeface="Aptos" panose="02110004020202020204"/>
              </a:rPr>
              <a:t>perustuvat</a:t>
            </a:r>
            <a:r>
              <a:rPr lang="en-US" sz="3200">
                <a:solidFill>
                  <a:prstClr val="white"/>
                </a:solidFill>
                <a:latin typeface="Aptos" panose="02110004020202020204"/>
              </a:rPr>
              <a:t> </a:t>
            </a:r>
            <a:r>
              <a:rPr lang="en-US" sz="3200" err="1">
                <a:solidFill>
                  <a:prstClr val="white"/>
                </a:solidFill>
                <a:latin typeface="Aptos" panose="02110004020202020204"/>
              </a:rPr>
              <a:t>automatisoituihin</a:t>
            </a:r>
            <a:r>
              <a:rPr lang="en-US" sz="3200">
                <a:solidFill>
                  <a:prstClr val="white"/>
                </a:solidFill>
                <a:latin typeface="Aptos" panose="02110004020202020204"/>
              </a:rPr>
              <a:t> </a:t>
            </a:r>
            <a:r>
              <a:rPr lang="en-US" sz="3200" err="1">
                <a:solidFill>
                  <a:prstClr val="white"/>
                </a:solidFill>
                <a:latin typeface="Aptos" panose="02110004020202020204"/>
              </a:rPr>
              <a:t>lukutapahtumiin</a:t>
            </a:r>
            <a:r>
              <a:rPr kumimoji="0" lang="en-US" sz="3200" b="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3200" b="1" i="0" u="none" strike="noStrike" kern="1200" cap="none" spc="0" normalizeH="0" baseline="0" noProof="0">
                <a:ln>
                  <a:noFill/>
                </a:ln>
                <a:solidFill>
                  <a:prstClr val="white"/>
                </a:solidFill>
                <a:effectLst/>
                <a:uLnTx/>
                <a:uFillTx/>
                <a:latin typeface="Aptos" panose="02110004020202020204"/>
                <a:ea typeface="+mn-ea"/>
                <a:cs typeface="+mn-cs"/>
              </a:rPr>
              <a:t>...ja </a:t>
            </a:r>
            <a:r>
              <a:rPr kumimoji="0" lang="en-US" sz="3200" b="1" i="0" u="none" strike="noStrike" kern="1200" cap="none" spc="0" normalizeH="0" baseline="0" noProof="0" err="1">
                <a:ln>
                  <a:noFill/>
                </a:ln>
                <a:solidFill>
                  <a:prstClr val="white"/>
                </a:solidFill>
                <a:effectLst/>
                <a:uLnTx/>
                <a:uFillTx/>
                <a:latin typeface="Aptos" panose="02110004020202020204"/>
                <a:ea typeface="+mn-ea"/>
                <a:cs typeface="+mn-cs"/>
              </a:rPr>
              <a:t>niistä</a:t>
            </a:r>
            <a:r>
              <a:rPr kumimoji="0" lang="en-US" sz="32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3200" b="1" i="0" u="none" strike="noStrike" kern="1200" cap="none" spc="0" normalizeH="0" baseline="0" noProof="0" err="1">
                <a:ln>
                  <a:noFill/>
                </a:ln>
                <a:solidFill>
                  <a:prstClr val="white"/>
                </a:solidFill>
                <a:effectLst/>
                <a:uLnTx/>
                <a:uFillTx/>
                <a:latin typeface="Aptos" panose="02110004020202020204"/>
                <a:ea typeface="+mn-ea"/>
                <a:cs typeface="+mn-cs"/>
              </a:rPr>
              <a:t>syntyvään</a:t>
            </a:r>
            <a:r>
              <a:rPr kumimoji="0" lang="en-US" sz="32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3200" b="1" i="0" u="none" strike="noStrike" kern="1200" cap="none" spc="0" normalizeH="0" baseline="0" noProof="0" err="1">
                <a:ln>
                  <a:noFill/>
                </a:ln>
                <a:solidFill>
                  <a:prstClr val="white"/>
                </a:solidFill>
                <a:effectLst/>
                <a:uLnTx/>
                <a:uFillTx/>
                <a:latin typeface="Aptos" panose="02110004020202020204"/>
                <a:ea typeface="+mn-ea"/>
                <a:cs typeface="+mn-cs"/>
              </a:rPr>
              <a:t>tapahtumatietoon</a:t>
            </a:r>
            <a:r>
              <a:rPr kumimoji="0" lang="en-US" sz="3200" b="1" i="0" u="none" strike="noStrike" kern="1200" cap="none" spc="0" normalizeH="0" baseline="0" noProof="0">
                <a:ln>
                  <a:noFill/>
                </a:ln>
                <a:solidFill>
                  <a:prstClr val="white"/>
                </a:solidFill>
                <a:effectLst/>
                <a:uLnTx/>
                <a:uFillTx/>
                <a:latin typeface="Aptos" panose="02110004020202020204"/>
                <a:ea typeface="+mn-ea"/>
                <a:cs typeface="+mn-cs"/>
              </a:rPr>
              <a:t>!</a:t>
            </a:r>
            <a:endParaRPr kumimoji="0" lang="fi-FI" sz="32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Tekstiruutu 37">
            <a:extLst>
              <a:ext uri="{FF2B5EF4-FFF2-40B4-BE49-F238E27FC236}">
                <a16:creationId xmlns:a16="http://schemas.microsoft.com/office/drawing/2014/main" id="{55F74B83-97F5-4544-AF6F-DD4148169778}"/>
              </a:ext>
            </a:extLst>
          </p:cNvPr>
          <p:cNvSpPr txBox="1"/>
          <p:nvPr/>
        </p:nvSpPr>
        <p:spPr>
          <a:xfrm>
            <a:off x="5575289" y="2056733"/>
            <a:ext cx="546839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err="1">
                <a:solidFill>
                  <a:prstClr val="white"/>
                </a:solidFill>
                <a:latin typeface="Aptos" panose="02110004020202020204"/>
              </a:rPr>
              <a:t>Lukutapahtuma</a:t>
            </a:r>
            <a:r>
              <a:rPr lang="en-US" sz="2400" b="1">
                <a:solidFill>
                  <a:prstClr val="white"/>
                </a:solidFill>
                <a:latin typeface="Aptos" panose="02110004020202020204"/>
              </a:rPr>
              <a:t> </a:t>
            </a:r>
            <a:r>
              <a:rPr lang="en-US" sz="2400" err="1">
                <a:solidFill>
                  <a:prstClr val="white"/>
                </a:solidFill>
                <a:latin typeface="Aptos" panose="02110004020202020204"/>
              </a:rPr>
              <a:t>tarkoittaa</a:t>
            </a:r>
            <a:r>
              <a:rPr lang="en-US" sz="2400">
                <a:solidFill>
                  <a:prstClr val="white"/>
                </a:solidFill>
                <a:latin typeface="Aptos" panose="02110004020202020204"/>
              </a:rPr>
              <a:t> </a:t>
            </a:r>
            <a:r>
              <a:rPr lang="en-US" sz="2400" err="1">
                <a:solidFill>
                  <a:prstClr val="white"/>
                </a:solidFill>
                <a:latin typeface="Aptos" panose="02110004020202020204"/>
              </a:rPr>
              <a:t>sitä</a:t>
            </a:r>
            <a:r>
              <a:rPr lang="en-US" sz="2400">
                <a:solidFill>
                  <a:prstClr val="white"/>
                </a:solidFill>
                <a:latin typeface="Aptos" panose="02110004020202020204"/>
              </a:rPr>
              <a:t>, </a:t>
            </a:r>
            <a:r>
              <a:rPr lang="en-US" sz="2400" err="1">
                <a:solidFill>
                  <a:prstClr val="white"/>
                </a:solidFill>
                <a:latin typeface="Aptos" panose="02110004020202020204"/>
              </a:rPr>
              <a:t>että</a:t>
            </a:r>
            <a:r>
              <a:rPr lang="en-US" sz="2400">
                <a:solidFill>
                  <a:prstClr val="white"/>
                </a:solidFill>
                <a:latin typeface="Aptos" panose="02110004020202020204"/>
              </a:rPr>
              <a:t> </a:t>
            </a:r>
            <a:r>
              <a:rPr lang="en-US" sz="2400" err="1">
                <a:solidFill>
                  <a:prstClr val="white"/>
                </a:solidFill>
                <a:latin typeface="Aptos" panose="02110004020202020204"/>
              </a:rPr>
              <a:t>lukijalaite</a:t>
            </a:r>
            <a:r>
              <a:rPr lang="en-US" sz="2400">
                <a:solidFill>
                  <a:prstClr val="white"/>
                </a:solidFill>
                <a:latin typeface="Aptos" panose="02110004020202020204"/>
              </a:rPr>
              <a:t> </a:t>
            </a:r>
            <a:r>
              <a:rPr lang="en-US" sz="2400" err="1">
                <a:solidFill>
                  <a:prstClr val="white"/>
                </a:solidFill>
                <a:latin typeface="Aptos" panose="02110004020202020204"/>
              </a:rPr>
              <a:t>havaitsee</a:t>
            </a:r>
            <a:r>
              <a:rPr lang="en-US" sz="2400">
                <a:solidFill>
                  <a:prstClr val="white"/>
                </a:solidFill>
                <a:latin typeface="Aptos" panose="02110004020202020204"/>
              </a:rPr>
              <a:t> </a:t>
            </a:r>
            <a:r>
              <a:rPr lang="en-US" sz="2400" err="1">
                <a:solidFill>
                  <a:prstClr val="white"/>
                </a:solidFill>
                <a:latin typeface="Aptos" panose="02110004020202020204"/>
              </a:rPr>
              <a:t>tietyn</a:t>
            </a:r>
            <a:r>
              <a:rPr lang="en-US" sz="2400">
                <a:solidFill>
                  <a:prstClr val="white"/>
                </a:solidFill>
                <a:latin typeface="Aptos" panose="02110004020202020204"/>
              </a:rPr>
              <a:t> RFID-tagin</a:t>
            </a:r>
            <a:endParaRPr kumimoji="0" lang="fi-FI" sz="240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Tekstiruutu 38">
            <a:extLst>
              <a:ext uri="{FF2B5EF4-FFF2-40B4-BE49-F238E27FC236}">
                <a16:creationId xmlns:a16="http://schemas.microsoft.com/office/drawing/2014/main" id="{4A449A01-CF5D-39EB-6D82-C466B3C5DA80}"/>
              </a:ext>
            </a:extLst>
          </p:cNvPr>
          <p:cNvSpPr txBox="1"/>
          <p:nvPr/>
        </p:nvSpPr>
        <p:spPr>
          <a:xfrm>
            <a:off x="6036510" y="4067794"/>
            <a:ext cx="5468393" cy="18004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1" i="0" u="none" strike="noStrike" kern="1200" cap="none" spc="0" normalizeH="0" baseline="0" noProof="0" err="1">
                <a:ln>
                  <a:noFill/>
                </a:ln>
                <a:solidFill>
                  <a:prstClr val="white"/>
                </a:solidFill>
                <a:effectLst/>
                <a:uLnTx/>
                <a:uFillTx/>
                <a:latin typeface="Aptos" panose="02110004020202020204"/>
                <a:ea typeface="+mn-ea"/>
                <a:cs typeface="+mn-cs"/>
              </a:rPr>
              <a:t>Tapahtumatieto</a:t>
            </a:r>
            <a:r>
              <a:rPr kumimoji="0" lang="en-US" sz="24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tarkoittaa</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tähän</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havaintoon</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liittyvää</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tietoa</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joka</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kytkee</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sen</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osaksi</a:t>
            </a:r>
            <a:r>
              <a:rPr kumimoji="0" lang="en-US" sz="2400"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n-US" sz="2400" i="0" u="none" strike="noStrike" kern="1200" cap="none" spc="0" normalizeH="0" baseline="0" noProof="0" err="1">
                <a:ln>
                  <a:noFill/>
                </a:ln>
                <a:solidFill>
                  <a:prstClr val="white"/>
                </a:solidFill>
                <a:effectLst/>
                <a:uLnTx/>
                <a:uFillTx/>
                <a:latin typeface="Aptos" panose="02110004020202020204"/>
                <a:ea typeface="+mn-ea"/>
                <a:cs typeface="+mn-cs"/>
              </a:rPr>
              <a:t>liiketoimintaprosesseja</a:t>
            </a:r>
            <a:endParaRPr kumimoji="0" lang="en-US" sz="240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2400" err="1">
                <a:solidFill>
                  <a:prstClr val="white"/>
                </a:solidFill>
                <a:latin typeface="Aptos" panose="02110004020202020204"/>
              </a:rPr>
              <a:t>Esim</a:t>
            </a:r>
            <a:r>
              <a:rPr lang="en-US" sz="2400">
                <a:solidFill>
                  <a:prstClr val="white"/>
                </a:solidFill>
                <a:latin typeface="Aptos" panose="02110004020202020204"/>
              </a:rPr>
              <a:t>. </a:t>
            </a:r>
            <a:r>
              <a:rPr lang="en-US" sz="2400" err="1">
                <a:solidFill>
                  <a:prstClr val="white"/>
                </a:solidFill>
                <a:latin typeface="Aptos" panose="02110004020202020204"/>
              </a:rPr>
              <a:t>Tuote</a:t>
            </a:r>
            <a:r>
              <a:rPr lang="en-US" sz="2400">
                <a:solidFill>
                  <a:prstClr val="white"/>
                </a:solidFill>
                <a:latin typeface="Aptos" panose="02110004020202020204"/>
              </a:rPr>
              <a:t>, </a:t>
            </a:r>
            <a:r>
              <a:rPr lang="en-US" sz="2400" err="1">
                <a:solidFill>
                  <a:prstClr val="white"/>
                </a:solidFill>
                <a:latin typeface="Aptos" panose="02110004020202020204"/>
              </a:rPr>
              <a:t>sijainti</a:t>
            </a:r>
            <a:r>
              <a:rPr lang="en-US" sz="2400">
                <a:solidFill>
                  <a:prstClr val="white"/>
                </a:solidFill>
                <a:latin typeface="Aptos" panose="02110004020202020204"/>
              </a:rPr>
              <a:t>, </a:t>
            </a:r>
            <a:r>
              <a:rPr lang="en-US" sz="2400" err="1">
                <a:solidFill>
                  <a:prstClr val="white"/>
                </a:solidFill>
                <a:latin typeface="Aptos" panose="02110004020202020204"/>
              </a:rPr>
              <a:t>prosessin</a:t>
            </a:r>
            <a:r>
              <a:rPr lang="en-US" sz="2400">
                <a:solidFill>
                  <a:prstClr val="white"/>
                </a:solidFill>
                <a:latin typeface="Aptos" panose="02110004020202020204"/>
              </a:rPr>
              <a:t> </a:t>
            </a:r>
            <a:r>
              <a:rPr lang="en-US" sz="2400" err="1">
                <a:solidFill>
                  <a:prstClr val="white"/>
                </a:solidFill>
                <a:latin typeface="Aptos" panose="02110004020202020204"/>
              </a:rPr>
              <a:t>vaihe</a:t>
            </a:r>
            <a:r>
              <a:rPr lang="en-US" sz="2400">
                <a:solidFill>
                  <a:prstClr val="white"/>
                </a:solidFill>
                <a:latin typeface="Aptos" panose="02110004020202020204"/>
              </a:rPr>
              <a:t>…</a:t>
            </a:r>
            <a:endParaRPr kumimoji="0" lang="fi-FI" sz="240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9525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8FDEBCE-DE4D-D1B6-153B-15ADA7823460}"/>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3945856B-14BC-4B15-5B80-1DAD84301060}"/>
              </a:ext>
            </a:extLst>
          </p:cNvPr>
          <p:cNvSpPr txBox="1">
            <a:spLocks/>
          </p:cNvSpPr>
          <p:nvPr/>
        </p:nvSpPr>
        <p:spPr>
          <a:xfrm>
            <a:off x="518568" y="1120842"/>
            <a:ext cx="8126412" cy="654315"/>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fi-FI" sz="2000" b="0" i="0" u="none" strike="noStrike" kern="1200" cap="none" spc="0" normalizeH="0" baseline="0" noProof="0">
                <a:ln>
                  <a:noFill/>
                </a:ln>
                <a:solidFill>
                  <a:schemeClr val="tx1">
                    <a:lumMod val="65000"/>
                    <a:lumOff val="35000"/>
                  </a:schemeClr>
                </a:solidFill>
                <a:effectLst/>
                <a:uLnTx/>
                <a:uFillTx/>
                <a:latin typeface="Avenir Next LT Pro Demi"/>
                <a:ea typeface="+mj-ea"/>
                <a:cs typeface="+mj-cs"/>
              </a:rPr>
              <a:t>Case: Passiiviset UHF RFID-tunnisteet betonielementtiin upotettuna</a:t>
            </a:r>
            <a:endParaRPr kumimoji="0" lang="fi-FI" sz="2800" b="0" i="0" u="none" strike="noStrike" kern="1200" cap="none" spc="0" normalizeH="0" baseline="0" noProof="0">
              <a:ln>
                <a:noFill/>
              </a:ln>
              <a:solidFill>
                <a:schemeClr val="tx1">
                  <a:lumMod val="65000"/>
                  <a:lumOff val="35000"/>
                </a:schemeClr>
              </a:solidFill>
              <a:effectLst/>
              <a:uLnTx/>
              <a:uFillTx/>
              <a:latin typeface="Avenir Next LT Pro Demi"/>
              <a:ea typeface="+mj-ea"/>
              <a:cs typeface="+mj-cs"/>
            </a:endParaRPr>
          </a:p>
        </p:txBody>
      </p:sp>
      <p:sp>
        <p:nvSpPr>
          <p:cNvPr id="6" name="Dian numeron paikkamerkki 5">
            <a:extLst>
              <a:ext uri="{FF2B5EF4-FFF2-40B4-BE49-F238E27FC236}">
                <a16:creationId xmlns:a16="http://schemas.microsoft.com/office/drawing/2014/main" id="{6F367345-8705-F3F0-F033-A979C25FD00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pic>
        <p:nvPicPr>
          <p:cNvPr id="12" name="Picture 2">
            <a:extLst>
              <a:ext uri="{FF2B5EF4-FFF2-40B4-BE49-F238E27FC236}">
                <a16:creationId xmlns:a16="http://schemas.microsoft.com/office/drawing/2014/main" id="{02ADA577-879B-1B54-17C7-53CEFF25DA3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44" t="1699"/>
          <a:stretch/>
        </p:blipFill>
        <p:spPr bwMode="auto">
          <a:xfrm>
            <a:off x="2193273" y="1529150"/>
            <a:ext cx="2838126" cy="173269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uora yhdysviiva 15">
            <a:extLst>
              <a:ext uri="{FF2B5EF4-FFF2-40B4-BE49-F238E27FC236}">
                <a16:creationId xmlns:a16="http://schemas.microsoft.com/office/drawing/2014/main" id="{36B3964A-0F82-7FF4-7EB4-4634C23589D9}"/>
              </a:ext>
            </a:extLst>
          </p:cNvPr>
          <p:cNvCxnSpPr>
            <a:cxnSpLocks/>
          </p:cNvCxnSpPr>
          <p:nvPr/>
        </p:nvCxnSpPr>
        <p:spPr>
          <a:xfrm>
            <a:off x="3549580" y="3468743"/>
            <a:ext cx="41154420" cy="12700"/>
          </a:xfrm>
          <a:prstGeom prst="curvedConnector3">
            <a:avLst>
              <a:gd name="adj1" fmla="val 48208"/>
            </a:avLst>
          </a:prstGeom>
          <a:ln w="63500">
            <a:solidFill>
              <a:srgbClr val="19395A"/>
            </a:solidFill>
            <a:prstDash val="dash"/>
          </a:ln>
        </p:spPr>
        <p:style>
          <a:lnRef idx="2">
            <a:schemeClr val="accent1"/>
          </a:lnRef>
          <a:fillRef idx="0">
            <a:schemeClr val="accent1"/>
          </a:fillRef>
          <a:effectRef idx="1">
            <a:schemeClr val="accent1"/>
          </a:effectRef>
          <a:fontRef idx="minor">
            <a:schemeClr val="tx1"/>
          </a:fontRef>
        </p:style>
      </p:cxnSp>
      <p:sp>
        <p:nvSpPr>
          <p:cNvPr id="17" name="Ellipsi 16">
            <a:extLst>
              <a:ext uri="{FF2B5EF4-FFF2-40B4-BE49-F238E27FC236}">
                <a16:creationId xmlns:a16="http://schemas.microsoft.com/office/drawing/2014/main" id="{EC3FCD84-3B4D-D5D1-B524-54C40D452F44}"/>
              </a:ext>
            </a:extLst>
          </p:cNvPr>
          <p:cNvSpPr/>
          <p:nvPr/>
        </p:nvSpPr>
        <p:spPr>
          <a:xfrm rot="16200000">
            <a:off x="3342681" y="3288743"/>
            <a:ext cx="360000" cy="360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13" name="Ryhmä 112">
            <a:extLst>
              <a:ext uri="{FF2B5EF4-FFF2-40B4-BE49-F238E27FC236}">
                <a16:creationId xmlns:a16="http://schemas.microsoft.com/office/drawing/2014/main" id="{752322D1-8EEE-4554-39B1-E756DD70F500}"/>
              </a:ext>
            </a:extLst>
          </p:cNvPr>
          <p:cNvGrpSpPr/>
          <p:nvPr/>
        </p:nvGrpSpPr>
        <p:grpSpPr>
          <a:xfrm flipV="1">
            <a:off x="6645210" y="3332168"/>
            <a:ext cx="288000" cy="576000"/>
            <a:chOff x="6641587" y="3036743"/>
            <a:chExt cx="288000" cy="576000"/>
          </a:xfrm>
        </p:grpSpPr>
        <p:sp>
          <p:nvSpPr>
            <p:cNvPr id="18" name="Ellipsi 17">
              <a:extLst>
                <a:ext uri="{FF2B5EF4-FFF2-40B4-BE49-F238E27FC236}">
                  <a16:creationId xmlns:a16="http://schemas.microsoft.com/office/drawing/2014/main" id="{3F8AE382-8C89-A2C8-DB62-89AD638F305A}"/>
                </a:ext>
              </a:extLst>
            </p:cNvPr>
            <p:cNvSpPr/>
            <p:nvPr/>
          </p:nvSpPr>
          <p:spPr>
            <a:xfrm rot="16200000" flipH="1" flipV="1">
              <a:off x="6641587" y="332474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 name="Ellipsi 18">
              <a:extLst>
                <a:ext uri="{FF2B5EF4-FFF2-40B4-BE49-F238E27FC236}">
                  <a16:creationId xmlns:a16="http://schemas.microsoft.com/office/drawing/2014/main" id="{DF768D07-77F6-65F6-370B-2329626592E7}"/>
                </a:ext>
              </a:extLst>
            </p:cNvPr>
            <p:cNvSpPr/>
            <p:nvPr/>
          </p:nvSpPr>
          <p:spPr>
            <a:xfrm rot="16200000" flipH="1" flipV="1">
              <a:off x="6713586" y="3036743"/>
              <a:ext cx="144000" cy="144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20" name="Ryhmä 19">
            <a:extLst>
              <a:ext uri="{FF2B5EF4-FFF2-40B4-BE49-F238E27FC236}">
                <a16:creationId xmlns:a16="http://schemas.microsoft.com/office/drawing/2014/main" id="{514313A2-6387-2C06-DA11-71ECCC57F41C}"/>
              </a:ext>
            </a:extLst>
          </p:cNvPr>
          <p:cNvGrpSpPr/>
          <p:nvPr/>
        </p:nvGrpSpPr>
        <p:grpSpPr>
          <a:xfrm rot="5400000" flipH="1" flipV="1">
            <a:off x="9620265" y="3180742"/>
            <a:ext cx="576000" cy="288000"/>
            <a:chOff x="3298648" y="4750533"/>
            <a:chExt cx="576000" cy="288000"/>
          </a:xfrm>
        </p:grpSpPr>
        <p:sp>
          <p:nvSpPr>
            <p:cNvPr id="21" name="Ellipsi 20">
              <a:extLst>
                <a:ext uri="{FF2B5EF4-FFF2-40B4-BE49-F238E27FC236}">
                  <a16:creationId xmlns:a16="http://schemas.microsoft.com/office/drawing/2014/main" id="{4FF0BD67-311A-F1F0-E672-72E76BD6D686}"/>
                </a:ext>
              </a:extLst>
            </p:cNvPr>
            <p:cNvSpPr/>
            <p:nvPr/>
          </p:nvSpPr>
          <p:spPr>
            <a:xfrm flipH="1">
              <a:off x="3298648" y="475053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Ellipsi 21">
              <a:extLst>
                <a:ext uri="{FF2B5EF4-FFF2-40B4-BE49-F238E27FC236}">
                  <a16:creationId xmlns:a16="http://schemas.microsoft.com/office/drawing/2014/main" id="{2EAAAE09-9116-1071-CAA9-3D792FFF279C}"/>
                </a:ext>
              </a:extLst>
            </p:cNvPr>
            <p:cNvSpPr/>
            <p:nvPr/>
          </p:nvSpPr>
          <p:spPr>
            <a:xfrm flipH="1">
              <a:off x="3730648" y="4822532"/>
              <a:ext cx="144000" cy="144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0" name="Ellipsi 39">
            <a:extLst>
              <a:ext uri="{FF2B5EF4-FFF2-40B4-BE49-F238E27FC236}">
                <a16:creationId xmlns:a16="http://schemas.microsoft.com/office/drawing/2014/main" id="{84919CED-F2EE-8BB5-BCA7-A75FDABCC45F}"/>
              </a:ext>
            </a:extLst>
          </p:cNvPr>
          <p:cNvSpPr/>
          <p:nvPr/>
        </p:nvSpPr>
        <p:spPr>
          <a:xfrm>
            <a:off x="5786488" y="4213794"/>
            <a:ext cx="2016000" cy="2014127"/>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1" name="Ellipsi 40">
            <a:extLst>
              <a:ext uri="{FF2B5EF4-FFF2-40B4-BE49-F238E27FC236}">
                <a16:creationId xmlns:a16="http://schemas.microsoft.com/office/drawing/2014/main" id="{A467C663-15EC-9A3D-415C-854E53CF21FF}"/>
              </a:ext>
            </a:extLst>
          </p:cNvPr>
          <p:cNvSpPr/>
          <p:nvPr/>
        </p:nvSpPr>
        <p:spPr>
          <a:xfrm>
            <a:off x="8900264" y="785682"/>
            <a:ext cx="2016000" cy="2014127"/>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3" name="Ellipsi 42">
            <a:extLst>
              <a:ext uri="{FF2B5EF4-FFF2-40B4-BE49-F238E27FC236}">
                <a16:creationId xmlns:a16="http://schemas.microsoft.com/office/drawing/2014/main" id="{1F6D5DE8-0BB2-6F07-8D8D-DCD9EDFFF2BA}"/>
              </a:ext>
            </a:extLst>
          </p:cNvPr>
          <p:cNvSpPr/>
          <p:nvPr/>
        </p:nvSpPr>
        <p:spPr>
          <a:xfrm>
            <a:off x="590588" y="3052970"/>
            <a:ext cx="1620000" cy="16200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09" name="Suora nuoliyhdysviiva 108">
            <a:extLst>
              <a:ext uri="{FF2B5EF4-FFF2-40B4-BE49-F238E27FC236}">
                <a16:creationId xmlns:a16="http://schemas.microsoft.com/office/drawing/2014/main" id="{B21D0128-42A3-FFBA-E292-9716641481E5}"/>
              </a:ext>
            </a:extLst>
          </p:cNvPr>
          <p:cNvCxnSpPr>
            <a:cxnSpLocks/>
          </p:cNvCxnSpPr>
          <p:nvPr/>
        </p:nvCxnSpPr>
        <p:spPr>
          <a:xfrm flipV="1">
            <a:off x="1844479" y="2605547"/>
            <a:ext cx="438145" cy="5257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Otsikko 1">
            <a:extLst>
              <a:ext uri="{FF2B5EF4-FFF2-40B4-BE49-F238E27FC236}">
                <a16:creationId xmlns:a16="http://schemas.microsoft.com/office/drawing/2014/main" id="{9E3AD8EE-E081-9C14-EA40-9F1E79C674EB}"/>
              </a:ext>
            </a:extLst>
          </p:cNvPr>
          <p:cNvSpPr txBox="1">
            <a:spLocks/>
          </p:cNvSpPr>
          <p:nvPr/>
        </p:nvSpPr>
        <p:spPr>
          <a:xfrm>
            <a:off x="2131014" y="3615661"/>
            <a:ext cx="3266528" cy="10242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Tiedonkantajien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p>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sijoituksen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suunnittelu</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sp>
        <p:nvSpPr>
          <p:cNvPr id="3" name="Tekstiruutu 2">
            <a:extLst>
              <a:ext uri="{FF2B5EF4-FFF2-40B4-BE49-F238E27FC236}">
                <a16:creationId xmlns:a16="http://schemas.microsoft.com/office/drawing/2014/main" id="{B9F5C2F4-4CAD-CF10-469B-D8133B7E1C96}"/>
              </a:ext>
            </a:extLst>
          </p:cNvPr>
          <p:cNvSpPr txBox="1"/>
          <p:nvPr/>
        </p:nvSpPr>
        <p:spPr>
          <a:xfrm>
            <a:off x="9245039" y="6207951"/>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FF0000"/>
                </a:solidFill>
                <a:effectLst/>
                <a:uLnTx/>
                <a:uFillTx/>
                <a:latin typeface="Avenir Next LT Pro"/>
                <a:ea typeface="+mn-ea"/>
                <a:cs typeface="+mn-cs"/>
              </a:rPr>
              <a:t>GS1 EPCIS</a:t>
            </a:r>
          </a:p>
        </p:txBody>
      </p:sp>
      <p:sp>
        <p:nvSpPr>
          <p:cNvPr id="4" name="Tekstiruutu 3">
            <a:extLst>
              <a:ext uri="{FF2B5EF4-FFF2-40B4-BE49-F238E27FC236}">
                <a16:creationId xmlns:a16="http://schemas.microsoft.com/office/drawing/2014/main" id="{88C6A890-68A3-FFAA-CEE3-B365B74B0554}"/>
              </a:ext>
            </a:extLst>
          </p:cNvPr>
          <p:cNvSpPr txBox="1"/>
          <p:nvPr/>
        </p:nvSpPr>
        <p:spPr>
          <a:xfrm>
            <a:off x="407988" y="340294"/>
            <a:ext cx="83905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a:ln>
                  <a:noFill/>
                </a:ln>
                <a:solidFill>
                  <a:srgbClr val="FF0000"/>
                </a:solidFill>
                <a:effectLst/>
                <a:uLnTx/>
                <a:uFillTx/>
                <a:latin typeface="Avenir Next LT Pro"/>
                <a:ea typeface="+mn-ea"/>
                <a:cs typeface="+mn-cs"/>
              </a:rPr>
              <a:t>Esimerkki</a:t>
            </a:r>
            <a:r>
              <a:rPr kumimoji="0" lang="fi-FI" sz="2000" b="1" i="0" u="none" strike="noStrike" kern="1200" cap="none" spc="0" normalizeH="0" baseline="0" noProof="0">
                <a:ln>
                  <a:noFill/>
                </a:ln>
                <a:solidFill>
                  <a:prstClr val="black"/>
                </a:solidFill>
                <a:effectLst/>
                <a:uLnTx/>
                <a:uFillTx/>
                <a:latin typeface="Avenir Next LT Pro"/>
                <a:ea typeface="+mn-ea"/>
                <a:cs typeface="+mn-cs"/>
              </a:rPr>
              <a:t>: </a:t>
            </a:r>
            <a:r>
              <a:rPr kumimoji="0" lang="fi-FI" sz="2000" b="1" i="0" u="none" strike="noStrike" kern="1200" cap="none" spc="0" normalizeH="0" baseline="0" noProof="0">
                <a:ln>
                  <a:noFill/>
                </a:ln>
                <a:solidFill>
                  <a:srgbClr val="183858"/>
                </a:solidFill>
                <a:effectLst/>
                <a:uLnTx/>
                <a:uFillTx/>
                <a:latin typeface="Avenir Next LT Pro"/>
                <a:ea typeface="+mn-ea"/>
                <a:cs typeface="+mn-cs"/>
              </a:rPr>
              <a:t>Tapahtumatiedon jakamisen pilotointi tiedonkantajien lukutapahtumien kautta</a:t>
            </a:r>
          </a:p>
        </p:txBody>
      </p:sp>
      <p:grpSp>
        <p:nvGrpSpPr>
          <p:cNvPr id="5" name="Ryhmä 4">
            <a:extLst>
              <a:ext uri="{FF2B5EF4-FFF2-40B4-BE49-F238E27FC236}">
                <a16:creationId xmlns:a16="http://schemas.microsoft.com/office/drawing/2014/main" id="{8F401325-E883-3EF3-8981-6FF6EEAD6137}"/>
              </a:ext>
            </a:extLst>
          </p:cNvPr>
          <p:cNvGrpSpPr/>
          <p:nvPr/>
        </p:nvGrpSpPr>
        <p:grpSpPr>
          <a:xfrm>
            <a:off x="9245039" y="4581684"/>
            <a:ext cx="2086626" cy="1558951"/>
            <a:chOff x="411647" y="6061236"/>
            <a:chExt cx="2086626" cy="1558951"/>
          </a:xfrm>
        </p:grpSpPr>
        <p:sp>
          <p:nvSpPr>
            <p:cNvPr id="7" name="Tekstiruutu 6">
              <a:extLst>
                <a:ext uri="{FF2B5EF4-FFF2-40B4-BE49-F238E27FC236}">
                  <a16:creationId xmlns:a16="http://schemas.microsoft.com/office/drawing/2014/main" id="{3A69010B-5295-A022-CC50-982A35F9F516}"/>
                </a:ext>
              </a:extLst>
            </p:cNvPr>
            <p:cNvSpPr txBox="1"/>
            <p:nvPr/>
          </p:nvSpPr>
          <p:spPr>
            <a:xfrm>
              <a:off x="411647" y="6789190"/>
              <a:ext cx="20866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Kuka: (GLN) Elementtitoimittaja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(SGTIN) Betonielementti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Missä: (GLN) Tehdas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Milloin: </a:t>
              </a:r>
              <a:r>
                <a:rPr kumimoji="0" lang="fi-FI" sz="800" b="1" i="0" u="none" strike="noStrike" kern="1200" cap="none" spc="0" normalizeH="0" baseline="0" noProof="0" err="1">
                  <a:ln>
                    <a:noFill/>
                  </a:ln>
                  <a:solidFill>
                    <a:prstClr val="black"/>
                  </a:solidFill>
                  <a:effectLst/>
                  <a:uLnTx/>
                  <a:uFillTx/>
                  <a:latin typeface="Avenir Next LT Pro"/>
                  <a:ea typeface="+mn-ea"/>
                  <a:cs typeface="+mn-cs"/>
                </a:rPr>
                <a:t>YYYY-MM-DDThh:mm:ssZ</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Miksi: Valmistus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Status: Aktiivinen</a:t>
              </a:r>
            </a:p>
          </p:txBody>
        </p:sp>
        <p:grpSp>
          <p:nvGrpSpPr>
            <p:cNvPr id="9" name="Ryhmä 8">
              <a:extLst>
                <a:ext uri="{FF2B5EF4-FFF2-40B4-BE49-F238E27FC236}">
                  <a16:creationId xmlns:a16="http://schemas.microsoft.com/office/drawing/2014/main" id="{1464A141-B1C7-DC10-A8CC-E77CF58D4944}"/>
                </a:ext>
              </a:extLst>
            </p:cNvPr>
            <p:cNvGrpSpPr/>
            <p:nvPr/>
          </p:nvGrpSpPr>
          <p:grpSpPr>
            <a:xfrm>
              <a:off x="435519" y="6061236"/>
              <a:ext cx="1326720" cy="720000"/>
              <a:chOff x="1262364" y="5210295"/>
              <a:chExt cx="1326720" cy="720000"/>
            </a:xfrm>
          </p:grpSpPr>
          <p:pic>
            <p:nvPicPr>
              <p:cNvPr id="10" name="Kuva 9" descr="Tuotanto tasaisella täytöllä">
                <a:extLst>
                  <a:ext uri="{FF2B5EF4-FFF2-40B4-BE49-F238E27FC236}">
                    <a16:creationId xmlns:a16="http://schemas.microsoft.com/office/drawing/2014/main" id="{F4266797-D7DA-1AFF-69AF-ECE8E2FA7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2364" y="5210295"/>
                <a:ext cx="720000" cy="720000"/>
              </a:xfrm>
              <a:prstGeom prst="rect">
                <a:avLst/>
              </a:prstGeom>
            </p:spPr>
          </p:pic>
          <p:sp>
            <p:nvSpPr>
              <p:cNvPr id="11" name="Vapaamuotoinen: Muoto 10">
                <a:extLst>
                  <a:ext uri="{FF2B5EF4-FFF2-40B4-BE49-F238E27FC236}">
                    <a16:creationId xmlns:a16="http://schemas.microsoft.com/office/drawing/2014/main" id="{9ACFD0C0-D2E8-F6F8-ABEF-D56547A1EDC1}"/>
                  </a:ext>
                </a:extLst>
              </p:cNvPr>
              <p:cNvSpPr/>
              <p:nvPr/>
            </p:nvSpPr>
            <p:spPr>
              <a:xfrm>
                <a:off x="2015890" y="5736950"/>
                <a:ext cx="397937" cy="88101"/>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3" name="Kuva 12">
                <a:extLst>
                  <a:ext uri="{FF2B5EF4-FFF2-40B4-BE49-F238E27FC236}">
                    <a16:creationId xmlns:a16="http://schemas.microsoft.com/office/drawing/2014/main" id="{AFB0A559-B420-7C6B-BC24-F3FB28F80D1D}"/>
                  </a:ext>
                </a:extLst>
              </p:cNvPr>
              <p:cNvPicPr>
                <a:picLocks noChangeAspect="1"/>
              </p:cNvPicPr>
              <p:nvPr/>
            </p:nvPicPr>
            <p:blipFill>
              <a:blip r:embed="rId9"/>
              <a:stretch>
                <a:fillRect/>
              </a:stretch>
            </p:blipFill>
            <p:spPr>
              <a:xfrm>
                <a:off x="2298700" y="5341015"/>
                <a:ext cx="238385" cy="238385"/>
              </a:xfrm>
              <a:prstGeom prst="rect">
                <a:avLst/>
              </a:prstGeom>
            </p:spPr>
          </p:pic>
          <p:sp>
            <p:nvSpPr>
              <p:cNvPr id="14" name="Ellipsi 13">
                <a:extLst>
                  <a:ext uri="{FF2B5EF4-FFF2-40B4-BE49-F238E27FC236}">
                    <a16:creationId xmlns:a16="http://schemas.microsoft.com/office/drawing/2014/main" id="{0482E615-E4A1-C284-CF88-45BDA3D89D9D}"/>
                  </a:ext>
                </a:extLst>
              </p:cNvPr>
              <p:cNvSpPr/>
              <p:nvPr/>
            </p:nvSpPr>
            <p:spPr>
              <a:xfrm>
                <a:off x="2229084" y="5277785"/>
                <a:ext cx="360000" cy="360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5" name="Suora nuoliyhdysviiva 14">
                <a:extLst>
                  <a:ext uri="{FF2B5EF4-FFF2-40B4-BE49-F238E27FC236}">
                    <a16:creationId xmlns:a16="http://schemas.microsoft.com/office/drawing/2014/main" id="{B9117F0D-27BB-76B0-54C7-D9B7CE4FBEC4}"/>
                  </a:ext>
                </a:extLst>
              </p:cNvPr>
              <p:cNvCxnSpPr>
                <a:cxnSpLocks/>
                <a:stCxn id="14" idx="3"/>
              </p:cNvCxnSpPr>
              <p:nvPr/>
            </p:nvCxnSpPr>
            <p:spPr>
              <a:xfrm flipH="1">
                <a:off x="2197221" y="5585064"/>
                <a:ext cx="84584" cy="129862"/>
              </a:xfrm>
              <a:prstGeom prst="straightConnector1">
                <a:avLst/>
              </a:prstGeom>
              <a:ln w="12700">
                <a:prstDash val="sysDash"/>
                <a:tailEnd type="triangle"/>
              </a:ln>
            </p:spPr>
            <p:style>
              <a:lnRef idx="2">
                <a:schemeClr val="dk1"/>
              </a:lnRef>
              <a:fillRef idx="0">
                <a:schemeClr val="dk1"/>
              </a:fillRef>
              <a:effectRef idx="1">
                <a:schemeClr val="dk1"/>
              </a:effectRef>
              <a:fontRef idx="minor">
                <a:schemeClr val="tx1"/>
              </a:fontRef>
            </p:style>
          </p:cxnSp>
        </p:grpSp>
      </p:grpSp>
      <p:sp>
        <p:nvSpPr>
          <p:cNvPr id="30" name="Otsikko 1">
            <a:extLst>
              <a:ext uri="{FF2B5EF4-FFF2-40B4-BE49-F238E27FC236}">
                <a16:creationId xmlns:a16="http://schemas.microsoft.com/office/drawing/2014/main" id="{07A21F8D-367C-D9BE-0590-4B57B190898F}"/>
              </a:ext>
            </a:extLst>
          </p:cNvPr>
          <p:cNvSpPr txBox="1">
            <a:spLocks/>
          </p:cNvSpPr>
          <p:nvPr/>
        </p:nvSpPr>
        <p:spPr>
          <a:xfrm>
            <a:off x="5155945" y="2217940"/>
            <a:ext cx="3266528" cy="10242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Tiedonkantajien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p>
          <a:p>
            <a:pPr marL="0" marR="0" lvl="0" indent="0" algn="ctr" defTabSz="685800" rtl="0" eaLnBrk="1" fontAlgn="auto" latinLnBrk="0" hangingPunct="1">
              <a:lnSpc>
                <a:spcPct val="80000"/>
              </a:lnSpc>
              <a:spcBef>
                <a:spcPct val="0"/>
              </a:spcBef>
              <a:spcAft>
                <a:spcPts val="0"/>
              </a:spcAft>
              <a:buClrTx/>
              <a:buSzTx/>
              <a:buFontTx/>
              <a:buNone/>
              <a:tabLst/>
              <a:defRPr/>
            </a:pPr>
            <a:r>
              <a:rPr lang="en-US" sz="1800" err="1">
                <a:solidFill>
                  <a:srgbClr val="19395A"/>
                </a:solidFill>
                <a:latin typeface="Avenir Next LT Pro Demi" panose="020B0704020202020204" pitchFamily="34" charset="0"/>
                <a:cs typeface="Arial" panose="020B0604020202020204" pitchFamily="34" charset="0"/>
              </a:rPr>
              <a:t>asennus</a:t>
            </a:r>
            <a:r>
              <a:rPr lang="en-US" sz="1800">
                <a:solidFill>
                  <a:srgbClr val="19395A"/>
                </a:solidFill>
                <a:latin typeface="Avenir Next LT Pro Demi" panose="020B0704020202020204" pitchFamily="34" charset="0"/>
                <a:cs typeface="Arial" panose="020B0604020202020204" pitchFamily="34" charset="0"/>
              </a:rPr>
              <a:t> </a:t>
            </a:r>
            <a:r>
              <a:rPr lang="en-US" sz="1800" err="1">
                <a:solidFill>
                  <a:srgbClr val="19395A"/>
                </a:solidFill>
                <a:latin typeface="Avenir Next LT Pro Demi" panose="020B0704020202020204" pitchFamily="34" charset="0"/>
                <a:cs typeface="Arial" panose="020B0604020202020204" pitchFamily="34" charset="0"/>
              </a:rPr>
              <a:t>tuotteeseen</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sp>
        <p:nvSpPr>
          <p:cNvPr id="31" name="Otsikko 1">
            <a:extLst>
              <a:ext uri="{FF2B5EF4-FFF2-40B4-BE49-F238E27FC236}">
                <a16:creationId xmlns:a16="http://schemas.microsoft.com/office/drawing/2014/main" id="{B261973A-DBBB-8D34-457A-2A1A31C6DFF7}"/>
              </a:ext>
            </a:extLst>
          </p:cNvPr>
          <p:cNvSpPr txBox="1">
            <a:spLocks/>
          </p:cNvSpPr>
          <p:nvPr/>
        </p:nvSpPr>
        <p:spPr>
          <a:xfrm>
            <a:off x="8203000" y="3503467"/>
            <a:ext cx="3266528" cy="10242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Tietosisältöjen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enkoodaus</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tiedonkantajalle</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34580178"/>
      </p:ext>
    </p:extLst>
  </p:cSld>
  <p:clrMapOvr>
    <a:masterClrMapping/>
  </p:clrMapOvr>
  <mc:AlternateContent xmlns:mc="http://schemas.openxmlformats.org/markup-compatibility/2006" xmlns:p14="http://schemas.microsoft.com/office/powerpoint/2010/main">
    <mc:Choice Requires="p14">
      <p:transition spd="slow" p14:dur="8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Otsikko 1">
            <a:extLst>
              <a:ext uri="{FF2B5EF4-FFF2-40B4-BE49-F238E27FC236}">
                <a16:creationId xmlns:a16="http://schemas.microsoft.com/office/drawing/2014/main" id="{CC979B0F-C069-F92D-FF33-090214761858}"/>
              </a:ext>
            </a:extLst>
          </p:cNvPr>
          <p:cNvSpPr txBox="1">
            <a:spLocks/>
          </p:cNvSpPr>
          <p:nvPr/>
        </p:nvSpPr>
        <p:spPr>
          <a:xfrm>
            <a:off x="429640" y="414504"/>
            <a:ext cx="8661135" cy="101086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1200" cap="none" spc="0" normalizeH="0" baseline="0" noProof="0" err="1">
                <a:ln>
                  <a:noFill/>
                </a:ln>
                <a:solidFill>
                  <a:srgbClr val="183858"/>
                </a:solidFill>
                <a:effectLst/>
                <a:uLnTx/>
                <a:uFillTx/>
                <a:latin typeface="Avenir Next LT Pro Demi"/>
                <a:ea typeface="+mj-ea"/>
                <a:cs typeface="+mj-cs"/>
              </a:rPr>
              <a:t>Pyrimmekö</a:t>
            </a:r>
            <a:r>
              <a:rPr kumimoji="0" lang="en-US" sz="2800" b="0" i="0" u="none" strike="noStrike" kern="1200" cap="none" spc="0" normalizeH="0" baseline="0" noProof="0">
                <a:ln>
                  <a:noFill/>
                </a:ln>
                <a:solidFill>
                  <a:srgbClr val="183858"/>
                </a:solidFill>
                <a:effectLst/>
                <a:uLnTx/>
                <a:uFillTx/>
                <a:latin typeface="Avenir Next LT Pro Demi"/>
                <a:ea typeface="+mj-ea"/>
                <a:cs typeface="+mj-cs"/>
              </a:rPr>
              <a:t> </a:t>
            </a:r>
            <a:r>
              <a:rPr kumimoji="0" lang="en-US" sz="2800" b="0" i="0" u="none" strike="noStrike" kern="1200" cap="none" spc="0" normalizeH="0" baseline="0" noProof="0" err="1">
                <a:ln>
                  <a:noFill/>
                </a:ln>
                <a:solidFill>
                  <a:srgbClr val="183858"/>
                </a:solidFill>
                <a:effectLst/>
                <a:uLnTx/>
                <a:uFillTx/>
                <a:latin typeface="Avenir Next LT Pro Demi"/>
                <a:ea typeface="+mj-ea"/>
                <a:cs typeface="+mj-cs"/>
              </a:rPr>
              <a:t>digitointiin</a:t>
            </a:r>
            <a:r>
              <a:rPr kumimoji="0" lang="en-US" sz="2800" b="0" i="0" u="none" strike="noStrike" kern="1200" cap="none" spc="0" normalizeH="0" baseline="0" noProof="0">
                <a:ln>
                  <a:noFill/>
                </a:ln>
                <a:solidFill>
                  <a:srgbClr val="183858"/>
                </a:solidFill>
                <a:effectLst/>
                <a:uLnTx/>
                <a:uFillTx/>
                <a:latin typeface="Avenir Next LT Pro Demi"/>
                <a:ea typeface="+mj-ea"/>
                <a:cs typeface="+mj-cs"/>
              </a:rPr>
              <a:t> </a:t>
            </a:r>
            <a:r>
              <a:rPr kumimoji="0" lang="en-US" sz="2800" b="0" i="0" u="none" strike="noStrike" kern="1200" cap="none" spc="0" normalizeH="0" baseline="0" noProof="0" err="1">
                <a:ln>
                  <a:noFill/>
                </a:ln>
                <a:solidFill>
                  <a:srgbClr val="183858"/>
                </a:solidFill>
                <a:effectLst/>
                <a:uLnTx/>
                <a:uFillTx/>
                <a:latin typeface="Avenir Next LT Pro Demi"/>
                <a:ea typeface="+mj-ea"/>
                <a:cs typeface="+mj-cs"/>
              </a:rPr>
              <a:t>vai</a:t>
            </a:r>
            <a:r>
              <a:rPr kumimoji="0" lang="en-US" sz="2800" b="0" i="0" u="none" strike="noStrike" kern="1200" cap="none" spc="0" normalizeH="0" baseline="0" noProof="0">
                <a:ln>
                  <a:noFill/>
                </a:ln>
                <a:solidFill>
                  <a:srgbClr val="183858"/>
                </a:solidFill>
                <a:effectLst/>
                <a:uLnTx/>
                <a:uFillTx/>
                <a:latin typeface="Avenir Next LT Pro Demi"/>
                <a:ea typeface="+mj-ea"/>
                <a:cs typeface="+mj-cs"/>
              </a:rPr>
              <a:t> </a:t>
            </a:r>
            <a:r>
              <a:rPr kumimoji="0" lang="en-US" sz="2800" b="0" i="0" u="none" strike="noStrike" kern="1200" cap="none" spc="0" normalizeH="0" baseline="0" noProof="0" err="1">
                <a:ln>
                  <a:noFill/>
                </a:ln>
                <a:solidFill>
                  <a:srgbClr val="183858"/>
                </a:solidFill>
                <a:effectLst/>
                <a:uLnTx/>
                <a:uFillTx/>
                <a:latin typeface="Avenir Next LT Pro Demi"/>
                <a:ea typeface="+mj-ea"/>
                <a:cs typeface="+mj-cs"/>
              </a:rPr>
              <a:t>digitalisaatioon</a:t>
            </a:r>
            <a:r>
              <a:rPr kumimoji="0" lang="en-US" sz="2800" b="0" i="0" u="none" strike="noStrike" kern="1200" cap="none" spc="0" normalizeH="0" baseline="0" noProof="0">
                <a:ln>
                  <a:noFill/>
                </a:ln>
                <a:solidFill>
                  <a:srgbClr val="183858"/>
                </a:solidFill>
                <a:effectLst/>
                <a:uLnTx/>
                <a:uFillTx/>
                <a:latin typeface="Avenir Next LT Pro Demi"/>
                <a:ea typeface="+mj-ea"/>
                <a:cs typeface="+mj-cs"/>
              </a:rPr>
              <a:t>?</a:t>
            </a:r>
          </a:p>
        </p:txBody>
      </p:sp>
      <p:sp>
        <p:nvSpPr>
          <p:cNvPr id="2" name="Otsikko 1">
            <a:extLst>
              <a:ext uri="{FF2B5EF4-FFF2-40B4-BE49-F238E27FC236}">
                <a16:creationId xmlns:a16="http://schemas.microsoft.com/office/drawing/2014/main" id="{AFE4E66A-A41F-F4DE-D696-4E592CBFD2A3}"/>
              </a:ext>
            </a:extLst>
          </p:cNvPr>
          <p:cNvSpPr>
            <a:spLocks noGrp="1"/>
          </p:cNvSpPr>
          <p:nvPr>
            <p:ph type="title"/>
          </p:nvPr>
        </p:nvSpPr>
        <p:spPr>
          <a:xfrm>
            <a:off x="407987" y="1066165"/>
            <a:ext cx="5543997" cy="1325563"/>
          </a:xfrm>
        </p:spPr>
        <p:txBody>
          <a:bodyPr>
            <a:normAutofit/>
          </a:bodyPr>
          <a:lstStyle/>
          <a:p>
            <a:pPr algn="ctr"/>
            <a:r>
              <a:rPr lang="fi-FI" sz="1800" b="1"/>
              <a:t>Digitointi</a:t>
            </a:r>
            <a:br>
              <a:rPr lang="fi-FI" sz="1800" b="1"/>
            </a:br>
            <a:r>
              <a:rPr lang="fi-FI" sz="1800" i="1"/>
              <a:t>(</a:t>
            </a:r>
            <a:r>
              <a:rPr lang="fi-FI" sz="1800" i="1" err="1"/>
              <a:t>Digitization</a:t>
            </a:r>
            <a:r>
              <a:rPr lang="fi-FI" sz="1800" i="1"/>
              <a:t>)</a:t>
            </a:r>
          </a:p>
        </p:txBody>
      </p:sp>
      <p:pic>
        <p:nvPicPr>
          <p:cNvPr id="7" name="Sisällön paikkamerkki 6" descr="Kuva tasaisella täytöllä">
            <a:extLst>
              <a:ext uri="{FF2B5EF4-FFF2-40B4-BE49-F238E27FC236}">
                <a16:creationId xmlns:a16="http://schemas.microsoft.com/office/drawing/2014/main" id="{81A0E1A1-4CD8-4A54-CE0E-50154BEFFC82}"/>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416509" y="2251364"/>
            <a:ext cx="820737" cy="820737"/>
          </a:xfrm>
        </p:spPr>
      </p:pic>
      <p:pic>
        <p:nvPicPr>
          <p:cNvPr id="9" name="Sisällön paikkamerkki 8" descr="Kuvat tasaisella täytöllä">
            <a:extLst>
              <a:ext uri="{FF2B5EF4-FFF2-40B4-BE49-F238E27FC236}">
                <a16:creationId xmlns:a16="http://schemas.microsoft.com/office/drawing/2014/main" id="{95887981-4B12-7C1E-2EE4-2908FB8D0E4C}"/>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1622500" y="2058369"/>
            <a:ext cx="657053" cy="657053"/>
          </a:xfrm>
        </p:spPr>
      </p:pic>
      <p:sp>
        <p:nvSpPr>
          <p:cNvPr id="5" name="Otsikko 1">
            <a:extLst>
              <a:ext uri="{FF2B5EF4-FFF2-40B4-BE49-F238E27FC236}">
                <a16:creationId xmlns:a16="http://schemas.microsoft.com/office/drawing/2014/main" id="{62DB059F-4BF2-16F2-FD18-0965C039DCBA}"/>
              </a:ext>
            </a:extLst>
          </p:cNvPr>
          <p:cNvSpPr txBox="1">
            <a:spLocks/>
          </p:cNvSpPr>
          <p:nvPr/>
        </p:nvSpPr>
        <p:spPr>
          <a:xfrm>
            <a:off x="6240015" y="1066165"/>
            <a:ext cx="55439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ptos Display" panose="02110004020202020204"/>
                <a:ea typeface="+mj-ea"/>
                <a:cs typeface="+mj-cs"/>
              </a:rPr>
              <a:t>Digitalisointi</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fi-FI" sz="1800" b="0" i="1" u="none" strike="noStrike" kern="1200" cap="none" spc="0" normalizeH="0" baseline="0" noProof="0">
                <a:ln>
                  <a:noFill/>
                </a:ln>
                <a:solidFill>
                  <a:prstClr val="black"/>
                </a:solidFill>
                <a:effectLst/>
                <a:uLnTx/>
                <a:uFillTx/>
                <a:latin typeface="Aptos Display" panose="02110004020202020204"/>
                <a:ea typeface="+mj-ea"/>
                <a:cs typeface="+mj-cs"/>
              </a:rPr>
              <a:t>(</a:t>
            </a:r>
            <a:r>
              <a:rPr kumimoji="0" lang="fi-FI" sz="1800" b="0" i="1" u="none" strike="noStrike" kern="1200" cap="none" spc="0" normalizeH="0" baseline="0" noProof="0" err="1">
                <a:ln>
                  <a:noFill/>
                </a:ln>
                <a:solidFill>
                  <a:prstClr val="black"/>
                </a:solidFill>
                <a:effectLst/>
                <a:uLnTx/>
                <a:uFillTx/>
                <a:latin typeface="Aptos Display" panose="02110004020202020204"/>
                <a:ea typeface="+mj-ea"/>
                <a:cs typeface="+mj-cs"/>
              </a:rPr>
              <a:t>Digitalisation</a:t>
            </a:r>
            <a:r>
              <a:rPr kumimoji="0" lang="fi-FI" sz="1800" b="0" i="1" u="none" strike="noStrike" kern="1200" cap="none" spc="0" normalizeH="0" baseline="0" noProof="0">
                <a:ln>
                  <a:noFill/>
                </a:ln>
                <a:solidFill>
                  <a:prstClr val="black"/>
                </a:solidFill>
                <a:effectLst/>
                <a:uLnTx/>
                <a:uFillTx/>
                <a:latin typeface="Aptos Display" panose="02110004020202020204"/>
                <a:ea typeface="+mj-ea"/>
                <a:cs typeface="+mj-cs"/>
              </a:rPr>
              <a:t>)</a:t>
            </a:r>
          </a:p>
        </p:txBody>
      </p:sp>
      <p:pic>
        <p:nvPicPr>
          <p:cNvPr id="11" name="Kuva 10" descr="Näyttö tasaisella täytöllä">
            <a:extLst>
              <a:ext uri="{FF2B5EF4-FFF2-40B4-BE49-F238E27FC236}">
                <a16:creationId xmlns:a16="http://schemas.microsoft.com/office/drawing/2014/main" id="{788B3635-D9A4-679A-AB92-4AEA030355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1915" y="1843199"/>
            <a:ext cx="1867890" cy="1867890"/>
          </a:xfrm>
          <a:prstGeom prst="rect">
            <a:avLst/>
          </a:prstGeom>
        </p:spPr>
      </p:pic>
      <p:pic>
        <p:nvPicPr>
          <p:cNvPr id="15" name="Kuva 14" descr="Asiakirja ääriviiva">
            <a:extLst>
              <a:ext uri="{FF2B5EF4-FFF2-40B4-BE49-F238E27FC236}">
                <a16:creationId xmlns:a16="http://schemas.microsoft.com/office/drawing/2014/main" id="{592FE5F3-AD1A-098A-896D-E15DCE9CCD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95860" y="2319944"/>
            <a:ext cx="672069" cy="672069"/>
          </a:xfrm>
          <a:prstGeom prst="rect">
            <a:avLst/>
          </a:prstGeom>
        </p:spPr>
      </p:pic>
      <p:pic>
        <p:nvPicPr>
          <p:cNvPr id="17" name="Kuva 16" descr="Asiakirja tasaisella täytöllä">
            <a:extLst>
              <a:ext uri="{FF2B5EF4-FFF2-40B4-BE49-F238E27FC236}">
                <a16:creationId xmlns:a16="http://schemas.microsoft.com/office/drawing/2014/main" id="{50485E4A-EA9A-8276-AA67-A9545FED22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6402" y="2614414"/>
            <a:ext cx="884257" cy="884257"/>
          </a:xfrm>
          <a:prstGeom prst="rect">
            <a:avLst/>
          </a:prstGeom>
        </p:spPr>
      </p:pic>
      <p:cxnSp>
        <p:nvCxnSpPr>
          <p:cNvPr id="19" name="Suora nuoliyhdysviiva 18">
            <a:extLst>
              <a:ext uri="{FF2B5EF4-FFF2-40B4-BE49-F238E27FC236}">
                <a16:creationId xmlns:a16="http://schemas.microsoft.com/office/drawing/2014/main" id="{7F966226-FF32-0747-9C9B-7CCF5C8C8B32}"/>
              </a:ext>
            </a:extLst>
          </p:cNvPr>
          <p:cNvCxnSpPr/>
          <p:nvPr/>
        </p:nvCxnSpPr>
        <p:spPr>
          <a:xfrm>
            <a:off x="2542472" y="2655978"/>
            <a:ext cx="508000"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20" name="Kuva 19" descr="Näyttö tasaisella täytöllä">
            <a:extLst>
              <a:ext uri="{FF2B5EF4-FFF2-40B4-BE49-F238E27FC236}">
                <a16:creationId xmlns:a16="http://schemas.microsoft.com/office/drawing/2014/main" id="{CF60586C-AD6D-ACC0-FC19-5464DC87CD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5303" y="1848324"/>
            <a:ext cx="1867890" cy="1867890"/>
          </a:xfrm>
          <a:prstGeom prst="rect">
            <a:avLst/>
          </a:prstGeom>
        </p:spPr>
      </p:pic>
      <p:pic>
        <p:nvPicPr>
          <p:cNvPr id="22" name="Kuva 21" descr="Suurennuslasi tasaisella täytöllä">
            <a:extLst>
              <a:ext uri="{FF2B5EF4-FFF2-40B4-BE49-F238E27FC236}">
                <a16:creationId xmlns:a16="http://schemas.microsoft.com/office/drawing/2014/main" id="{39B21FD9-A526-F01B-71F6-C6FE1BC4DC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32" y="2510406"/>
            <a:ext cx="343408" cy="343408"/>
          </a:xfrm>
          <a:prstGeom prst="rect">
            <a:avLst/>
          </a:prstGeom>
        </p:spPr>
      </p:pic>
      <p:grpSp>
        <p:nvGrpSpPr>
          <p:cNvPr id="28" name="Kuva 23" descr="Ympyräkaavio tasaisella täytöllä">
            <a:extLst>
              <a:ext uri="{FF2B5EF4-FFF2-40B4-BE49-F238E27FC236}">
                <a16:creationId xmlns:a16="http://schemas.microsoft.com/office/drawing/2014/main" id="{7AB61FFF-0F7F-E4D3-65A3-E15E0A8240C4}"/>
              </a:ext>
            </a:extLst>
          </p:cNvPr>
          <p:cNvGrpSpPr/>
          <p:nvPr/>
        </p:nvGrpSpPr>
        <p:grpSpPr>
          <a:xfrm>
            <a:off x="9118826" y="2280862"/>
            <a:ext cx="356302" cy="356771"/>
            <a:chOff x="9141686" y="2279398"/>
            <a:chExt cx="356302" cy="356771"/>
          </a:xfrm>
          <a:solidFill>
            <a:srgbClr val="000000"/>
          </a:solidFill>
        </p:grpSpPr>
        <p:sp>
          <p:nvSpPr>
            <p:cNvPr id="29" name="Vapaamuotoinen: Muoto 28">
              <a:extLst>
                <a:ext uri="{FF2B5EF4-FFF2-40B4-BE49-F238E27FC236}">
                  <a16:creationId xmlns:a16="http://schemas.microsoft.com/office/drawing/2014/main" id="{35A4FF0E-6839-AC45-F41B-06EBE5AE60FA}"/>
                </a:ext>
              </a:extLst>
            </p:cNvPr>
            <p:cNvSpPr/>
            <p:nvPr/>
          </p:nvSpPr>
          <p:spPr>
            <a:xfrm>
              <a:off x="9141686" y="2279398"/>
              <a:ext cx="297622" cy="356771"/>
            </a:xfrm>
            <a:custGeom>
              <a:avLst/>
              <a:gdLst>
                <a:gd name="connsiteX0" fmla="*/ 168997 w 297622"/>
                <a:gd name="connsiteY0" fmla="*/ 0 h 356771"/>
                <a:gd name="connsiteX1" fmla="*/ 0 w 297622"/>
                <a:gd name="connsiteY1" fmla="*/ 178386 h 356771"/>
                <a:gd name="connsiteX2" fmla="*/ 178386 w 297622"/>
                <a:gd name="connsiteY2" fmla="*/ 356772 h 356771"/>
                <a:gd name="connsiteX3" fmla="*/ 297623 w 297622"/>
                <a:gd name="connsiteY3" fmla="*/ 310767 h 356771"/>
                <a:gd name="connsiteX4" fmla="*/ 168997 w 297622"/>
                <a:gd name="connsiteY4" fmla="*/ 182141 h 356771"/>
                <a:gd name="connsiteX5" fmla="*/ 168997 w 297622"/>
                <a:gd name="connsiteY5" fmla="*/ 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622" h="356771">
                  <a:moveTo>
                    <a:pt x="168997" y="0"/>
                  </a:moveTo>
                  <a:cubicBezTo>
                    <a:pt x="75110" y="4694"/>
                    <a:pt x="0" y="83560"/>
                    <a:pt x="0" y="178386"/>
                  </a:cubicBezTo>
                  <a:cubicBezTo>
                    <a:pt x="0" y="276968"/>
                    <a:pt x="79804" y="356772"/>
                    <a:pt x="178386" y="356772"/>
                  </a:cubicBezTo>
                  <a:cubicBezTo>
                    <a:pt x="222982" y="356772"/>
                    <a:pt x="264762" y="340811"/>
                    <a:pt x="297623" y="310767"/>
                  </a:cubicBezTo>
                  <a:lnTo>
                    <a:pt x="168997" y="182141"/>
                  </a:lnTo>
                  <a:lnTo>
                    <a:pt x="168997" y="0"/>
                  </a:lnTo>
                  <a:close/>
                </a:path>
              </a:pathLst>
            </a:custGeom>
            <a:solidFill>
              <a:schemeClr val="accent2"/>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0" name="Vapaamuotoinen: Muoto 29">
              <a:extLst>
                <a:ext uri="{FF2B5EF4-FFF2-40B4-BE49-F238E27FC236}">
                  <a16:creationId xmlns:a16="http://schemas.microsoft.com/office/drawing/2014/main" id="{DB54047C-5840-74CB-BAED-3A1FC8A33ED9}"/>
                </a:ext>
              </a:extLst>
            </p:cNvPr>
            <p:cNvSpPr/>
            <p:nvPr/>
          </p:nvSpPr>
          <p:spPr>
            <a:xfrm>
              <a:off x="9329461" y="2279398"/>
              <a:ext cx="168527" cy="168997"/>
            </a:xfrm>
            <a:custGeom>
              <a:avLst/>
              <a:gdLst>
                <a:gd name="connsiteX0" fmla="*/ 0 w 168527"/>
                <a:gd name="connsiteY0" fmla="*/ 0 h 168997"/>
                <a:gd name="connsiteX1" fmla="*/ 0 w 168527"/>
                <a:gd name="connsiteY1" fmla="*/ 168997 h 168997"/>
                <a:gd name="connsiteX2" fmla="*/ 168528 w 168527"/>
                <a:gd name="connsiteY2" fmla="*/ 168997 h 168997"/>
                <a:gd name="connsiteX3" fmla="*/ 0 w 168527"/>
                <a:gd name="connsiteY3" fmla="*/ 0 h 168997"/>
              </a:gdLst>
              <a:ahLst/>
              <a:cxnLst>
                <a:cxn ang="0">
                  <a:pos x="connsiteX0" y="connsiteY0"/>
                </a:cxn>
                <a:cxn ang="0">
                  <a:pos x="connsiteX1" y="connsiteY1"/>
                </a:cxn>
                <a:cxn ang="0">
                  <a:pos x="connsiteX2" y="connsiteY2"/>
                </a:cxn>
                <a:cxn ang="0">
                  <a:pos x="connsiteX3" y="connsiteY3"/>
                </a:cxn>
              </a:cxnLst>
              <a:rect l="l" t="t" r="r" b="b"/>
              <a:pathLst>
                <a:path w="168527" h="168997">
                  <a:moveTo>
                    <a:pt x="0" y="0"/>
                  </a:moveTo>
                  <a:lnTo>
                    <a:pt x="0" y="168997"/>
                  </a:lnTo>
                  <a:lnTo>
                    <a:pt x="168528" y="168997"/>
                  </a:lnTo>
                  <a:cubicBezTo>
                    <a:pt x="163833" y="77457"/>
                    <a:pt x="91071" y="4694"/>
                    <a:pt x="0" y="0"/>
                  </a:cubicBezTo>
                  <a:close/>
                </a:path>
              </a:pathLst>
            </a:custGeom>
            <a:solidFill>
              <a:srgbClr val="61A4F1"/>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1" name="Vapaamuotoinen: Muoto 30">
              <a:extLst>
                <a:ext uri="{FF2B5EF4-FFF2-40B4-BE49-F238E27FC236}">
                  <a16:creationId xmlns:a16="http://schemas.microsoft.com/office/drawing/2014/main" id="{13571817-7B2E-F3FE-C518-F712E91CF026}"/>
                </a:ext>
              </a:extLst>
            </p:cNvPr>
            <p:cNvSpPr/>
            <p:nvPr/>
          </p:nvSpPr>
          <p:spPr>
            <a:xfrm>
              <a:off x="9342605" y="2467173"/>
              <a:ext cx="155383" cy="109848"/>
            </a:xfrm>
            <a:custGeom>
              <a:avLst/>
              <a:gdLst>
                <a:gd name="connsiteX0" fmla="*/ 0 w 155383"/>
                <a:gd name="connsiteY0" fmla="*/ 0 h 109848"/>
                <a:gd name="connsiteX1" fmla="*/ 109848 w 155383"/>
                <a:gd name="connsiteY1" fmla="*/ 109848 h 109848"/>
                <a:gd name="connsiteX2" fmla="*/ 155383 w 155383"/>
                <a:gd name="connsiteY2" fmla="*/ 0 h 109848"/>
                <a:gd name="connsiteX3" fmla="*/ 0 w 155383"/>
                <a:gd name="connsiteY3" fmla="*/ 0 h 109848"/>
              </a:gdLst>
              <a:ahLst/>
              <a:cxnLst>
                <a:cxn ang="0">
                  <a:pos x="connsiteX0" y="connsiteY0"/>
                </a:cxn>
                <a:cxn ang="0">
                  <a:pos x="connsiteX1" y="connsiteY1"/>
                </a:cxn>
                <a:cxn ang="0">
                  <a:pos x="connsiteX2" y="connsiteY2"/>
                </a:cxn>
                <a:cxn ang="0">
                  <a:pos x="connsiteX3" y="connsiteY3"/>
                </a:cxn>
              </a:cxnLst>
              <a:rect l="l" t="t" r="r" b="b"/>
              <a:pathLst>
                <a:path w="155383" h="109848">
                  <a:moveTo>
                    <a:pt x="0" y="0"/>
                  </a:moveTo>
                  <a:lnTo>
                    <a:pt x="109848" y="109848"/>
                  </a:lnTo>
                  <a:cubicBezTo>
                    <a:pt x="137545" y="79335"/>
                    <a:pt x="153506" y="40841"/>
                    <a:pt x="155383" y="0"/>
                  </a:cubicBezTo>
                  <a:lnTo>
                    <a:pt x="0" y="0"/>
                  </a:lnTo>
                  <a:close/>
                </a:path>
              </a:pathLst>
            </a:custGeom>
            <a:solidFill>
              <a:srgbClr val="000000"/>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32" name="Kuva 25" descr="Pylväskuvaaja tasaisella täytöllä">
            <a:extLst>
              <a:ext uri="{FF2B5EF4-FFF2-40B4-BE49-F238E27FC236}">
                <a16:creationId xmlns:a16="http://schemas.microsoft.com/office/drawing/2014/main" id="{B2CFBEDE-2BA8-EDFF-754B-1164F90215EA}"/>
              </a:ext>
            </a:extLst>
          </p:cNvPr>
          <p:cNvGrpSpPr/>
          <p:nvPr/>
        </p:nvGrpSpPr>
        <p:grpSpPr>
          <a:xfrm>
            <a:off x="9258849" y="2652617"/>
            <a:ext cx="402392" cy="402392"/>
            <a:chOff x="9281709" y="2651153"/>
            <a:chExt cx="402392" cy="402392"/>
          </a:xfrm>
          <a:solidFill>
            <a:srgbClr val="000000"/>
          </a:solidFill>
        </p:grpSpPr>
        <p:sp>
          <p:nvSpPr>
            <p:cNvPr id="33" name="Vapaamuotoinen: Muoto 32">
              <a:extLst>
                <a:ext uri="{FF2B5EF4-FFF2-40B4-BE49-F238E27FC236}">
                  <a16:creationId xmlns:a16="http://schemas.microsoft.com/office/drawing/2014/main" id="{4A77EFFA-6528-1D41-E245-10B7409DF784}"/>
                </a:ext>
              </a:extLst>
            </p:cNvPr>
            <p:cNvSpPr/>
            <p:nvPr/>
          </p:nvSpPr>
          <p:spPr>
            <a:xfrm>
              <a:off x="9281709" y="2651153"/>
              <a:ext cx="402392" cy="402392"/>
            </a:xfrm>
            <a:custGeom>
              <a:avLst/>
              <a:gdLst>
                <a:gd name="connsiteX0" fmla="*/ 366888 w 402392"/>
                <a:gd name="connsiteY0" fmla="*/ 0 h 402392"/>
                <a:gd name="connsiteX1" fmla="*/ 402393 w 402392"/>
                <a:gd name="connsiteY1" fmla="*/ 0 h 402392"/>
                <a:gd name="connsiteX2" fmla="*/ 402393 w 402392"/>
                <a:gd name="connsiteY2" fmla="*/ 402393 h 402392"/>
                <a:gd name="connsiteX3" fmla="*/ 0 w 402392"/>
                <a:gd name="connsiteY3" fmla="*/ 402393 h 402392"/>
                <a:gd name="connsiteX4" fmla="*/ 0 w 402392"/>
                <a:gd name="connsiteY4" fmla="*/ 366888 h 402392"/>
                <a:gd name="connsiteX5" fmla="*/ 366888 w 402392"/>
                <a:gd name="connsiteY5" fmla="*/ 366888 h 40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392" h="402392">
                  <a:moveTo>
                    <a:pt x="366888" y="0"/>
                  </a:moveTo>
                  <a:lnTo>
                    <a:pt x="402393" y="0"/>
                  </a:lnTo>
                  <a:lnTo>
                    <a:pt x="402393" y="402393"/>
                  </a:lnTo>
                  <a:lnTo>
                    <a:pt x="0" y="402393"/>
                  </a:lnTo>
                  <a:lnTo>
                    <a:pt x="0" y="366888"/>
                  </a:lnTo>
                  <a:lnTo>
                    <a:pt x="366888" y="366888"/>
                  </a:lnTo>
                  <a:close/>
                </a:path>
              </a:pathLst>
            </a:custGeom>
            <a:solidFill>
              <a:srgbClr val="000000"/>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4" name="Vapaamuotoinen: Muoto 33">
              <a:extLst>
                <a:ext uri="{FF2B5EF4-FFF2-40B4-BE49-F238E27FC236}">
                  <a16:creationId xmlns:a16="http://schemas.microsoft.com/office/drawing/2014/main" id="{833BC725-B3C3-2A83-64BC-25207B54F782}"/>
                </a:ext>
              </a:extLst>
            </p:cNvPr>
            <p:cNvSpPr/>
            <p:nvPr/>
          </p:nvSpPr>
          <p:spPr>
            <a:xfrm>
              <a:off x="9547998" y="2775421"/>
              <a:ext cx="65092" cy="207113"/>
            </a:xfrm>
            <a:custGeom>
              <a:avLst/>
              <a:gdLst>
                <a:gd name="connsiteX0" fmla="*/ 0 w 65092"/>
                <a:gd name="connsiteY0" fmla="*/ 0 h 207113"/>
                <a:gd name="connsiteX1" fmla="*/ 65093 w 65092"/>
                <a:gd name="connsiteY1" fmla="*/ 0 h 207113"/>
                <a:gd name="connsiteX2" fmla="*/ 65093 w 65092"/>
                <a:gd name="connsiteY2" fmla="*/ 207114 h 207113"/>
                <a:gd name="connsiteX3" fmla="*/ 0 w 65092"/>
                <a:gd name="connsiteY3" fmla="*/ 207114 h 207113"/>
              </a:gdLst>
              <a:ahLst/>
              <a:cxnLst>
                <a:cxn ang="0">
                  <a:pos x="connsiteX0" y="connsiteY0"/>
                </a:cxn>
                <a:cxn ang="0">
                  <a:pos x="connsiteX1" y="connsiteY1"/>
                </a:cxn>
                <a:cxn ang="0">
                  <a:pos x="connsiteX2" y="connsiteY2"/>
                </a:cxn>
                <a:cxn ang="0">
                  <a:pos x="connsiteX3" y="connsiteY3"/>
                </a:cxn>
              </a:cxnLst>
              <a:rect l="l" t="t" r="r" b="b"/>
              <a:pathLst>
                <a:path w="65092" h="207113">
                  <a:moveTo>
                    <a:pt x="0" y="0"/>
                  </a:moveTo>
                  <a:lnTo>
                    <a:pt x="65093" y="0"/>
                  </a:lnTo>
                  <a:lnTo>
                    <a:pt x="65093" y="207114"/>
                  </a:lnTo>
                  <a:lnTo>
                    <a:pt x="0" y="207114"/>
                  </a:lnTo>
                  <a:close/>
                </a:path>
              </a:pathLst>
            </a:custGeom>
            <a:solidFill>
              <a:srgbClr val="000000"/>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 name="Vapaamuotoinen: Muoto 34">
              <a:extLst>
                <a:ext uri="{FF2B5EF4-FFF2-40B4-BE49-F238E27FC236}">
                  <a16:creationId xmlns:a16="http://schemas.microsoft.com/office/drawing/2014/main" id="{848862C8-8422-80B3-69BA-630BA7554417}"/>
                </a:ext>
              </a:extLst>
            </p:cNvPr>
            <p:cNvSpPr/>
            <p:nvPr/>
          </p:nvSpPr>
          <p:spPr>
            <a:xfrm>
              <a:off x="9459235" y="2651153"/>
              <a:ext cx="65092" cy="331382"/>
            </a:xfrm>
            <a:custGeom>
              <a:avLst/>
              <a:gdLst>
                <a:gd name="connsiteX0" fmla="*/ 0 w 65092"/>
                <a:gd name="connsiteY0" fmla="*/ 0 h 331382"/>
                <a:gd name="connsiteX1" fmla="*/ 65093 w 65092"/>
                <a:gd name="connsiteY1" fmla="*/ 0 h 331382"/>
                <a:gd name="connsiteX2" fmla="*/ 65093 w 65092"/>
                <a:gd name="connsiteY2" fmla="*/ 331382 h 331382"/>
                <a:gd name="connsiteX3" fmla="*/ 0 w 65092"/>
                <a:gd name="connsiteY3" fmla="*/ 331382 h 331382"/>
              </a:gdLst>
              <a:ahLst/>
              <a:cxnLst>
                <a:cxn ang="0">
                  <a:pos x="connsiteX0" y="connsiteY0"/>
                </a:cxn>
                <a:cxn ang="0">
                  <a:pos x="connsiteX1" y="connsiteY1"/>
                </a:cxn>
                <a:cxn ang="0">
                  <a:pos x="connsiteX2" y="connsiteY2"/>
                </a:cxn>
                <a:cxn ang="0">
                  <a:pos x="connsiteX3" y="connsiteY3"/>
                </a:cxn>
              </a:cxnLst>
              <a:rect l="l" t="t" r="r" b="b"/>
              <a:pathLst>
                <a:path w="65092" h="331382">
                  <a:moveTo>
                    <a:pt x="0" y="0"/>
                  </a:moveTo>
                  <a:lnTo>
                    <a:pt x="65093" y="0"/>
                  </a:lnTo>
                  <a:lnTo>
                    <a:pt x="65093" y="331382"/>
                  </a:lnTo>
                  <a:lnTo>
                    <a:pt x="0" y="331382"/>
                  </a:lnTo>
                  <a:close/>
                </a:path>
              </a:pathLst>
            </a:custGeom>
            <a:solidFill>
              <a:srgbClr val="94D78D"/>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6" name="Vapaamuotoinen: Muoto 35">
              <a:extLst>
                <a:ext uri="{FF2B5EF4-FFF2-40B4-BE49-F238E27FC236}">
                  <a16:creationId xmlns:a16="http://schemas.microsoft.com/office/drawing/2014/main" id="{27AD3D4E-8B9E-8437-7AEA-12F69BEE17AB}"/>
                </a:ext>
              </a:extLst>
            </p:cNvPr>
            <p:cNvSpPr/>
            <p:nvPr/>
          </p:nvSpPr>
          <p:spPr>
            <a:xfrm>
              <a:off x="9370472" y="2775421"/>
              <a:ext cx="65092" cy="207113"/>
            </a:xfrm>
            <a:custGeom>
              <a:avLst/>
              <a:gdLst>
                <a:gd name="connsiteX0" fmla="*/ 0 w 65092"/>
                <a:gd name="connsiteY0" fmla="*/ 0 h 207113"/>
                <a:gd name="connsiteX1" fmla="*/ 65093 w 65092"/>
                <a:gd name="connsiteY1" fmla="*/ 0 h 207113"/>
                <a:gd name="connsiteX2" fmla="*/ 65093 w 65092"/>
                <a:gd name="connsiteY2" fmla="*/ 207114 h 207113"/>
                <a:gd name="connsiteX3" fmla="*/ 0 w 65092"/>
                <a:gd name="connsiteY3" fmla="*/ 207114 h 207113"/>
              </a:gdLst>
              <a:ahLst/>
              <a:cxnLst>
                <a:cxn ang="0">
                  <a:pos x="connsiteX0" y="connsiteY0"/>
                </a:cxn>
                <a:cxn ang="0">
                  <a:pos x="connsiteX1" y="connsiteY1"/>
                </a:cxn>
                <a:cxn ang="0">
                  <a:pos x="connsiteX2" y="connsiteY2"/>
                </a:cxn>
                <a:cxn ang="0">
                  <a:pos x="connsiteX3" y="connsiteY3"/>
                </a:cxn>
              </a:cxnLst>
              <a:rect l="l" t="t" r="r" b="b"/>
              <a:pathLst>
                <a:path w="65092" h="207113">
                  <a:moveTo>
                    <a:pt x="0" y="0"/>
                  </a:moveTo>
                  <a:lnTo>
                    <a:pt x="65093" y="0"/>
                  </a:lnTo>
                  <a:lnTo>
                    <a:pt x="65093" y="207114"/>
                  </a:lnTo>
                  <a:lnTo>
                    <a:pt x="0" y="207114"/>
                  </a:lnTo>
                  <a:close/>
                </a:path>
              </a:pathLst>
            </a:custGeom>
            <a:solidFill>
              <a:srgbClr val="FF7C80"/>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Vapaamuotoinen: Muoto 36">
              <a:extLst>
                <a:ext uri="{FF2B5EF4-FFF2-40B4-BE49-F238E27FC236}">
                  <a16:creationId xmlns:a16="http://schemas.microsoft.com/office/drawing/2014/main" id="{C78D2BD6-8300-B0D6-BB54-945CD36A4EA4}"/>
                </a:ext>
              </a:extLst>
            </p:cNvPr>
            <p:cNvSpPr/>
            <p:nvPr/>
          </p:nvSpPr>
          <p:spPr>
            <a:xfrm>
              <a:off x="9281709" y="2876020"/>
              <a:ext cx="65092" cy="106515"/>
            </a:xfrm>
            <a:custGeom>
              <a:avLst/>
              <a:gdLst>
                <a:gd name="connsiteX0" fmla="*/ 0 w 65092"/>
                <a:gd name="connsiteY0" fmla="*/ 0 h 106515"/>
                <a:gd name="connsiteX1" fmla="*/ 65093 w 65092"/>
                <a:gd name="connsiteY1" fmla="*/ 0 h 106515"/>
                <a:gd name="connsiteX2" fmla="*/ 65093 w 65092"/>
                <a:gd name="connsiteY2" fmla="*/ 106516 h 106515"/>
                <a:gd name="connsiteX3" fmla="*/ 0 w 65092"/>
                <a:gd name="connsiteY3" fmla="*/ 106516 h 106515"/>
              </a:gdLst>
              <a:ahLst/>
              <a:cxnLst>
                <a:cxn ang="0">
                  <a:pos x="connsiteX0" y="connsiteY0"/>
                </a:cxn>
                <a:cxn ang="0">
                  <a:pos x="connsiteX1" y="connsiteY1"/>
                </a:cxn>
                <a:cxn ang="0">
                  <a:pos x="connsiteX2" y="connsiteY2"/>
                </a:cxn>
                <a:cxn ang="0">
                  <a:pos x="connsiteX3" y="connsiteY3"/>
                </a:cxn>
              </a:cxnLst>
              <a:rect l="l" t="t" r="r" b="b"/>
              <a:pathLst>
                <a:path w="65092" h="106515">
                  <a:moveTo>
                    <a:pt x="0" y="0"/>
                  </a:moveTo>
                  <a:lnTo>
                    <a:pt x="65093" y="0"/>
                  </a:lnTo>
                  <a:lnTo>
                    <a:pt x="65093" y="106516"/>
                  </a:lnTo>
                  <a:lnTo>
                    <a:pt x="0" y="106516"/>
                  </a:lnTo>
                  <a:close/>
                </a:path>
              </a:pathLst>
            </a:custGeom>
            <a:solidFill>
              <a:srgbClr val="61A4F1"/>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27" name="Kuva 26" descr="Asiakirja ääriviiva">
            <a:extLst>
              <a:ext uri="{FF2B5EF4-FFF2-40B4-BE49-F238E27FC236}">
                <a16:creationId xmlns:a16="http://schemas.microsoft.com/office/drawing/2014/main" id="{7396973D-2A0C-951F-D15D-8E956C6FB6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97179" y="2398104"/>
            <a:ext cx="672069" cy="672069"/>
          </a:xfrm>
          <a:prstGeom prst="rect">
            <a:avLst/>
          </a:prstGeom>
        </p:spPr>
      </p:pic>
      <p:sp>
        <p:nvSpPr>
          <p:cNvPr id="44" name="Tekstiruutu 43">
            <a:extLst>
              <a:ext uri="{FF2B5EF4-FFF2-40B4-BE49-F238E27FC236}">
                <a16:creationId xmlns:a16="http://schemas.microsoft.com/office/drawing/2014/main" id="{12C2847F-3FCE-F395-E987-1039FA1599C5}"/>
              </a:ext>
            </a:extLst>
          </p:cNvPr>
          <p:cNvSpPr txBox="1"/>
          <p:nvPr/>
        </p:nvSpPr>
        <p:spPr>
          <a:xfrm>
            <a:off x="367557" y="3922345"/>
            <a:ext cx="5728443" cy="2492990"/>
          </a:xfrm>
          <a:prstGeom prst="rect">
            <a:avLst/>
          </a:prstGeom>
          <a:noFill/>
        </p:spPr>
        <p:txBody>
          <a:bodyPr wrap="square" rtlCol="0">
            <a:spAutoFit/>
          </a:bodyPr>
          <a:lstStyle/>
          <a:p>
            <a:pPr marL="182563" marR="0" lvl="0" indent="-182563" algn="l" defTabSz="914400" rtl="0" eaLnBrk="1" fontAlgn="auto" latinLnBrk="0" hangingPunct="1">
              <a:lnSpc>
                <a:spcPct val="2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Tiedon muuttamista digitaaliseksi ”kuvaksi” tiedosta.</a:t>
            </a:r>
          </a:p>
          <a:p>
            <a:pPr marL="446088" marR="0" lvl="1" indent="-1825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Ohjelmistojen natiivitiedostojen (</a:t>
            </a:r>
            <a:r>
              <a:rPr kumimoji="0" lang="fi-FI" sz="1800" b="0" i="0" u="none" strike="noStrike" kern="1200" cap="none" spc="0" normalizeH="0" baseline="0" noProof="0" err="1">
                <a:ln>
                  <a:noFill/>
                </a:ln>
                <a:solidFill>
                  <a:prstClr val="black"/>
                </a:solidFill>
                <a:effectLst/>
                <a:uLnTx/>
                <a:uFillTx/>
                <a:latin typeface="Aptos" panose="02110004020202020204"/>
                <a:ea typeface="+mn-ea"/>
                <a:cs typeface="+mn-cs"/>
              </a:rPr>
              <a:t>word</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fi-FI" sz="1800" b="0" i="0" u="none" strike="noStrike" kern="1200" cap="none" spc="0" normalizeH="0" baseline="0" noProof="0" err="1">
                <a:ln>
                  <a:noFill/>
                </a:ln>
                <a:solidFill>
                  <a:prstClr val="black"/>
                </a:solidFill>
                <a:effectLst/>
                <a:uLnTx/>
                <a:uFillTx/>
                <a:latin typeface="Aptos" panose="02110004020202020204"/>
                <a:ea typeface="+mn-ea"/>
                <a:cs typeface="+mn-cs"/>
              </a:rPr>
              <a:t>excel</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tms.) muuttaminen digitaalisiksi ”kuviksi” eli </a:t>
            </a:r>
            <a:r>
              <a:rPr kumimoji="0" lang="fi-FI" sz="1800" b="0" i="0" u="none" strike="noStrike" kern="1200" cap="none" spc="0" normalizeH="0" baseline="0" noProof="0" err="1">
                <a:ln>
                  <a:noFill/>
                </a:ln>
                <a:solidFill>
                  <a:prstClr val="black"/>
                </a:solidFill>
                <a:effectLst/>
                <a:uLnTx/>
                <a:uFillTx/>
                <a:latin typeface="Aptos" panose="02110004020202020204"/>
                <a:ea typeface="+mn-ea"/>
                <a:cs typeface="+mn-cs"/>
              </a:rPr>
              <a:t>PDF:ksi</a:t>
            </a: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a:t>
            </a:r>
          </a:p>
          <a:p>
            <a:pPr marL="446088" marR="0" lvl="1" indent="-1825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Natiivi BIM muuttaminen IFC:ksi ilman tietosisältöjen konekäsiteltävää vakiointia.</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Tieto ei konekäsiteltävää, edellyttää ihmisen toimintaa</a:t>
            </a:r>
          </a:p>
        </p:txBody>
      </p:sp>
      <p:sp>
        <p:nvSpPr>
          <p:cNvPr id="45" name="Tekstiruutu 44">
            <a:extLst>
              <a:ext uri="{FF2B5EF4-FFF2-40B4-BE49-F238E27FC236}">
                <a16:creationId xmlns:a16="http://schemas.microsoft.com/office/drawing/2014/main" id="{147DF932-D253-8121-4541-6DF89C727177}"/>
              </a:ext>
            </a:extLst>
          </p:cNvPr>
          <p:cNvSpPr txBox="1"/>
          <p:nvPr/>
        </p:nvSpPr>
        <p:spPr>
          <a:xfrm>
            <a:off x="6298660" y="4091253"/>
            <a:ext cx="5728443" cy="2062103"/>
          </a:xfrm>
          <a:prstGeom prst="rect">
            <a:avLst/>
          </a:prstGeom>
          <a:noFill/>
        </p:spPr>
        <p:txBody>
          <a:bodyPr wrap="square" rtlCol="0">
            <a:spAutoFit/>
          </a:bodyPr>
          <a:lstStyle/>
          <a:p>
            <a:pPr marL="182563" marR="0" lvl="0" indent="-1825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Tiedon muuttamista rakenteelliseen muotoon siten, että tietoa voidaan siirtää koneellisesti, automaattisesti järjestelmästä toiseen. </a:t>
            </a:r>
          </a:p>
          <a:p>
            <a:pPr marL="182563" marR="0" lvl="0" indent="-1825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Edellyttää metatietojen määrittelyä</a:t>
            </a:r>
          </a:p>
          <a:p>
            <a:pPr marL="182563" marR="0" lvl="0" indent="-1825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Tavoitteena on luoda uusia tapoja käyttää, analysoida ja hallita tietoa tehokkaammin.</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a:t>
            </a: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94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nimClr clrSpc="rgb" dir="cw">
                                      <p:cBhvr override="childStyle">
                                        <p:cTn dur="1" fill="hold" display="0" masterRel="nextClick" afterEffect="1"/>
                                        <p:tgtEl>
                                          <p:spTgt spid="2"/>
                                        </p:tgtEl>
                                        <p:attrNameLst>
                                          <p:attrName>ppt_c</p:attrName>
                                        </p:attrNameLst>
                                      </p:cBhvr>
                                      <p:to>
                                        <a:srgbClr val="C9C9C9"/>
                                      </p:to>
                                    </p:animClr>
                                  </p:sub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C9C9C9"/>
                                      </p:to>
                                    </p:animClr>
                                  </p:sub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C9C9C9"/>
                                      </p:to>
                                    </p:animClr>
                                  </p:sub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C9C9C9"/>
                                      </p:to>
                                    </p:animClr>
                                  </p:sub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C9C9C9"/>
                                      </p:to>
                                    </p:animClr>
                                  </p:sub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C9C9C9"/>
                                      </p:to>
                                    </p:animClr>
                                  </p:sub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rgbClr val="C9C9C9"/>
                                      </p:to>
                                    </p:animClr>
                                  </p:sub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subTnLst>
                                    <p:animClr clrSpc="rgb" dir="cw">
                                      <p:cBhvr override="childStyle">
                                        <p:cTn dur="1" fill="hold" display="0" masterRel="nextClick" afterEffect="1"/>
                                        <p:tgtEl>
                                          <p:spTgt spid="44"/>
                                        </p:tgtEl>
                                        <p:attrNameLst>
                                          <p:attrName>ppt_c</p:attrName>
                                        </p:attrNameLst>
                                      </p:cBhvr>
                                      <p:to>
                                        <a:srgbClr val="C9C9C9"/>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4" grpId="0"/>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D6365BA-BE1D-8B96-EE39-0567B96BFA52}"/>
            </a:ext>
          </a:extLst>
        </p:cNvPr>
        <p:cNvGrpSpPr/>
        <p:nvPr/>
      </p:nvGrpSpPr>
      <p:grpSpPr>
        <a:xfrm>
          <a:off x="0" y="0"/>
          <a:ext cx="0" cy="0"/>
          <a:chOff x="0" y="0"/>
          <a:chExt cx="0" cy="0"/>
        </a:xfrm>
      </p:grpSpPr>
      <p:sp>
        <p:nvSpPr>
          <p:cNvPr id="6" name="Dian numeron paikkamerkki 5">
            <a:extLst>
              <a:ext uri="{FF2B5EF4-FFF2-40B4-BE49-F238E27FC236}">
                <a16:creationId xmlns:a16="http://schemas.microsoft.com/office/drawing/2014/main" id="{DDCF6D0D-61AD-37D3-703F-9E5FEC4547D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fi-FI" sz="900" b="0" i="0" u="none" strike="noStrike" kern="1200" cap="none" spc="0" normalizeH="0" baseline="0" noProof="0">
              <a:ln>
                <a:noFill/>
              </a:ln>
              <a:solidFill>
                <a:srgbClr val="183858"/>
              </a:solidFill>
              <a:effectLst/>
              <a:uLnTx/>
              <a:uFillTx/>
              <a:latin typeface="Avenir Next LT Pro Demi"/>
              <a:ea typeface="+mn-ea"/>
              <a:cs typeface="+mn-cs"/>
            </a:endParaRPr>
          </a:p>
        </p:txBody>
      </p:sp>
      <p:cxnSp>
        <p:nvCxnSpPr>
          <p:cNvPr id="16" name="Suora yhdysviiva 15">
            <a:extLst>
              <a:ext uri="{FF2B5EF4-FFF2-40B4-BE49-F238E27FC236}">
                <a16:creationId xmlns:a16="http://schemas.microsoft.com/office/drawing/2014/main" id="{2E25D6B6-3380-4CA5-FF2B-52C5AE7F80DB}"/>
              </a:ext>
            </a:extLst>
          </p:cNvPr>
          <p:cNvCxnSpPr>
            <a:cxnSpLocks/>
          </p:cNvCxnSpPr>
          <p:nvPr/>
        </p:nvCxnSpPr>
        <p:spPr>
          <a:xfrm>
            <a:off x="-8163458" y="3468743"/>
            <a:ext cx="41154420" cy="12700"/>
          </a:xfrm>
          <a:prstGeom prst="curvedConnector3">
            <a:avLst>
              <a:gd name="adj1" fmla="val 48208"/>
            </a:avLst>
          </a:prstGeom>
          <a:ln w="63500">
            <a:solidFill>
              <a:srgbClr val="19395A"/>
            </a:solidFill>
            <a:prstDash val="dash"/>
          </a:ln>
        </p:spPr>
        <p:style>
          <a:lnRef idx="2">
            <a:schemeClr val="accent1"/>
          </a:lnRef>
          <a:fillRef idx="0">
            <a:schemeClr val="accent1"/>
          </a:fillRef>
          <a:effectRef idx="1">
            <a:schemeClr val="accent1"/>
          </a:effectRef>
          <a:fontRef idx="minor">
            <a:schemeClr val="tx1"/>
          </a:fontRef>
        </p:style>
      </p:cxnSp>
      <p:sp>
        <p:nvSpPr>
          <p:cNvPr id="27" name="Otsikko 1">
            <a:extLst>
              <a:ext uri="{FF2B5EF4-FFF2-40B4-BE49-F238E27FC236}">
                <a16:creationId xmlns:a16="http://schemas.microsoft.com/office/drawing/2014/main" id="{4A530099-194C-BE3C-39A9-65C92BFF952F}"/>
              </a:ext>
            </a:extLst>
          </p:cNvPr>
          <p:cNvSpPr txBox="1">
            <a:spLocks/>
          </p:cNvSpPr>
          <p:nvPr/>
        </p:nvSpPr>
        <p:spPr>
          <a:xfrm>
            <a:off x="-152256" y="3630515"/>
            <a:ext cx="2955369" cy="95284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Tiedonkantajan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lukutapahtumat</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varastoinnin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ja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lastauksen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yhteydessä</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grpSp>
        <p:nvGrpSpPr>
          <p:cNvPr id="2" name="Ryhmä 1">
            <a:extLst>
              <a:ext uri="{FF2B5EF4-FFF2-40B4-BE49-F238E27FC236}">
                <a16:creationId xmlns:a16="http://schemas.microsoft.com/office/drawing/2014/main" id="{7BE8724A-D6B1-B25E-2D00-8B51A7CD5F89}"/>
              </a:ext>
            </a:extLst>
          </p:cNvPr>
          <p:cNvGrpSpPr/>
          <p:nvPr/>
        </p:nvGrpSpPr>
        <p:grpSpPr>
          <a:xfrm>
            <a:off x="381771" y="791930"/>
            <a:ext cx="2016000" cy="2820813"/>
            <a:chOff x="6602954" y="791930"/>
            <a:chExt cx="2016000" cy="2820813"/>
          </a:xfrm>
        </p:grpSpPr>
        <p:sp>
          <p:nvSpPr>
            <p:cNvPr id="23" name="Ellipsi 22">
              <a:extLst>
                <a:ext uri="{FF2B5EF4-FFF2-40B4-BE49-F238E27FC236}">
                  <a16:creationId xmlns:a16="http://schemas.microsoft.com/office/drawing/2014/main" id="{FC7EA5F4-49D2-3608-0117-C4C01FEFA903}"/>
                </a:ext>
              </a:extLst>
            </p:cNvPr>
            <p:cNvSpPr/>
            <p:nvPr/>
          </p:nvSpPr>
          <p:spPr>
            <a:xfrm rot="16200000">
              <a:off x="7387186" y="332474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4" name="Ellipsi 23">
              <a:extLst>
                <a:ext uri="{FF2B5EF4-FFF2-40B4-BE49-F238E27FC236}">
                  <a16:creationId xmlns:a16="http://schemas.microsoft.com/office/drawing/2014/main" id="{29D83A0A-87B3-C5E0-AFA1-D1BE96A4AC0D}"/>
                </a:ext>
              </a:extLst>
            </p:cNvPr>
            <p:cNvSpPr/>
            <p:nvPr/>
          </p:nvSpPr>
          <p:spPr>
            <a:xfrm rot="16200000">
              <a:off x="7459185" y="3036743"/>
              <a:ext cx="144000" cy="144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2" name="Ellipsi 41">
              <a:extLst>
                <a:ext uri="{FF2B5EF4-FFF2-40B4-BE49-F238E27FC236}">
                  <a16:creationId xmlns:a16="http://schemas.microsoft.com/office/drawing/2014/main" id="{C83BA3F6-60CC-F513-C65B-0BA305ACBEC7}"/>
                </a:ext>
              </a:extLst>
            </p:cNvPr>
            <p:cNvSpPr/>
            <p:nvPr/>
          </p:nvSpPr>
          <p:spPr>
            <a:xfrm>
              <a:off x="6602954" y="791930"/>
              <a:ext cx="2016000" cy="2014127"/>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4" name="Ellipsi 43">
            <a:extLst>
              <a:ext uri="{FF2B5EF4-FFF2-40B4-BE49-F238E27FC236}">
                <a16:creationId xmlns:a16="http://schemas.microsoft.com/office/drawing/2014/main" id="{851A56EF-E46E-140D-3832-476B48658609}"/>
              </a:ext>
            </a:extLst>
          </p:cNvPr>
          <p:cNvSpPr/>
          <p:nvPr/>
        </p:nvSpPr>
        <p:spPr>
          <a:xfrm>
            <a:off x="3413412" y="784976"/>
            <a:ext cx="2016000" cy="2014127"/>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Ellipsi 44">
            <a:extLst>
              <a:ext uri="{FF2B5EF4-FFF2-40B4-BE49-F238E27FC236}">
                <a16:creationId xmlns:a16="http://schemas.microsoft.com/office/drawing/2014/main" id="{118DF9EF-13A1-2DAD-AF65-4E020EA82A5A}"/>
              </a:ext>
            </a:extLst>
          </p:cNvPr>
          <p:cNvSpPr/>
          <p:nvPr/>
        </p:nvSpPr>
        <p:spPr>
          <a:xfrm>
            <a:off x="6505290" y="791930"/>
            <a:ext cx="2016000" cy="2014127"/>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6" name="Otsikko 1">
            <a:extLst>
              <a:ext uri="{FF2B5EF4-FFF2-40B4-BE49-F238E27FC236}">
                <a16:creationId xmlns:a16="http://schemas.microsoft.com/office/drawing/2014/main" id="{FD40A26D-BEE3-49E8-4804-ED2BB547B72F}"/>
              </a:ext>
            </a:extLst>
          </p:cNvPr>
          <p:cNvSpPr txBox="1">
            <a:spLocks/>
          </p:cNvSpPr>
          <p:nvPr/>
        </p:nvSpPr>
        <p:spPr>
          <a:xfrm>
            <a:off x="2901944" y="3642206"/>
            <a:ext cx="2955369" cy="95284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Tiedonkantajan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lukutapahtumat</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vastaanoton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ja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varastoinnin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yhteydess</a:t>
            </a:r>
            <a:r>
              <a:rPr lang="en-US" sz="1800">
                <a:solidFill>
                  <a:srgbClr val="19395A"/>
                </a:solidFill>
                <a:latin typeface="Avenir Next LT Pro Demi" panose="020B0704020202020204" pitchFamily="34" charset="0"/>
                <a:cs typeface="Arial" panose="020B0604020202020204" pitchFamily="34" charset="0"/>
              </a:rPr>
              <a:t>ä</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sp>
        <p:nvSpPr>
          <p:cNvPr id="47" name="Otsikko 1">
            <a:extLst>
              <a:ext uri="{FF2B5EF4-FFF2-40B4-BE49-F238E27FC236}">
                <a16:creationId xmlns:a16="http://schemas.microsoft.com/office/drawing/2014/main" id="{9A45F3A0-873D-27CB-E53D-8B3535D0DFA2}"/>
              </a:ext>
            </a:extLst>
          </p:cNvPr>
          <p:cNvSpPr txBox="1">
            <a:spLocks/>
          </p:cNvSpPr>
          <p:nvPr/>
        </p:nvSpPr>
        <p:spPr>
          <a:xfrm>
            <a:off x="5839274" y="3619814"/>
            <a:ext cx="3348031" cy="95284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Tiedonkantajan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lukutapahtumat</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asennusten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ja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tarkastusten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yhteydessä</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grpSp>
        <p:nvGrpSpPr>
          <p:cNvPr id="3" name="Ryhmä 2">
            <a:extLst>
              <a:ext uri="{FF2B5EF4-FFF2-40B4-BE49-F238E27FC236}">
                <a16:creationId xmlns:a16="http://schemas.microsoft.com/office/drawing/2014/main" id="{6B03942E-A07C-3B0F-B5D9-C35B414B7C62}"/>
              </a:ext>
            </a:extLst>
          </p:cNvPr>
          <p:cNvGrpSpPr/>
          <p:nvPr/>
        </p:nvGrpSpPr>
        <p:grpSpPr>
          <a:xfrm rot="5400000" flipH="1" flipV="1">
            <a:off x="4120237" y="3154958"/>
            <a:ext cx="576000" cy="288000"/>
            <a:chOff x="3298648" y="4750533"/>
            <a:chExt cx="576000" cy="288000"/>
          </a:xfrm>
        </p:grpSpPr>
        <p:sp>
          <p:nvSpPr>
            <p:cNvPr id="9" name="Ellipsi 8">
              <a:extLst>
                <a:ext uri="{FF2B5EF4-FFF2-40B4-BE49-F238E27FC236}">
                  <a16:creationId xmlns:a16="http://schemas.microsoft.com/office/drawing/2014/main" id="{AA2D24ED-EF76-464D-B838-467BF5C1BE00}"/>
                </a:ext>
              </a:extLst>
            </p:cNvPr>
            <p:cNvSpPr/>
            <p:nvPr/>
          </p:nvSpPr>
          <p:spPr>
            <a:xfrm flipH="1">
              <a:off x="3298648" y="475053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Ellipsi 9">
              <a:extLst>
                <a:ext uri="{FF2B5EF4-FFF2-40B4-BE49-F238E27FC236}">
                  <a16:creationId xmlns:a16="http://schemas.microsoft.com/office/drawing/2014/main" id="{A54EB2EA-5A55-E558-878F-9E06F1AE6055}"/>
                </a:ext>
              </a:extLst>
            </p:cNvPr>
            <p:cNvSpPr/>
            <p:nvPr/>
          </p:nvSpPr>
          <p:spPr>
            <a:xfrm flipH="1">
              <a:off x="3730648" y="4822532"/>
              <a:ext cx="144000" cy="144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11" name="Ryhmä 10">
            <a:extLst>
              <a:ext uri="{FF2B5EF4-FFF2-40B4-BE49-F238E27FC236}">
                <a16:creationId xmlns:a16="http://schemas.microsoft.com/office/drawing/2014/main" id="{0AEFBFE0-0441-D137-534C-D191602C6EFD}"/>
              </a:ext>
            </a:extLst>
          </p:cNvPr>
          <p:cNvGrpSpPr/>
          <p:nvPr/>
        </p:nvGrpSpPr>
        <p:grpSpPr>
          <a:xfrm rot="5400000" flipH="1" flipV="1">
            <a:off x="7231745" y="3147704"/>
            <a:ext cx="576000" cy="288000"/>
            <a:chOff x="3298648" y="4750533"/>
            <a:chExt cx="576000" cy="288000"/>
          </a:xfrm>
        </p:grpSpPr>
        <p:sp>
          <p:nvSpPr>
            <p:cNvPr id="13" name="Ellipsi 12">
              <a:extLst>
                <a:ext uri="{FF2B5EF4-FFF2-40B4-BE49-F238E27FC236}">
                  <a16:creationId xmlns:a16="http://schemas.microsoft.com/office/drawing/2014/main" id="{FC81341C-C6CD-A56B-A9EC-DB6F2255AC6A}"/>
                </a:ext>
              </a:extLst>
            </p:cNvPr>
            <p:cNvSpPr/>
            <p:nvPr/>
          </p:nvSpPr>
          <p:spPr>
            <a:xfrm flipH="1">
              <a:off x="3298648" y="475053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4" name="Ellipsi 13">
              <a:extLst>
                <a:ext uri="{FF2B5EF4-FFF2-40B4-BE49-F238E27FC236}">
                  <a16:creationId xmlns:a16="http://schemas.microsoft.com/office/drawing/2014/main" id="{597D7630-8336-4CE7-22BA-DC220B9CA1CE}"/>
                </a:ext>
              </a:extLst>
            </p:cNvPr>
            <p:cNvSpPr/>
            <p:nvPr/>
          </p:nvSpPr>
          <p:spPr>
            <a:xfrm flipH="1">
              <a:off x="3730648" y="4822532"/>
              <a:ext cx="144000" cy="144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28" name="Ellipsi 27">
            <a:extLst>
              <a:ext uri="{FF2B5EF4-FFF2-40B4-BE49-F238E27FC236}">
                <a16:creationId xmlns:a16="http://schemas.microsoft.com/office/drawing/2014/main" id="{2B0D7439-F74E-6F59-9B70-45052E305786}"/>
              </a:ext>
            </a:extLst>
          </p:cNvPr>
          <p:cNvSpPr/>
          <p:nvPr/>
        </p:nvSpPr>
        <p:spPr>
          <a:xfrm rot="5400000" flipV="1">
            <a:off x="10507810" y="3305823"/>
            <a:ext cx="288000" cy="288000"/>
          </a:xfrm>
          <a:prstGeom prst="ellipse">
            <a:avLst/>
          </a:prstGeom>
          <a:solidFill>
            <a:srgbClr val="19395A"/>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 name="Otsikko 1">
            <a:extLst>
              <a:ext uri="{FF2B5EF4-FFF2-40B4-BE49-F238E27FC236}">
                <a16:creationId xmlns:a16="http://schemas.microsoft.com/office/drawing/2014/main" id="{8CA0BA77-6656-5D49-BAA6-4A586BD309CB}"/>
              </a:ext>
            </a:extLst>
          </p:cNvPr>
          <p:cNvSpPr txBox="1">
            <a:spLocks/>
          </p:cNvSpPr>
          <p:nvPr/>
        </p:nvSpPr>
        <p:spPr>
          <a:xfrm>
            <a:off x="9290056" y="3619814"/>
            <a:ext cx="2972299" cy="95284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8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Tiedonkantajan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lukutapahtumat</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tuotteen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elinkaaren</a:t>
            </a:r>
            <a:r>
              <a:rPr kumimoji="0" lang="en-US"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19395A"/>
                </a:solidFill>
                <a:effectLst/>
                <a:uLnTx/>
                <a:uFillTx/>
                <a:latin typeface="Avenir Next LT Pro Demi" panose="020B0704020202020204" pitchFamily="34" charset="0"/>
                <a:ea typeface="+mj-ea"/>
                <a:cs typeface="Arial" panose="020B0604020202020204" pitchFamily="34" charset="0"/>
              </a:rPr>
              <a:t>vaiheissa</a:t>
            </a:r>
            <a:endParaRPr kumimoji="0" lang="fi-FI" sz="1800" b="0" i="0" u="none" strike="noStrike" kern="1200" cap="none" spc="0" normalizeH="0" baseline="0" noProof="0">
              <a:ln>
                <a:noFill/>
              </a:ln>
              <a:solidFill>
                <a:srgbClr val="19395A"/>
              </a:solidFill>
              <a:effectLst/>
              <a:uLnTx/>
              <a:uFillTx/>
              <a:latin typeface="Avenir Next LT Pro Demi" panose="020B0704020202020204" pitchFamily="34" charset="0"/>
              <a:ea typeface="+mj-ea"/>
              <a:cs typeface="Arial" panose="020B0604020202020204" pitchFamily="34" charset="0"/>
            </a:endParaRPr>
          </a:p>
        </p:txBody>
      </p:sp>
      <p:sp>
        <p:nvSpPr>
          <p:cNvPr id="15" name="Tekstiruutu 14">
            <a:extLst>
              <a:ext uri="{FF2B5EF4-FFF2-40B4-BE49-F238E27FC236}">
                <a16:creationId xmlns:a16="http://schemas.microsoft.com/office/drawing/2014/main" id="{05FD84C6-EEB4-8170-B95E-BAFB2FAEE2BC}"/>
              </a:ext>
            </a:extLst>
          </p:cNvPr>
          <p:cNvSpPr txBox="1"/>
          <p:nvPr/>
        </p:nvSpPr>
        <p:spPr>
          <a:xfrm>
            <a:off x="623702" y="6432251"/>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FF0000"/>
                </a:solidFill>
                <a:effectLst/>
                <a:uLnTx/>
                <a:uFillTx/>
                <a:latin typeface="Avenir Next LT Pro"/>
                <a:ea typeface="+mn-ea"/>
                <a:cs typeface="+mn-cs"/>
              </a:rPr>
              <a:t>GS1 EPCIS</a:t>
            </a:r>
          </a:p>
        </p:txBody>
      </p:sp>
      <p:sp>
        <p:nvSpPr>
          <p:cNvPr id="34" name="Tekstiruutu 33">
            <a:extLst>
              <a:ext uri="{FF2B5EF4-FFF2-40B4-BE49-F238E27FC236}">
                <a16:creationId xmlns:a16="http://schemas.microsoft.com/office/drawing/2014/main" id="{ECFFB337-DC71-2195-0938-6D4B1250E399}"/>
              </a:ext>
            </a:extLst>
          </p:cNvPr>
          <p:cNvSpPr txBox="1"/>
          <p:nvPr/>
        </p:nvSpPr>
        <p:spPr>
          <a:xfrm>
            <a:off x="3476492" y="6447563"/>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FF0000"/>
                </a:solidFill>
                <a:effectLst/>
                <a:uLnTx/>
                <a:uFillTx/>
                <a:latin typeface="Avenir Next LT Pro"/>
                <a:ea typeface="+mn-ea"/>
                <a:cs typeface="+mn-cs"/>
              </a:rPr>
              <a:t>GS1 EPCIS</a:t>
            </a:r>
          </a:p>
        </p:txBody>
      </p:sp>
      <p:sp>
        <p:nvSpPr>
          <p:cNvPr id="35" name="Tekstiruutu 34">
            <a:extLst>
              <a:ext uri="{FF2B5EF4-FFF2-40B4-BE49-F238E27FC236}">
                <a16:creationId xmlns:a16="http://schemas.microsoft.com/office/drawing/2014/main" id="{D3771365-4F5C-22BD-563C-81A95565B398}"/>
              </a:ext>
            </a:extLst>
          </p:cNvPr>
          <p:cNvSpPr txBox="1"/>
          <p:nvPr/>
        </p:nvSpPr>
        <p:spPr>
          <a:xfrm>
            <a:off x="6751067" y="6432483"/>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FF0000"/>
                </a:solidFill>
                <a:effectLst/>
                <a:uLnTx/>
                <a:uFillTx/>
                <a:latin typeface="Avenir Next LT Pro"/>
                <a:ea typeface="+mn-ea"/>
                <a:cs typeface="+mn-cs"/>
              </a:rPr>
              <a:t>GS1 EPCIS</a:t>
            </a:r>
          </a:p>
        </p:txBody>
      </p:sp>
      <p:sp>
        <p:nvSpPr>
          <p:cNvPr id="36" name="Tekstiruutu 35">
            <a:extLst>
              <a:ext uri="{FF2B5EF4-FFF2-40B4-BE49-F238E27FC236}">
                <a16:creationId xmlns:a16="http://schemas.microsoft.com/office/drawing/2014/main" id="{A885526F-BD1A-4F03-FAFF-E310CEE4049E}"/>
              </a:ext>
            </a:extLst>
          </p:cNvPr>
          <p:cNvSpPr txBox="1"/>
          <p:nvPr/>
        </p:nvSpPr>
        <p:spPr>
          <a:xfrm>
            <a:off x="9741168" y="6437563"/>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srgbClr val="FF0000"/>
                </a:solidFill>
                <a:effectLst/>
                <a:uLnTx/>
                <a:uFillTx/>
                <a:latin typeface="Avenir Next LT Pro"/>
                <a:ea typeface="+mn-ea"/>
                <a:cs typeface="+mn-cs"/>
              </a:rPr>
              <a:t>GS1 EPCIS</a:t>
            </a:r>
          </a:p>
        </p:txBody>
      </p:sp>
      <p:grpSp>
        <p:nvGrpSpPr>
          <p:cNvPr id="5" name="Ryhmä 4">
            <a:extLst>
              <a:ext uri="{FF2B5EF4-FFF2-40B4-BE49-F238E27FC236}">
                <a16:creationId xmlns:a16="http://schemas.microsoft.com/office/drawing/2014/main" id="{B8864213-1D1D-E954-DFBB-E625A2406200}"/>
              </a:ext>
            </a:extLst>
          </p:cNvPr>
          <p:cNvGrpSpPr/>
          <p:nvPr/>
        </p:nvGrpSpPr>
        <p:grpSpPr>
          <a:xfrm>
            <a:off x="623702" y="4611046"/>
            <a:ext cx="2086626" cy="1753860"/>
            <a:chOff x="2197972" y="6006837"/>
            <a:chExt cx="2086626" cy="1753860"/>
          </a:xfrm>
        </p:grpSpPr>
        <p:grpSp>
          <p:nvGrpSpPr>
            <p:cNvPr id="37" name="Ryhmä 36">
              <a:extLst>
                <a:ext uri="{FF2B5EF4-FFF2-40B4-BE49-F238E27FC236}">
                  <a16:creationId xmlns:a16="http://schemas.microsoft.com/office/drawing/2014/main" id="{64B43B75-69DB-C5E1-B6FE-E4274B73E83B}"/>
                </a:ext>
              </a:extLst>
            </p:cNvPr>
            <p:cNvGrpSpPr/>
            <p:nvPr/>
          </p:nvGrpSpPr>
          <p:grpSpPr>
            <a:xfrm>
              <a:off x="2269285" y="6006837"/>
              <a:ext cx="972000" cy="720000"/>
              <a:chOff x="3153500" y="5146345"/>
              <a:chExt cx="972000" cy="720000"/>
            </a:xfrm>
          </p:grpSpPr>
          <p:grpSp>
            <p:nvGrpSpPr>
              <p:cNvPr id="39" name="Ryhmä 38">
                <a:extLst>
                  <a:ext uri="{FF2B5EF4-FFF2-40B4-BE49-F238E27FC236}">
                    <a16:creationId xmlns:a16="http://schemas.microsoft.com/office/drawing/2014/main" id="{57D8C85A-2436-1C42-869E-F9D4D40BAB4E}"/>
                  </a:ext>
                </a:extLst>
              </p:cNvPr>
              <p:cNvGrpSpPr/>
              <p:nvPr/>
            </p:nvGrpSpPr>
            <p:grpSpPr>
              <a:xfrm>
                <a:off x="3621500" y="5686345"/>
                <a:ext cx="504000" cy="180000"/>
                <a:chOff x="4562496" y="6237819"/>
                <a:chExt cx="1043203" cy="336395"/>
              </a:xfrm>
            </p:grpSpPr>
            <p:sp>
              <p:nvSpPr>
                <p:cNvPr id="49" name="Vapaamuotoinen: Muoto 48">
                  <a:extLst>
                    <a:ext uri="{FF2B5EF4-FFF2-40B4-BE49-F238E27FC236}">
                      <a16:creationId xmlns:a16="http://schemas.microsoft.com/office/drawing/2014/main" id="{BDC45A42-4B53-E58A-2AB7-3A9D68FCD555}"/>
                    </a:ext>
                  </a:extLst>
                </p:cNvPr>
                <p:cNvSpPr/>
                <p:nvPr/>
              </p:nvSpPr>
              <p:spPr>
                <a:xfrm>
                  <a:off x="4562496" y="6428268"/>
                  <a:ext cx="384182" cy="96045"/>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1" name="Suorakulmio 50">
                  <a:extLst>
                    <a:ext uri="{FF2B5EF4-FFF2-40B4-BE49-F238E27FC236}">
                      <a16:creationId xmlns:a16="http://schemas.microsoft.com/office/drawing/2014/main" id="{B3ABAE89-0976-299F-0E74-337ECFF7D99F}"/>
                    </a:ext>
                  </a:extLst>
                </p:cNvPr>
                <p:cNvSpPr/>
                <p:nvPr/>
              </p:nvSpPr>
              <p:spPr>
                <a:xfrm>
                  <a:off x="4806817" y="6439951"/>
                  <a:ext cx="139861" cy="960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6" name="Vapaamuotoinen: Muoto 65">
                  <a:extLst>
                    <a:ext uri="{FF2B5EF4-FFF2-40B4-BE49-F238E27FC236}">
                      <a16:creationId xmlns:a16="http://schemas.microsoft.com/office/drawing/2014/main" id="{81C58DED-9A68-0D63-1220-F2900451D0EA}"/>
                    </a:ext>
                  </a:extLst>
                </p:cNvPr>
                <p:cNvSpPr/>
                <p:nvPr/>
              </p:nvSpPr>
              <p:spPr>
                <a:xfrm>
                  <a:off x="4778847" y="6430428"/>
                  <a:ext cx="384182" cy="93886"/>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75" name="Suorakulmio 74">
                  <a:extLst>
                    <a:ext uri="{FF2B5EF4-FFF2-40B4-BE49-F238E27FC236}">
                      <a16:creationId xmlns:a16="http://schemas.microsoft.com/office/drawing/2014/main" id="{4842F4EE-0836-9748-DC78-DBB6384AAB63}"/>
                    </a:ext>
                  </a:extLst>
                </p:cNvPr>
                <p:cNvSpPr/>
                <p:nvPr/>
              </p:nvSpPr>
              <p:spPr>
                <a:xfrm>
                  <a:off x="5012629" y="6439359"/>
                  <a:ext cx="150400" cy="960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1" name="Vapaamuotoinen: Muoto 80">
                  <a:extLst>
                    <a:ext uri="{FF2B5EF4-FFF2-40B4-BE49-F238E27FC236}">
                      <a16:creationId xmlns:a16="http://schemas.microsoft.com/office/drawing/2014/main" id="{198702B1-4832-B819-0B2F-85EBA6FCBEE0}"/>
                    </a:ext>
                  </a:extLst>
                </p:cNvPr>
                <p:cNvSpPr/>
                <p:nvPr/>
              </p:nvSpPr>
              <p:spPr>
                <a:xfrm>
                  <a:off x="5092302" y="6477933"/>
                  <a:ext cx="96045" cy="96045"/>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5" name="Vapaamuotoinen: Muoto 94">
                  <a:extLst>
                    <a:ext uri="{FF2B5EF4-FFF2-40B4-BE49-F238E27FC236}">
                      <a16:creationId xmlns:a16="http://schemas.microsoft.com/office/drawing/2014/main" id="{8A50CFA9-5B50-70A0-E256-B4E33829F531}"/>
                    </a:ext>
                  </a:extLst>
                </p:cNvPr>
                <p:cNvSpPr/>
                <p:nvPr/>
              </p:nvSpPr>
              <p:spPr>
                <a:xfrm>
                  <a:off x="5461630" y="6477933"/>
                  <a:ext cx="96045" cy="96045"/>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6" name="Vapaamuotoinen: Muoto 95">
                  <a:extLst>
                    <a:ext uri="{FF2B5EF4-FFF2-40B4-BE49-F238E27FC236}">
                      <a16:creationId xmlns:a16="http://schemas.microsoft.com/office/drawing/2014/main" id="{6905678C-6AF8-571A-E7BE-CDF665F07C15}"/>
                    </a:ext>
                  </a:extLst>
                </p:cNvPr>
                <p:cNvSpPr/>
                <p:nvPr/>
              </p:nvSpPr>
              <p:spPr>
                <a:xfrm>
                  <a:off x="4562496" y="6237819"/>
                  <a:ext cx="823669" cy="164649"/>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7" name="Vapaamuotoinen: Muoto 96">
                  <a:extLst>
                    <a:ext uri="{FF2B5EF4-FFF2-40B4-BE49-F238E27FC236}">
                      <a16:creationId xmlns:a16="http://schemas.microsoft.com/office/drawing/2014/main" id="{6763984E-07EE-6C8F-0166-D223A4B7D1EC}"/>
                    </a:ext>
                  </a:extLst>
                </p:cNvPr>
                <p:cNvSpPr/>
                <p:nvPr/>
              </p:nvSpPr>
              <p:spPr>
                <a:xfrm>
                  <a:off x="5413608" y="6278982"/>
                  <a:ext cx="192091" cy="246974"/>
                </a:xfrm>
                <a:custGeom>
                  <a:avLst/>
                  <a:gdLst>
                    <a:gd name="connsiteX0" fmla="*/ 27442 w 192091"/>
                    <a:gd name="connsiteY0" fmla="*/ 27442 h 246974"/>
                    <a:gd name="connsiteX1" fmla="*/ 68604 w 192091"/>
                    <a:gd name="connsiteY1" fmla="*/ 27442 h 246974"/>
                    <a:gd name="connsiteX2" fmla="*/ 94674 w 192091"/>
                    <a:gd name="connsiteY2" fmla="*/ 47337 h 246974"/>
                    <a:gd name="connsiteX3" fmla="*/ 108394 w 192091"/>
                    <a:gd name="connsiteY3" fmla="*/ 94674 h 246974"/>
                    <a:gd name="connsiteX4" fmla="*/ 109080 w 192091"/>
                    <a:gd name="connsiteY4" fmla="*/ 96046 h 246974"/>
                    <a:gd name="connsiteX5" fmla="*/ 27442 w 192091"/>
                    <a:gd name="connsiteY5" fmla="*/ 96046 h 246974"/>
                    <a:gd name="connsiteX6" fmla="*/ 27442 w 192091"/>
                    <a:gd name="connsiteY6" fmla="*/ 27442 h 246974"/>
                    <a:gd name="connsiteX7" fmla="*/ 68604 w 192091"/>
                    <a:gd name="connsiteY7" fmla="*/ 0 h 246974"/>
                    <a:gd name="connsiteX8" fmla="*/ 0 w 192091"/>
                    <a:gd name="connsiteY8" fmla="*/ 0 h 246974"/>
                    <a:gd name="connsiteX9" fmla="*/ 0 w 192091"/>
                    <a:gd name="connsiteY9" fmla="*/ 96046 h 246974"/>
                    <a:gd name="connsiteX10" fmla="*/ 0 w 192091"/>
                    <a:gd name="connsiteY10" fmla="*/ 137208 h 246974"/>
                    <a:gd name="connsiteX11" fmla="*/ 0 w 192091"/>
                    <a:gd name="connsiteY11" fmla="*/ 246975 h 246974"/>
                    <a:gd name="connsiteX12" fmla="*/ 27442 w 192091"/>
                    <a:gd name="connsiteY12" fmla="*/ 246975 h 246974"/>
                    <a:gd name="connsiteX13" fmla="*/ 96046 w 192091"/>
                    <a:gd name="connsiteY13" fmla="*/ 178371 h 246974"/>
                    <a:gd name="connsiteX14" fmla="*/ 164650 w 192091"/>
                    <a:gd name="connsiteY14" fmla="*/ 246975 h 246974"/>
                    <a:gd name="connsiteX15" fmla="*/ 192091 w 192091"/>
                    <a:gd name="connsiteY15" fmla="*/ 219533 h 246974"/>
                    <a:gd name="connsiteX16" fmla="*/ 192091 w 192091"/>
                    <a:gd name="connsiteY16" fmla="*/ 150929 h 246974"/>
                    <a:gd name="connsiteX17" fmla="*/ 181115 w 192091"/>
                    <a:gd name="connsiteY17" fmla="*/ 128976 h 246974"/>
                    <a:gd name="connsiteX18" fmla="*/ 144755 w 192091"/>
                    <a:gd name="connsiteY18" fmla="*/ 101534 h 246974"/>
                    <a:gd name="connsiteX19" fmla="*/ 135150 w 192091"/>
                    <a:gd name="connsiteY19" fmla="*/ 87127 h 246974"/>
                    <a:gd name="connsiteX20" fmla="*/ 121429 w 192091"/>
                    <a:gd name="connsiteY20" fmla="*/ 39790 h 246974"/>
                    <a:gd name="connsiteX21" fmla="*/ 68604 w 192091"/>
                    <a:gd name="connsiteY21" fmla="*/ 0 h 2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91" h="246974">
                      <a:moveTo>
                        <a:pt x="27442" y="27442"/>
                      </a:moveTo>
                      <a:lnTo>
                        <a:pt x="68604" y="27442"/>
                      </a:lnTo>
                      <a:cubicBezTo>
                        <a:pt x="80953" y="27442"/>
                        <a:pt x="91929" y="35674"/>
                        <a:pt x="94674" y="47337"/>
                      </a:cubicBezTo>
                      <a:lnTo>
                        <a:pt x="108394" y="94674"/>
                      </a:lnTo>
                      <a:cubicBezTo>
                        <a:pt x="108394" y="95360"/>
                        <a:pt x="109080" y="95360"/>
                        <a:pt x="109080" y="96046"/>
                      </a:cubicBezTo>
                      <a:lnTo>
                        <a:pt x="27442" y="96046"/>
                      </a:lnTo>
                      <a:lnTo>
                        <a:pt x="27442" y="27442"/>
                      </a:lnTo>
                      <a:close/>
                      <a:moveTo>
                        <a:pt x="68604" y="0"/>
                      </a:moveTo>
                      <a:lnTo>
                        <a:pt x="0" y="0"/>
                      </a:lnTo>
                      <a:lnTo>
                        <a:pt x="0" y="96046"/>
                      </a:lnTo>
                      <a:lnTo>
                        <a:pt x="0" y="137208"/>
                      </a:lnTo>
                      <a:lnTo>
                        <a:pt x="0" y="246975"/>
                      </a:lnTo>
                      <a:lnTo>
                        <a:pt x="27442" y="246975"/>
                      </a:lnTo>
                      <a:cubicBezTo>
                        <a:pt x="27442" y="209242"/>
                        <a:pt x="58313" y="178371"/>
                        <a:pt x="96046" y="178371"/>
                      </a:cubicBezTo>
                      <a:cubicBezTo>
                        <a:pt x="133778" y="178371"/>
                        <a:pt x="164650" y="209242"/>
                        <a:pt x="164650" y="246975"/>
                      </a:cubicBezTo>
                      <a:cubicBezTo>
                        <a:pt x="179743" y="246975"/>
                        <a:pt x="192091" y="234626"/>
                        <a:pt x="192091" y="219533"/>
                      </a:cubicBezTo>
                      <a:lnTo>
                        <a:pt x="192091" y="150929"/>
                      </a:lnTo>
                      <a:cubicBezTo>
                        <a:pt x="192091" y="142010"/>
                        <a:pt x="187975" y="134464"/>
                        <a:pt x="181115" y="128976"/>
                      </a:cubicBezTo>
                      <a:lnTo>
                        <a:pt x="144755" y="101534"/>
                      </a:lnTo>
                      <a:cubicBezTo>
                        <a:pt x="139952" y="98104"/>
                        <a:pt x="136522" y="92615"/>
                        <a:pt x="135150" y="87127"/>
                      </a:cubicBezTo>
                      <a:lnTo>
                        <a:pt x="121429" y="39790"/>
                      </a:lnTo>
                      <a:cubicBezTo>
                        <a:pt x="114569" y="16465"/>
                        <a:pt x="92615" y="0"/>
                        <a:pt x="68604" y="0"/>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8" name="Vapaamuotoinen: Muoto 107">
                  <a:extLst>
                    <a:ext uri="{FF2B5EF4-FFF2-40B4-BE49-F238E27FC236}">
                      <a16:creationId xmlns:a16="http://schemas.microsoft.com/office/drawing/2014/main" id="{42B80AF7-DD9B-3400-B15B-A314AB62DE1E}"/>
                    </a:ext>
                  </a:extLst>
                </p:cNvPr>
                <p:cNvSpPr/>
                <p:nvPr/>
              </p:nvSpPr>
              <p:spPr>
                <a:xfrm>
                  <a:off x="5030558" y="6429911"/>
                  <a:ext cx="384182" cy="96045"/>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0" name="Vapaamuotoinen: Muoto 109">
                  <a:extLst>
                    <a:ext uri="{FF2B5EF4-FFF2-40B4-BE49-F238E27FC236}">
                      <a16:creationId xmlns:a16="http://schemas.microsoft.com/office/drawing/2014/main" id="{316B1CBE-C2B2-09B4-88DB-A94463EA89C0}"/>
                    </a:ext>
                  </a:extLst>
                </p:cNvPr>
                <p:cNvSpPr/>
                <p:nvPr/>
              </p:nvSpPr>
              <p:spPr>
                <a:xfrm>
                  <a:off x="4620926" y="6477933"/>
                  <a:ext cx="96045" cy="96045"/>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1" name="Vapaamuotoinen: Muoto 110">
                  <a:extLst>
                    <a:ext uri="{FF2B5EF4-FFF2-40B4-BE49-F238E27FC236}">
                      <a16:creationId xmlns:a16="http://schemas.microsoft.com/office/drawing/2014/main" id="{A220E71A-8AF7-EEEF-A476-769023D7F68C}"/>
                    </a:ext>
                  </a:extLst>
                </p:cNvPr>
                <p:cNvSpPr/>
                <p:nvPr/>
              </p:nvSpPr>
              <p:spPr>
                <a:xfrm>
                  <a:off x="4838751" y="6478169"/>
                  <a:ext cx="96045" cy="96045"/>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48" name="Kuva 38" descr="Nosturi tasaisella täytöllä">
                <a:extLst>
                  <a:ext uri="{FF2B5EF4-FFF2-40B4-BE49-F238E27FC236}">
                    <a16:creationId xmlns:a16="http://schemas.microsoft.com/office/drawing/2014/main" id="{63BB9B01-5E0E-6ADB-938C-3D59AFB57176}"/>
                  </a:ext>
                </a:extLst>
              </p:cNvPr>
              <p:cNvSpPr/>
              <p:nvPr/>
            </p:nvSpPr>
            <p:spPr>
              <a:xfrm>
                <a:off x="3153500" y="5146345"/>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19100 h 762000"/>
                  <a:gd name="connsiteX1" fmla="*/ 572160 w 762902"/>
                  <a:gd name="connsiteY1" fmla="*/ 495300 h 762000"/>
                  <a:gd name="connsiteX2" fmla="*/ 572160 w 762902"/>
                  <a:gd name="connsiteY2" fmla="*/ 419100 h 762000"/>
                  <a:gd name="connsiteX3" fmla="*/ 724560 w 762902"/>
                  <a:gd name="connsiteY3" fmla="*/ 4191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19100 h 762000"/>
                  <a:gd name="connsiteX1" fmla="*/ 572160 w 762902"/>
                  <a:gd name="connsiteY1" fmla="*/ 495300 h 762000"/>
                  <a:gd name="connsiteX2" fmla="*/ 724560 w 762902"/>
                  <a:gd name="connsiteY2" fmla="*/ 4191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4887 w 762902"/>
                  <a:gd name="connsiteY64"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4887 w 762902"/>
                  <a:gd name="connsiteY63"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534060 w 762902"/>
                  <a:gd name="connsiteY60" fmla="*/ 381000 h 762000"/>
                  <a:gd name="connsiteX61" fmla="*/ 534060 w 762902"/>
                  <a:gd name="connsiteY61" fmla="*/ 533400 h 762000"/>
                  <a:gd name="connsiteX62" fmla="*/ 664887 w 762902"/>
                  <a:gd name="connsiteY62"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534060 w 762902"/>
                  <a:gd name="connsiteY60" fmla="*/ 533400 h 762000"/>
                  <a:gd name="connsiteX61" fmla="*/ 664887 w 762902"/>
                  <a:gd name="connsiteY61"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2371 h 762000"/>
                  <a:gd name="connsiteX60" fmla="*/ 664887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7411 h 762000"/>
                  <a:gd name="connsiteX60" fmla="*/ 664887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6788 w 762902"/>
                  <a:gd name="connsiteY59" fmla="*/ 557411 h 762000"/>
                  <a:gd name="connsiteX60" fmla="*/ 664887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89866 w 762902"/>
                  <a:gd name="connsiteY58" fmla="*/ 216555 h 762000"/>
                  <a:gd name="connsiteX59" fmla="*/ 626788 w 762902"/>
                  <a:gd name="connsiteY59" fmla="*/ 557411 h 762000"/>
                  <a:gd name="connsiteX60" fmla="*/ 664887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4887 w 762902"/>
                  <a:gd name="connsiteY37" fmla="*/ 557410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89866 w 762902"/>
                  <a:gd name="connsiteY58" fmla="*/ 216555 h 762000"/>
                  <a:gd name="connsiteX59" fmla="*/ 687343 w 762902"/>
                  <a:gd name="connsiteY59" fmla="*/ 559931 h 762000"/>
                  <a:gd name="connsiteX60" fmla="*/ 664887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725442 w 762902"/>
                  <a:gd name="connsiteY37" fmla="*/ 557410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89866 w 762902"/>
                  <a:gd name="connsiteY58" fmla="*/ 216555 h 762000"/>
                  <a:gd name="connsiteX59" fmla="*/ 687343 w 762902"/>
                  <a:gd name="connsiteY59" fmla="*/ 559931 h 762000"/>
                  <a:gd name="connsiteX60" fmla="*/ 725442 w 762902"/>
                  <a:gd name="connsiteY60" fmla="*/ 55741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722920 w 762902"/>
                  <a:gd name="connsiteY37" fmla="*/ 582611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89866 w 762902"/>
                  <a:gd name="connsiteY58" fmla="*/ 216555 h 762000"/>
                  <a:gd name="connsiteX59" fmla="*/ 687343 w 762902"/>
                  <a:gd name="connsiteY59" fmla="*/ 559931 h 762000"/>
                  <a:gd name="connsiteX60" fmla="*/ 722920 w 762902"/>
                  <a:gd name="connsiteY60" fmla="*/ 582611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722920 w 762902"/>
                  <a:gd name="connsiteY37" fmla="*/ 582611 h 762000"/>
                  <a:gd name="connsiteX38" fmla="*/ 727965 w 762902"/>
                  <a:gd name="connsiteY38" fmla="*/ 22159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89866 w 762902"/>
                  <a:gd name="connsiteY58" fmla="*/ 216555 h 762000"/>
                  <a:gd name="connsiteX59" fmla="*/ 687343 w 762902"/>
                  <a:gd name="connsiteY59" fmla="*/ 577572 h 762000"/>
                  <a:gd name="connsiteX60" fmla="*/ 722920 w 762902"/>
                  <a:gd name="connsiteY60" fmla="*/ 582611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722920" y="582611"/>
                    </a:moveTo>
                    <a:cubicBezTo>
                      <a:pt x="724602" y="462272"/>
                      <a:pt x="726283" y="341934"/>
                      <a:pt x="727965" y="221595"/>
                    </a:cubicBez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89866" y="216555"/>
                    </a:lnTo>
                    <a:cubicBezTo>
                      <a:pt x="689025" y="327654"/>
                      <a:pt x="688184" y="466473"/>
                      <a:pt x="687343" y="577572"/>
                    </a:cubicBezTo>
                    <a:lnTo>
                      <a:pt x="722920" y="5826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38" name="Tekstiruutu 37">
              <a:extLst>
                <a:ext uri="{FF2B5EF4-FFF2-40B4-BE49-F238E27FC236}">
                  <a16:creationId xmlns:a16="http://schemas.microsoft.com/office/drawing/2014/main" id="{63C6CE82-C72F-E43C-153F-47A1887A1062}"/>
                </a:ext>
              </a:extLst>
            </p:cNvPr>
            <p:cNvSpPr txBox="1"/>
            <p:nvPr/>
          </p:nvSpPr>
          <p:spPr>
            <a:xfrm>
              <a:off x="2197972" y="6806590"/>
              <a:ext cx="208662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Kuka: (GLN) Elementtitoimittaja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(SSCC) Kuorma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(SGTIN1, ..2, ..3) Betonielementit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Missä: (GLN) Tehdas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Milloin: </a:t>
              </a:r>
              <a:r>
                <a:rPr kumimoji="0" lang="fi-FI" sz="800" b="1" i="0" u="none" strike="noStrike" kern="1200" cap="none" spc="0" normalizeH="0" baseline="0" noProof="0" err="1">
                  <a:ln>
                    <a:noFill/>
                  </a:ln>
                  <a:solidFill>
                    <a:prstClr val="black"/>
                  </a:solidFill>
                  <a:effectLst/>
                  <a:uLnTx/>
                  <a:uFillTx/>
                  <a:latin typeface="Avenir Next LT Pro"/>
                  <a:ea typeface="+mn-ea"/>
                  <a:cs typeface="+mn-cs"/>
                </a:rPr>
                <a:t>YYYY-MM-DDThh:mm:ssZ</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Miksi: Kuormaus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Status: Kuljetuksessa</a:t>
              </a:r>
            </a:p>
          </p:txBody>
        </p:sp>
      </p:grpSp>
      <p:grpSp>
        <p:nvGrpSpPr>
          <p:cNvPr id="112" name="Ryhmä 111">
            <a:extLst>
              <a:ext uri="{FF2B5EF4-FFF2-40B4-BE49-F238E27FC236}">
                <a16:creationId xmlns:a16="http://schemas.microsoft.com/office/drawing/2014/main" id="{DD4D2DB2-BFFB-8309-A05E-020151BDE888}"/>
              </a:ext>
            </a:extLst>
          </p:cNvPr>
          <p:cNvGrpSpPr/>
          <p:nvPr/>
        </p:nvGrpSpPr>
        <p:grpSpPr>
          <a:xfrm>
            <a:off x="6738311" y="4634515"/>
            <a:ext cx="2086626" cy="1736460"/>
            <a:chOff x="5913612" y="5998428"/>
            <a:chExt cx="2086626" cy="1736460"/>
          </a:xfrm>
        </p:grpSpPr>
        <p:sp>
          <p:nvSpPr>
            <p:cNvPr id="114" name="Tekstiruutu 113">
              <a:extLst>
                <a:ext uri="{FF2B5EF4-FFF2-40B4-BE49-F238E27FC236}">
                  <a16:creationId xmlns:a16="http://schemas.microsoft.com/office/drawing/2014/main" id="{BA4F5981-B5B9-299E-05AF-1BEDC0161465}"/>
                </a:ext>
              </a:extLst>
            </p:cNvPr>
            <p:cNvSpPr txBox="1"/>
            <p:nvPr/>
          </p:nvSpPr>
          <p:spPr>
            <a:xfrm>
              <a:off x="5913612" y="6780781"/>
              <a:ext cx="208662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Kuka: (GLN) Pääurakoitsija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(SGTIN) Betonielementti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Missä: (GLN) Työmaa + tarkenne (huoneistossa tms.)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Milloin: </a:t>
              </a:r>
              <a:r>
                <a:rPr kumimoji="0" lang="fi-FI" sz="800" b="1" i="0" u="none" strike="noStrike" kern="1200" cap="none" spc="0" normalizeH="0" baseline="0" noProof="0" err="1">
                  <a:ln>
                    <a:noFill/>
                  </a:ln>
                  <a:solidFill>
                    <a:prstClr val="black"/>
                  </a:solidFill>
                  <a:effectLst/>
                  <a:uLnTx/>
                  <a:uFillTx/>
                  <a:latin typeface="Avenir Next LT Pro"/>
                  <a:ea typeface="+mn-ea"/>
                  <a:cs typeface="+mn-cs"/>
                </a:rPr>
                <a:t>YYYY-MM-DDThh:mm:ssZ</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Miksi: Asentaminen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Status: Asennettu</a:t>
              </a:r>
            </a:p>
          </p:txBody>
        </p:sp>
        <p:sp>
          <p:nvSpPr>
            <p:cNvPr id="115" name="Kuva 57" descr="Rakennus tasaisella täytöllä">
              <a:extLst>
                <a:ext uri="{FF2B5EF4-FFF2-40B4-BE49-F238E27FC236}">
                  <a16:creationId xmlns:a16="http://schemas.microsoft.com/office/drawing/2014/main" id="{B1009B4B-86DA-62F3-EF26-BA1921D4F6EA}"/>
                </a:ext>
              </a:extLst>
            </p:cNvPr>
            <p:cNvSpPr/>
            <p:nvPr/>
          </p:nvSpPr>
          <p:spPr>
            <a:xfrm>
              <a:off x="6411557" y="6467266"/>
              <a:ext cx="420000" cy="271631"/>
            </a:xfrm>
            <a:custGeom>
              <a:avLst/>
              <a:gdLst>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27500 h 630000"/>
                <a:gd name="connsiteX24" fmla="*/ 232500 w 420000"/>
                <a:gd name="connsiteY24" fmla="*/ 172500 h 630000"/>
                <a:gd name="connsiteX25" fmla="*/ 232500 w 420000"/>
                <a:gd name="connsiteY25" fmla="*/ 292500 h 630000"/>
                <a:gd name="connsiteX26" fmla="*/ 187500 w 420000"/>
                <a:gd name="connsiteY26" fmla="*/ 292500 h 630000"/>
                <a:gd name="connsiteX27" fmla="*/ 187500 w 420000"/>
                <a:gd name="connsiteY27" fmla="*/ 247500 h 630000"/>
                <a:gd name="connsiteX28" fmla="*/ 232500 w 420000"/>
                <a:gd name="connsiteY28" fmla="*/ 247500 h 630000"/>
                <a:gd name="connsiteX29" fmla="*/ 232500 w 420000"/>
                <a:gd name="connsiteY29" fmla="*/ 292500 h 630000"/>
                <a:gd name="connsiteX30" fmla="*/ 232500 w 420000"/>
                <a:gd name="connsiteY30" fmla="*/ 412500 h 630000"/>
                <a:gd name="connsiteX31" fmla="*/ 187500 w 420000"/>
                <a:gd name="connsiteY31" fmla="*/ 412500 h 630000"/>
                <a:gd name="connsiteX32" fmla="*/ 187500 w 420000"/>
                <a:gd name="connsiteY32" fmla="*/ 367500 h 630000"/>
                <a:gd name="connsiteX33" fmla="*/ 232500 w 420000"/>
                <a:gd name="connsiteY33" fmla="*/ 367500 h 630000"/>
                <a:gd name="connsiteX34" fmla="*/ 232500 w 420000"/>
                <a:gd name="connsiteY34" fmla="*/ 412500 h 630000"/>
                <a:gd name="connsiteX35" fmla="*/ 232500 w 420000"/>
                <a:gd name="connsiteY35" fmla="*/ 577500 h 630000"/>
                <a:gd name="connsiteX36" fmla="*/ 187500 w 420000"/>
                <a:gd name="connsiteY36" fmla="*/ 577500 h 630000"/>
                <a:gd name="connsiteX37" fmla="*/ 187500 w 420000"/>
                <a:gd name="connsiteY37" fmla="*/ 487500 h 630000"/>
                <a:gd name="connsiteX38" fmla="*/ 232500 w 420000"/>
                <a:gd name="connsiteY38" fmla="*/ 487500 h 630000"/>
                <a:gd name="connsiteX39" fmla="*/ 232500 w 420000"/>
                <a:gd name="connsiteY39" fmla="*/ 577500 h 630000"/>
                <a:gd name="connsiteX40" fmla="*/ 127500 w 420000"/>
                <a:gd name="connsiteY40" fmla="*/ 172500 h 630000"/>
                <a:gd name="connsiteX41" fmla="*/ 82500 w 420000"/>
                <a:gd name="connsiteY41" fmla="*/ 172500 h 630000"/>
                <a:gd name="connsiteX42" fmla="*/ 82500 w 420000"/>
                <a:gd name="connsiteY42" fmla="*/ 127500 h 630000"/>
                <a:gd name="connsiteX43" fmla="*/ 127500 w 420000"/>
                <a:gd name="connsiteY43" fmla="*/ 127500 h 630000"/>
                <a:gd name="connsiteX44" fmla="*/ 127500 w 420000"/>
                <a:gd name="connsiteY44" fmla="*/ 172500 h 630000"/>
                <a:gd name="connsiteX45" fmla="*/ 127500 w 420000"/>
                <a:gd name="connsiteY45" fmla="*/ 292500 h 630000"/>
                <a:gd name="connsiteX46" fmla="*/ 82500 w 420000"/>
                <a:gd name="connsiteY46" fmla="*/ 292500 h 630000"/>
                <a:gd name="connsiteX47" fmla="*/ 82500 w 420000"/>
                <a:gd name="connsiteY47" fmla="*/ 247500 h 630000"/>
                <a:gd name="connsiteX48" fmla="*/ 127500 w 420000"/>
                <a:gd name="connsiteY48" fmla="*/ 247500 h 630000"/>
                <a:gd name="connsiteX49" fmla="*/ 127500 w 420000"/>
                <a:gd name="connsiteY49" fmla="*/ 292500 h 630000"/>
                <a:gd name="connsiteX50" fmla="*/ 127500 w 420000"/>
                <a:gd name="connsiteY50" fmla="*/ 412500 h 630000"/>
                <a:gd name="connsiteX51" fmla="*/ 82500 w 420000"/>
                <a:gd name="connsiteY51" fmla="*/ 412500 h 630000"/>
                <a:gd name="connsiteX52" fmla="*/ 82500 w 420000"/>
                <a:gd name="connsiteY52" fmla="*/ 367500 h 630000"/>
                <a:gd name="connsiteX53" fmla="*/ 127500 w 420000"/>
                <a:gd name="connsiteY53" fmla="*/ 367500 h 630000"/>
                <a:gd name="connsiteX54" fmla="*/ 127500 w 420000"/>
                <a:gd name="connsiteY54" fmla="*/ 412500 h 630000"/>
                <a:gd name="connsiteX55" fmla="*/ 127500 w 420000"/>
                <a:gd name="connsiteY55" fmla="*/ 532500 h 630000"/>
                <a:gd name="connsiteX56" fmla="*/ 82500 w 420000"/>
                <a:gd name="connsiteY56" fmla="*/ 532500 h 630000"/>
                <a:gd name="connsiteX57" fmla="*/ 82500 w 420000"/>
                <a:gd name="connsiteY57" fmla="*/ 487500 h 630000"/>
                <a:gd name="connsiteX58" fmla="*/ 127500 w 420000"/>
                <a:gd name="connsiteY58" fmla="*/ 487500 h 630000"/>
                <a:gd name="connsiteX59" fmla="*/ 127500 w 420000"/>
                <a:gd name="connsiteY59" fmla="*/ 532500 h 630000"/>
                <a:gd name="connsiteX60" fmla="*/ 390000 w 420000"/>
                <a:gd name="connsiteY60" fmla="*/ 577500 h 630000"/>
                <a:gd name="connsiteX61" fmla="*/ 390000 w 420000"/>
                <a:gd name="connsiteY61" fmla="*/ 75000 h 630000"/>
                <a:gd name="connsiteX62" fmla="*/ 367500 w 420000"/>
                <a:gd name="connsiteY62" fmla="*/ 75000 h 630000"/>
                <a:gd name="connsiteX63" fmla="*/ 367500 w 420000"/>
                <a:gd name="connsiteY63" fmla="*/ 30000 h 630000"/>
                <a:gd name="connsiteX64" fmla="*/ 345000 w 420000"/>
                <a:gd name="connsiteY64" fmla="*/ 30000 h 630000"/>
                <a:gd name="connsiteX65" fmla="*/ 345000 w 420000"/>
                <a:gd name="connsiteY65" fmla="*/ 0 h 630000"/>
                <a:gd name="connsiteX66" fmla="*/ 75000 w 420000"/>
                <a:gd name="connsiteY66" fmla="*/ 0 h 630000"/>
                <a:gd name="connsiteX67" fmla="*/ 75000 w 420000"/>
                <a:gd name="connsiteY67" fmla="*/ 30000 h 630000"/>
                <a:gd name="connsiteX68" fmla="*/ 52500 w 420000"/>
                <a:gd name="connsiteY68" fmla="*/ 30000 h 630000"/>
                <a:gd name="connsiteX69" fmla="*/ 52500 w 420000"/>
                <a:gd name="connsiteY69" fmla="*/ 75000 h 630000"/>
                <a:gd name="connsiteX70" fmla="*/ 30000 w 420000"/>
                <a:gd name="connsiteY70" fmla="*/ 75000 h 630000"/>
                <a:gd name="connsiteX71" fmla="*/ 30000 w 420000"/>
                <a:gd name="connsiteY71" fmla="*/ 577500 h 630000"/>
                <a:gd name="connsiteX72" fmla="*/ 0 w 420000"/>
                <a:gd name="connsiteY72" fmla="*/ 577500 h 630000"/>
                <a:gd name="connsiteX73" fmla="*/ 0 w 420000"/>
                <a:gd name="connsiteY73" fmla="*/ 630000 h 630000"/>
                <a:gd name="connsiteX74" fmla="*/ 420000 w 420000"/>
                <a:gd name="connsiteY74" fmla="*/ 630000 h 630000"/>
                <a:gd name="connsiteX75" fmla="*/ 420000 w 420000"/>
                <a:gd name="connsiteY75" fmla="*/ 577500 h 630000"/>
                <a:gd name="connsiteX76" fmla="*/ 390000 w 420000"/>
                <a:gd name="connsiteY76"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72500 h 630000"/>
                <a:gd name="connsiteX24" fmla="*/ 232500 w 420000"/>
                <a:gd name="connsiteY24" fmla="*/ 292500 h 630000"/>
                <a:gd name="connsiteX25" fmla="*/ 187500 w 420000"/>
                <a:gd name="connsiteY25" fmla="*/ 292500 h 630000"/>
                <a:gd name="connsiteX26" fmla="*/ 187500 w 420000"/>
                <a:gd name="connsiteY26" fmla="*/ 247500 h 630000"/>
                <a:gd name="connsiteX27" fmla="*/ 232500 w 420000"/>
                <a:gd name="connsiteY27" fmla="*/ 247500 h 630000"/>
                <a:gd name="connsiteX28" fmla="*/ 232500 w 420000"/>
                <a:gd name="connsiteY28" fmla="*/ 292500 h 630000"/>
                <a:gd name="connsiteX29" fmla="*/ 232500 w 420000"/>
                <a:gd name="connsiteY29" fmla="*/ 412500 h 630000"/>
                <a:gd name="connsiteX30" fmla="*/ 187500 w 420000"/>
                <a:gd name="connsiteY30" fmla="*/ 412500 h 630000"/>
                <a:gd name="connsiteX31" fmla="*/ 187500 w 420000"/>
                <a:gd name="connsiteY31" fmla="*/ 367500 h 630000"/>
                <a:gd name="connsiteX32" fmla="*/ 232500 w 420000"/>
                <a:gd name="connsiteY32" fmla="*/ 367500 h 630000"/>
                <a:gd name="connsiteX33" fmla="*/ 232500 w 420000"/>
                <a:gd name="connsiteY33" fmla="*/ 412500 h 630000"/>
                <a:gd name="connsiteX34" fmla="*/ 232500 w 420000"/>
                <a:gd name="connsiteY34" fmla="*/ 577500 h 630000"/>
                <a:gd name="connsiteX35" fmla="*/ 187500 w 420000"/>
                <a:gd name="connsiteY35" fmla="*/ 577500 h 630000"/>
                <a:gd name="connsiteX36" fmla="*/ 187500 w 420000"/>
                <a:gd name="connsiteY36" fmla="*/ 487500 h 630000"/>
                <a:gd name="connsiteX37" fmla="*/ 232500 w 420000"/>
                <a:gd name="connsiteY37" fmla="*/ 487500 h 630000"/>
                <a:gd name="connsiteX38" fmla="*/ 232500 w 420000"/>
                <a:gd name="connsiteY38" fmla="*/ 577500 h 630000"/>
                <a:gd name="connsiteX39" fmla="*/ 127500 w 420000"/>
                <a:gd name="connsiteY39" fmla="*/ 172500 h 630000"/>
                <a:gd name="connsiteX40" fmla="*/ 82500 w 420000"/>
                <a:gd name="connsiteY40" fmla="*/ 172500 h 630000"/>
                <a:gd name="connsiteX41" fmla="*/ 82500 w 420000"/>
                <a:gd name="connsiteY41" fmla="*/ 127500 h 630000"/>
                <a:gd name="connsiteX42" fmla="*/ 127500 w 420000"/>
                <a:gd name="connsiteY42" fmla="*/ 127500 h 630000"/>
                <a:gd name="connsiteX43" fmla="*/ 127500 w 420000"/>
                <a:gd name="connsiteY43" fmla="*/ 172500 h 630000"/>
                <a:gd name="connsiteX44" fmla="*/ 127500 w 420000"/>
                <a:gd name="connsiteY44" fmla="*/ 292500 h 630000"/>
                <a:gd name="connsiteX45" fmla="*/ 82500 w 420000"/>
                <a:gd name="connsiteY45" fmla="*/ 292500 h 630000"/>
                <a:gd name="connsiteX46" fmla="*/ 82500 w 420000"/>
                <a:gd name="connsiteY46" fmla="*/ 247500 h 630000"/>
                <a:gd name="connsiteX47" fmla="*/ 127500 w 420000"/>
                <a:gd name="connsiteY47" fmla="*/ 247500 h 630000"/>
                <a:gd name="connsiteX48" fmla="*/ 127500 w 420000"/>
                <a:gd name="connsiteY48" fmla="*/ 292500 h 630000"/>
                <a:gd name="connsiteX49" fmla="*/ 127500 w 420000"/>
                <a:gd name="connsiteY49" fmla="*/ 412500 h 630000"/>
                <a:gd name="connsiteX50" fmla="*/ 82500 w 420000"/>
                <a:gd name="connsiteY50" fmla="*/ 412500 h 630000"/>
                <a:gd name="connsiteX51" fmla="*/ 82500 w 420000"/>
                <a:gd name="connsiteY51" fmla="*/ 367500 h 630000"/>
                <a:gd name="connsiteX52" fmla="*/ 127500 w 420000"/>
                <a:gd name="connsiteY52" fmla="*/ 367500 h 630000"/>
                <a:gd name="connsiteX53" fmla="*/ 127500 w 420000"/>
                <a:gd name="connsiteY53" fmla="*/ 412500 h 630000"/>
                <a:gd name="connsiteX54" fmla="*/ 127500 w 420000"/>
                <a:gd name="connsiteY54" fmla="*/ 532500 h 630000"/>
                <a:gd name="connsiteX55" fmla="*/ 82500 w 420000"/>
                <a:gd name="connsiteY55" fmla="*/ 532500 h 630000"/>
                <a:gd name="connsiteX56" fmla="*/ 82500 w 420000"/>
                <a:gd name="connsiteY56" fmla="*/ 487500 h 630000"/>
                <a:gd name="connsiteX57" fmla="*/ 127500 w 420000"/>
                <a:gd name="connsiteY57" fmla="*/ 487500 h 630000"/>
                <a:gd name="connsiteX58" fmla="*/ 127500 w 420000"/>
                <a:gd name="connsiteY58" fmla="*/ 532500 h 630000"/>
                <a:gd name="connsiteX59" fmla="*/ 390000 w 420000"/>
                <a:gd name="connsiteY59" fmla="*/ 577500 h 630000"/>
                <a:gd name="connsiteX60" fmla="*/ 390000 w 420000"/>
                <a:gd name="connsiteY60" fmla="*/ 75000 h 630000"/>
                <a:gd name="connsiteX61" fmla="*/ 367500 w 420000"/>
                <a:gd name="connsiteY61" fmla="*/ 75000 h 630000"/>
                <a:gd name="connsiteX62" fmla="*/ 367500 w 420000"/>
                <a:gd name="connsiteY62" fmla="*/ 30000 h 630000"/>
                <a:gd name="connsiteX63" fmla="*/ 345000 w 420000"/>
                <a:gd name="connsiteY63" fmla="*/ 30000 h 630000"/>
                <a:gd name="connsiteX64" fmla="*/ 345000 w 420000"/>
                <a:gd name="connsiteY64" fmla="*/ 0 h 630000"/>
                <a:gd name="connsiteX65" fmla="*/ 75000 w 420000"/>
                <a:gd name="connsiteY65" fmla="*/ 0 h 630000"/>
                <a:gd name="connsiteX66" fmla="*/ 75000 w 420000"/>
                <a:gd name="connsiteY66" fmla="*/ 30000 h 630000"/>
                <a:gd name="connsiteX67" fmla="*/ 52500 w 420000"/>
                <a:gd name="connsiteY67" fmla="*/ 30000 h 630000"/>
                <a:gd name="connsiteX68" fmla="*/ 52500 w 420000"/>
                <a:gd name="connsiteY68" fmla="*/ 75000 h 630000"/>
                <a:gd name="connsiteX69" fmla="*/ 30000 w 420000"/>
                <a:gd name="connsiteY69" fmla="*/ 75000 h 630000"/>
                <a:gd name="connsiteX70" fmla="*/ 30000 w 420000"/>
                <a:gd name="connsiteY70" fmla="*/ 577500 h 630000"/>
                <a:gd name="connsiteX71" fmla="*/ 0 w 420000"/>
                <a:gd name="connsiteY71" fmla="*/ 577500 h 630000"/>
                <a:gd name="connsiteX72" fmla="*/ 0 w 420000"/>
                <a:gd name="connsiteY72" fmla="*/ 630000 h 630000"/>
                <a:gd name="connsiteX73" fmla="*/ 420000 w 420000"/>
                <a:gd name="connsiteY73" fmla="*/ 630000 h 630000"/>
                <a:gd name="connsiteX74" fmla="*/ 420000 w 420000"/>
                <a:gd name="connsiteY74" fmla="*/ 577500 h 630000"/>
                <a:gd name="connsiteX75" fmla="*/ 390000 w 420000"/>
                <a:gd name="connsiteY75"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187500 w 420000"/>
                <a:gd name="connsiteY20" fmla="*/ 127500 h 630000"/>
                <a:gd name="connsiteX21" fmla="*/ 187500 w 420000"/>
                <a:gd name="connsiteY21" fmla="*/ 172500 h 630000"/>
                <a:gd name="connsiteX22" fmla="*/ 187500 w 420000"/>
                <a:gd name="connsiteY22" fmla="*/ 127500 h 630000"/>
                <a:gd name="connsiteX23" fmla="*/ 232500 w 420000"/>
                <a:gd name="connsiteY23" fmla="*/ 292500 h 630000"/>
                <a:gd name="connsiteX24" fmla="*/ 187500 w 420000"/>
                <a:gd name="connsiteY24" fmla="*/ 292500 h 630000"/>
                <a:gd name="connsiteX25" fmla="*/ 187500 w 420000"/>
                <a:gd name="connsiteY25" fmla="*/ 247500 h 630000"/>
                <a:gd name="connsiteX26" fmla="*/ 232500 w 420000"/>
                <a:gd name="connsiteY26" fmla="*/ 247500 h 630000"/>
                <a:gd name="connsiteX27" fmla="*/ 232500 w 420000"/>
                <a:gd name="connsiteY27" fmla="*/ 292500 h 630000"/>
                <a:gd name="connsiteX28" fmla="*/ 232500 w 420000"/>
                <a:gd name="connsiteY28" fmla="*/ 412500 h 630000"/>
                <a:gd name="connsiteX29" fmla="*/ 187500 w 420000"/>
                <a:gd name="connsiteY29" fmla="*/ 412500 h 630000"/>
                <a:gd name="connsiteX30" fmla="*/ 187500 w 420000"/>
                <a:gd name="connsiteY30" fmla="*/ 367500 h 630000"/>
                <a:gd name="connsiteX31" fmla="*/ 232500 w 420000"/>
                <a:gd name="connsiteY31" fmla="*/ 367500 h 630000"/>
                <a:gd name="connsiteX32" fmla="*/ 232500 w 420000"/>
                <a:gd name="connsiteY32" fmla="*/ 412500 h 630000"/>
                <a:gd name="connsiteX33" fmla="*/ 232500 w 420000"/>
                <a:gd name="connsiteY33" fmla="*/ 577500 h 630000"/>
                <a:gd name="connsiteX34" fmla="*/ 187500 w 420000"/>
                <a:gd name="connsiteY34" fmla="*/ 577500 h 630000"/>
                <a:gd name="connsiteX35" fmla="*/ 187500 w 420000"/>
                <a:gd name="connsiteY35" fmla="*/ 487500 h 630000"/>
                <a:gd name="connsiteX36" fmla="*/ 232500 w 420000"/>
                <a:gd name="connsiteY36" fmla="*/ 487500 h 630000"/>
                <a:gd name="connsiteX37" fmla="*/ 232500 w 420000"/>
                <a:gd name="connsiteY37" fmla="*/ 577500 h 630000"/>
                <a:gd name="connsiteX38" fmla="*/ 127500 w 420000"/>
                <a:gd name="connsiteY38" fmla="*/ 172500 h 630000"/>
                <a:gd name="connsiteX39" fmla="*/ 82500 w 420000"/>
                <a:gd name="connsiteY39" fmla="*/ 172500 h 630000"/>
                <a:gd name="connsiteX40" fmla="*/ 82500 w 420000"/>
                <a:gd name="connsiteY40" fmla="*/ 127500 h 630000"/>
                <a:gd name="connsiteX41" fmla="*/ 127500 w 420000"/>
                <a:gd name="connsiteY41" fmla="*/ 127500 h 630000"/>
                <a:gd name="connsiteX42" fmla="*/ 127500 w 420000"/>
                <a:gd name="connsiteY42" fmla="*/ 172500 h 630000"/>
                <a:gd name="connsiteX43" fmla="*/ 127500 w 420000"/>
                <a:gd name="connsiteY43" fmla="*/ 292500 h 630000"/>
                <a:gd name="connsiteX44" fmla="*/ 82500 w 420000"/>
                <a:gd name="connsiteY44" fmla="*/ 292500 h 630000"/>
                <a:gd name="connsiteX45" fmla="*/ 82500 w 420000"/>
                <a:gd name="connsiteY45" fmla="*/ 247500 h 630000"/>
                <a:gd name="connsiteX46" fmla="*/ 127500 w 420000"/>
                <a:gd name="connsiteY46" fmla="*/ 247500 h 630000"/>
                <a:gd name="connsiteX47" fmla="*/ 127500 w 420000"/>
                <a:gd name="connsiteY47" fmla="*/ 292500 h 630000"/>
                <a:gd name="connsiteX48" fmla="*/ 127500 w 420000"/>
                <a:gd name="connsiteY48" fmla="*/ 412500 h 630000"/>
                <a:gd name="connsiteX49" fmla="*/ 82500 w 420000"/>
                <a:gd name="connsiteY49" fmla="*/ 412500 h 630000"/>
                <a:gd name="connsiteX50" fmla="*/ 82500 w 420000"/>
                <a:gd name="connsiteY50" fmla="*/ 367500 h 630000"/>
                <a:gd name="connsiteX51" fmla="*/ 127500 w 420000"/>
                <a:gd name="connsiteY51" fmla="*/ 367500 h 630000"/>
                <a:gd name="connsiteX52" fmla="*/ 127500 w 420000"/>
                <a:gd name="connsiteY52" fmla="*/ 412500 h 630000"/>
                <a:gd name="connsiteX53" fmla="*/ 127500 w 420000"/>
                <a:gd name="connsiteY53" fmla="*/ 532500 h 630000"/>
                <a:gd name="connsiteX54" fmla="*/ 82500 w 420000"/>
                <a:gd name="connsiteY54" fmla="*/ 532500 h 630000"/>
                <a:gd name="connsiteX55" fmla="*/ 82500 w 420000"/>
                <a:gd name="connsiteY55" fmla="*/ 487500 h 630000"/>
                <a:gd name="connsiteX56" fmla="*/ 127500 w 420000"/>
                <a:gd name="connsiteY56" fmla="*/ 487500 h 630000"/>
                <a:gd name="connsiteX57" fmla="*/ 127500 w 420000"/>
                <a:gd name="connsiteY57" fmla="*/ 532500 h 630000"/>
                <a:gd name="connsiteX58" fmla="*/ 390000 w 420000"/>
                <a:gd name="connsiteY58" fmla="*/ 577500 h 630000"/>
                <a:gd name="connsiteX59" fmla="*/ 390000 w 420000"/>
                <a:gd name="connsiteY59" fmla="*/ 75000 h 630000"/>
                <a:gd name="connsiteX60" fmla="*/ 367500 w 420000"/>
                <a:gd name="connsiteY60" fmla="*/ 75000 h 630000"/>
                <a:gd name="connsiteX61" fmla="*/ 367500 w 420000"/>
                <a:gd name="connsiteY61" fmla="*/ 30000 h 630000"/>
                <a:gd name="connsiteX62" fmla="*/ 345000 w 420000"/>
                <a:gd name="connsiteY62" fmla="*/ 30000 h 630000"/>
                <a:gd name="connsiteX63" fmla="*/ 345000 w 420000"/>
                <a:gd name="connsiteY63" fmla="*/ 0 h 630000"/>
                <a:gd name="connsiteX64" fmla="*/ 75000 w 420000"/>
                <a:gd name="connsiteY64" fmla="*/ 0 h 630000"/>
                <a:gd name="connsiteX65" fmla="*/ 75000 w 420000"/>
                <a:gd name="connsiteY65" fmla="*/ 30000 h 630000"/>
                <a:gd name="connsiteX66" fmla="*/ 52500 w 420000"/>
                <a:gd name="connsiteY66" fmla="*/ 30000 h 630000"/>
                <a:gd name="connsiteX67" fmla="*/ 52500 w 420000"/>
                <a:gd name="connsiteY67" fmla="*/ 75000 h 630000"/>
                <a:gd name="connsiteX68" fmla="*/ 30000 w 420000"/>
                <a:gd name="connsiteY68" fmla="*/ 75000 h 630000"/>
                <a:gd name="connsiteX69" fmla="*/ 30000 w 420000"/>
                <a:gd name="connsiteY69" fmla="*/ 577500 h 630000"/>
                <a:gd name="connsiteX70" fmla="*/ 0 w 420000"/>
                <a:gd name="connsiteY70" fmla="*/ 577500 h 630000"/>
                <a:gd name="connsiteX71" fmla="*/ 0 w 420000"/>
                <a:gd name="connsiteY71" fmla="*/ 630000 h 630000"/>
                <a:gd name="connsiteX72" fmla="*/ 420000 w 420000"/>
                <a:gd name="connsiteY72" fmla="*/ 630000 h 630000"/>
                <a:gd name="connsiteX73" fmla="*/ 420000 w 420000"/>
                <a:gd name="connsiteY73" fmla="*/ 577500 h 630000"/>
                <a:gd name="connsiteX74" fmla="*/ 390000 w 420000"/>
                <a:gd name="connsiteY74"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72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172500 h 630000"/>
                <a:gd name="connsiteX40" fmla="*/ 127500 w 420000"/>
                <a:gd name="connsiteY40" fmla="*/ 292500 h 630000"/>
                <a:gd name="connsiteX41" fmla="*/ 82500 w 420000"/>
                <a:gd name="connsiteY41" fmla="*/ 292500 h 630000"/>
                <a:gd name="connsiteX42" fmla="*/ 82500 w 420000"/>
                <a:gd name="connsiteY42" fmla="*/ 247500 h 630000"/>
                <a:gd name="connsiteX43" fmla="*/ 127500 w 420000"/>
                <a:gd name="connsiteY43" fmla="*/ 247500 h 630000"/>
                <a:gd name="connsiteX44" fmla="*/ 127500 w 420000"/>
                <a:gd name="connsiteY44" fmla="*/ 292500 h 630000"/>
                <a:gd name="connsiteX45" fmla="*/ 127500 w 420000"/>
                <a:gd name="connsiteY45" fmla="*/ 412500 h 630000"/>
                <a:gd name="connsiteX46" fmla="*/ 82500 w 420000"/>
                <a:gd name="connsiteY46" fmla="*/ 412500 h 630000"/>
                <a:gd name="connsiteX47" fmla="*/ 82500 w 420000"/>
                <a:gd name="connsiteY47" fmla="*/ 367500 h 630000"/>
                <a:gd name="connsiteX48" fmla="*/ 127500 w 420000"/>
                <a:gd name="connsiteY48" fmla="*/ 367500 h 630000"/>
                <a:gd name="connsiteX49" fmla="*/ 127500 w 420000"/>
                <a:gd name="connsiteY49" fmla="*/ 412500 h 630000"/>
                <a:gd name="connsiteX50" fmla="*/ 127500 w 420000"/>
                <a:gd name="connsiteY50" fmla="*/ 532500 h 630000"/>
                <a:gd name="connsiteX51" fmla="*/ 82500 w 420000"/>
                <a:gd name="connsiteY51" fmla="*/ 532500 h 630000"/>
                <a:gd name="connsiteX52" fmla="*/ 82500 w 420000"/>
                <a:gd name="connsiteY52" fmla="*/ 487500 h 630000"/>
                <a:gd name="connsiteX53" fmla="*/ 127500 w 420000"/>
                <a:gd name="connsiteY53" fmla="*/ 487500 h 630000"/>
                <a:gd name="connsiteX54" fmla="*/ 127500 w 420000"/>
                <a:gd name="connsiteY54" fmla="*/ 532500 h 630000"/>
                <a:gd name="connsiteX55" fmla="*/ 390000 w 420000"/>
                <a:gd name="connsiteY55" fmla="*/ 577500 h 630000"/>
                <a:gd name="connsiteX56" fmla="*/ 390000 w 420000"/>
                <a:gd name="connsiteY56" fmla="*/ 75000 h 630000"/>
                <a:gd name="connsiteX57" fmla="*/ 367500 w 420000"/>
                <a:gd name="connsiteY57" fmla="*/ 75000 h 630000"/>
                <a:gd name="connsiteX58" fmla="*/ 367500 w 420000"/>
                <a:gd name="connsiteY58" fmla="*/ 30000 h 630000"/>
                <a:gd name="connsiteX59" fmla="*/ 345000 w 420000"/>
                <a:gd name="connsiteY59" fmla="*/ 30000 h 630000"/>
                <a:gd name="connsiteX60" fmla="*/ 345000 w 420000"/>
                <a:gd name="connsiteY60" fmla="*/ 0 h 630000"/>
                <a:gd name="connsiteX61" fmla="*/ 75000 w 420000"/>
                <a:gd name="connsiteY61" fmla="*/ 0 h 630000"/>
                <a:gd name="connsiteX62" fmla="*/ 75000 w 420000"/>
                <a:gd name="connsiteY62" fmla="*/ 30000 h 630000"/>
                <a:gd name="connsiteX63" fmla="*/ 52500 w 420000"/>
                <a:gd name="connsiteY63" fmla="*/ 30000 h 630000"/>
                <a:gd name="connsiteX64" fmla="*/ 52500 w 420000"/>
                <a:gd name="connsiteY64" fmla="*/ 75000 h 630000"/>
                <a:gd name="connsiteX65" fmla="*/ 30000 w 420000"/>
                <a:gd name="connsiteY65" fmla="*/ 75000 h 630000"/>
                <a:gd name="connsiteX66" fmla="*/ 30000 w 420000"/>
                <a:gd name="connsiteY66" fmla="*/ 577500 h 630000"/>
                <a:gd name="connsiteX67" fmla="*/ 0 w 420000"/>
                <a:gd name="connsiteY67" fmla="*/ 577500 h 630000"/>
                <a:gd name="connsiteX68" fmla="*/ 0 w 420000"/>
                <a:gd name="connsiteY68" fmla="*/ 630000 h 630000"/>
                <a:gd name="connsiteX69" fmla="*/ 420000 w 420000"/>
                <a:gd name="connsiteY69" fmla="*/ 630000 h 630000"/>
                <a:gd name="connsiteX70" fmla="*/ 420000 w 420000"/>
                <a:gd name="connsiteY70" fmla="*/ 577500 h 630000"/>
                <a:gd name="connsiteX71" fmla="*/ 390000 w 420000"/>
                <a:gd name="connsiteY71"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292500 h 630000"/>
                <a:gd name="connsiteX40" fmla="*/ 82500 w 420000"/>
                <a:gd name="connsiteY40" fmla="*/ 292500 h 630000"/>
                <a:gd name="connsiteX41" fmla="*/ 82500 w 420000"/>
                <a:gd name="connsiteY41" fmla="*/ 247500 h 630000"/>
                <a:gd name="connsiteX42" fmla="*/ 127500 w 420000"/>
                <a:gd name="connsiteY42" fmla="*/ 247500 h 630000"/>
                <a:gd name="connsiteX43" fmla="*/ 127500 w 420000"/>
                <a:gd name="connsiteY43" fmla="*/ 292500 h 630000"/>
                <a:gd name="connsiteX44" fmla="*/ 127500 w 420000"/>
                <a:gd name="connsiteY44" fmla="*/ 412500 h 630000"/>
                <a:gd name="connsiteX45" fmla="*/ 82500 w 420000"/>
                <a:gd name="connsiteY45" fmla="*/ 412500 h 630000"/>
                <a:gd name="connsiteX46" fmla="*/ 82500 w 420000"/>
                <a:gd name="connsiteY46" fmla="*/ 367500 h 630000"/>
                <a:gd name="connsiteX47" fmla="*/ 127500 w 420000"/>
                <a:gd name="connsiteY47" fmla="*/ 367500 h 630000"/>
                <a:gd name="connsiteX48" fmla="*/ 127500 w 420000"/>
                <a:gd name="connsiteY48" fmla="*/ 412500 h 630000"/>
                <a:gd name="connsiteX49" fmla="*/ 127500 w 420000"/>
                <a:gd name="connsiteY49" fmla="*/ 532500 h 630000"/>
                <a:gd name="connsiteX50" fmla="*/ 82500 w 420000"/>
                <a:gd name="connsiteY50" fmla="*/ 532500 h 630000"/>
                <a:gd name="connsiteX51" fmla="*/ 82500 w 420000"/>
                <a:gd name="connsiteY51" fmla="*/ 487500 h 630000"/>
                <a:gd name="connsiteX52" fmla="*/ 127500 w 420000"/>
                <a:gd name="connsiteY52" fmla="*/ 487500 h 630000"/>
                <a:gd name="connsiteX53" fmla="*/ 127500 w 420000"/>
                <a:gd name="connsiteY53" fmla="*/ 532500 h 630000"/>
                <a:gd name="connsiteX54" fmla="*/ 390000 w 420000"/>
                <a:gd name="connsiteY54" fmla="*/ 577500 h 630000"/>
                <a:gd name="connsiteX55" fmla="*/ 390000 w 420000"/>
                <a:gd name="connsiteY55" fmla="*/ 75000 h 630000"/>
                <a:gd name="connsiteX56" fmla="*/ 367500 w 420000"/>
                <a:gd name="connsiteY56" fmla="*/ 75000 h 630000"/>
                <a:gd name="connsiteX57" fmla="*/ 367500 w 420000"/>
                <a:gd name="connsiteY57" fmla="*/ 30000 h 630000"/>
                <a:gd name="connsiteX58" fmla="*/ 345000 w 420000"/>
                <a:gd name="connsiteY58" fmla="*/ 30000 h 630000"/>
                <a:gd name="connsiteX59" fmla="*/ 345000 w 420000"/>
                <a:gd name="connsiteY59" fmla="*/ 0 h 630000"/>
                <a:gd name="connsiteX60" fmla="*/ 75000 w 420000"/>
                <a:gd name="connsiteY60" fmla="*/ 0 h 630000"/>
                <a:gd name="connsiteX61" fmla="*/ 75000 w 420000"/>
                <a:gd name="connsiteY61" fmla="*/ 30000 h 630000"/>
                <a:gd name="connsiteX62" fmla="*/ 52500 w 420000"/>
                <a:gd name="connsiteY62" fmla="*/ 30000 h 630000"/>
                <a:gd name="connsiteX63" fmla="*/ 52500 w 420000"/>
                <a:gd name="connsiteY63" fmla="*/ 75000 h 630000"/>
                <a:gd name="connsiteX64" fmla="*/ 30000 w 420000"/>
                <a:gd name="connsiteY64" fmla="*/ 75000 h 630000"/>
                <a:gd name="connsiteX65" fmla="*/ 30000 w 420000"/>
                <a:gd name="connsiteY65" fmla="*/ 577500 h 630000"/>
                <a:gd name="connsiteX66" fmla="*/ 0 w 420000"/>
                <a:gd name="connsiteY66" fmla="*/ 577500 h 630000"/>
                <a:gd name="connsiteX67" fmla="*/ 0 w 420000"/>
                <a:gd name="connsiteY67" fmla="*/ 630000 h 630000"/>
                <a:gd name="connsiteX68" fmla="*/ 420000 w 420000"/>
                <a:gd name="connsiteY68" fmla="*/ 630000 h 630000"/>
                <a:gd name="connsiteX69" fmla="*/ 420000 w 420000"/>
                <a:gd name="connsiteY69" fmla="*/ 577500 h 630000"/>
                <a:gd name="connsiteX70" fmla="*/ 390000 w 420000"/>
                <a:gd name="connsiteY70"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82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292500 h 630000"/>
                <a:gd name="connsiteX39" fmla="*/ 82500 w 420000"/>
                <a:gd name="connsiteY39" fmla="*/ 292500 h 630000"/>
                <a:gd name="connsiteX40" fmla="*/ 82500 w 420000"/>
                <a:gd name="connsiteY40" fmla="*/ 247500 h 630000"/>
                <a:gd name="connsiteX41" fmla="*/ 127500 w 420000"/>
                <a:gd name="connsiteY41" fmla="*/ 247500 h 630000"/>
                <a:gd name="connsiteX42" fmla="*/ 127500 w 420000"/>
                <a:gd name="connsiteY42" fmla="*/ 292500 h 630000"/>
                <a:gd name="connsiteX43" fmla="*/ 127500 w 420000"/>
                <a:gd name="connsiteY43" fmla="*/ 412500 h 630000"/>
                <a:gd name="connsiteX44" fmla="*/ 82500 w 420000"/>
                <a:gd name="connsiteY44" fmla="*/ 412500 h 630000"/>
                <a:gd name="connsiteX45" fmla="*/ 82500 w 420000"/>
                <a:gd name="connsiteY45" fmla="*/ 367500 h 630000"/>
                <a:gd name="connsiteX46" fmla="*/ 127500 w 420000"/>
                <a:gd name="connsiteY46" fmla="*/ 367500 h 630000"/>
                <a:gd name="connsiteX47" fmla="*/ 127500 w 420000"/>
                <a:gd name="connsiteY47" fmla="*/ 412500 h 630000"/>
                <a:gd name="connsiteX48" fmla="*/ 127500 w 420000"/>
                <a:gd name="connsiteY48" fmla="*/ 532500 h 630000"/>
                <a:gd name="connsiteX49" fmla="*/ 82500 w 420000"/>
                <a:gd name="connsiteY49" fmla="*/ 532500 h 630000"/>
                <a:gd name="connsiteX50" fmla="*/ 82500 w 420000"/>
                <a:gd name="connsiteY50" fmla="*/ 487500 h 630000"/>
                <a:gd name="connsiteX51" fmla="*/ 127500 w 420000"/>
                <a:gd name="connsiteY51" fmla="*/ 487500 h 630000"/>
                <a:gd name="connsiteX52" fmla="*/ 127500 w 420000"/>
                <a:gd name="connsiteY52" fmla="*/ 532500 h 630000"/>
                <a:gd name="connsiteX53" fmla="*/ 390000 w 420000"/>
                <a:gd name="connsiteY53" fmla="*/ 577500 h 630000"/>
                <a:gd name="connsiteX54" fmla="*/ 390000 w 420000"/>
                <a:gd name="connsiteY54" fmla="*/ 75000 h 630000"/>
                <a:gd name="connsiteX55" fmla="*/ 367500 w 420000"/>
                <a:gd name="connsiteY55" fmla="*/ 75000 h 630000"/>
                <a:gd name="connsiteX56" fmla="*/ 367500 w 420000"/>
                <a:gd name="connsiteY56" fmla="*/ 30000 h 630000"/>
                <a:gd name="connsiteX57" fmla="*/ 345000 w 420000"/>
                <a:gd name="connsiteY57" fmla="*/ 30000 h 630000"/>
                <a:gd name="connsiteX58" fmla="*/ 345000 w 420000"/>
                <a:gd name="connsiteY58" fmla="*/ 0 h 630000"/>
                <a:gd name="connsiteX59" fmla="*/ 75000 w 420000"/>
                <a:gd name="connsiteY59" fmla="*/ 0 h 630000"/>
                <a:gd name="connsiteX60" fmla="*/ 75000 w 420000"/>
                <a:gd name="connsiteY60" fmla="*/ 30000 h 630000"/>
                <a:gd name="connsiteX61" fmla="*/ 52500 w 420000"/>
                <a:gd name="connsiteY61" fmla="*/ 30000 h 630000"/>
                <a:gd name="connsiteX62" fmla="*/ 52500 w 420000"/>
                <a:gd name="connsiteY62" fmla="*/ 75000 h 630000"/>
                <a:gd name="connsiteX63" fmla="*/ 30000 w 420000"/>
                <a:gd name="connsiteY63" fmla="*/ 75000 h 630000"/>
                <a:gd name="connsiteX64" fmla="*/ 30000 w 420000"/>
                <a:gd name="connsiteY64" fmla="*/ 577500 h 630000"/>
                <a:gd name="connsiteX65" fmla="*/ 0 w 420000"/>
                <a:gd name="connsiteY65" fmla="*/ 577500 h 630000"/>
                <a:gd name="connsiteX66" fmla="*/ 0 w 420000"/>
                <a:gd name="connsiteY66" fmla="*/ 630000 h 630000"/>
                <a:gd name="connsiteX67" fmla="*/ 420000 w 420000"/>
                <a:gd name="connsiteY67" fmla="*/ 630000 h 630000"/>
                <a:gd name="connsiteX68" fmla="*/ 420000 w 420000"/>
                <a:gd name="connsiteY68" fmla="*/ 577500 h 630000"/>
                <a:gd name="connsiteX69" fmla="*/ 390000 w 420000"/>
                <a:gd name="connsiteY69"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292500 h 630000"/>
                <a:gd name="connsiteX36" fmla="*/ 82500 w 420000"/>
                <a:gd name="connsiteY36" fmla="*/ 292500 h 630000"/>
                <a:gd name="connsiteX37" fmla="*/ 82500 w 420000"/>
                <a:gd name="connsiteY37" fmla="*/ 247500 h 630000"/>
                <a:gd name="connsiteX38" fmla="*/ 127500 w 420000"/>
                <a:gd name="connsiteY38" fmla="*/ 247500 h 630000"/>
                <a:gd name="connsiteX39" fmla="*/ 127500 w 420000"/>
                <a:gd name="connsiteY39" fmla="*/ 292500 h 630000"/>
                <a:gd name="connsiteX40" fmla="*/ 127500 w 420000"/>
                <a:gd name="connsiteY40" fmla="*/ 412500 h 630000"/>
                <a:gd name="connsiteX41" fmla="*/ 82500 w 420000"/>
                <a:gd name="connsiteY41" fmla="*/ 412500 h 630000"/>
                <a:gd name="connsiteX42" fmla="*/ 82500 w 420000"/>
                <a:gd name="connsiteY42" fmla="*/ 367500 h 630000"/>
                <a:gd name="connsiteX43" fmla="*/ 127500 w 420000"/>
                <a:gd name="connsiteY43" fmla="*/ 367500 h 630000"/>
                <a:gd name="connsiteX44" fmla="*/ 127500 w 420000"/>
                <a:gd name="connsiteY44" fmla="*/ 412500 h 630000"/>
                <a:gd name="connsiteX45" fmla="*/ 127500 w 420000"/>
                <a:gd name="connsiteY45" fmla="*/ 532500 h 630000"/>
                <a:gd name="connsiteX46" fmla="*/ 82500 w 420000"/>
                <a:gd name="connsiteY46" fmla="*/ 532500 h 630000"/>
                <a:gd name="connsiteX47" fmla="*/ 82500 w 420000"/>
                <a:gd name="connsiteY47" fmla="*/ 487500 h 630000"/>
                <a:gd name="connsiteX48" fmla="*/ 127500 w 420000"/>
                <a:gd name="connsiteY48" fmla="*/ 487500 h 630000"/>
                <a:gd name="connsiteX49" fmla="*/ 127500 w 420000"/>
                <a:gd name="connsiteY49" fmla="*/ 532500 h 630000"/>
                <a:gd name="connsiteX50" fmla="*/ 390000 w 420000"/>
                <a:gd name="connsiteY50" fmla="*/ 577500 h 630000"/>
                <a:gd name="connsiteX51" fmla="*/ 390000 w 420000"/>
                <a:gd name="connsiteY51" fmla="*/ 75000 h 630000"/>
                <a:gd name="connsiteX52" fmla="*/ 367500 w 420000"/>
                <a:gd name="connsiteY52" fmla="*/ 75000 h 630000"/>
                <a:gd name="connsiteX53" fmla="*/ 367500 w 420000"/>
                <a:gd name="connsiteY53" fmla="*/ 30000 h 630000"/>
                <a:gd name="connsiteX54" fmla="*/ 345000 w 420000"/>
                <a:gd name="connsiteY54" fmla="*/ 30000 h 630000"/>
                <a:gd name="connsiteX55" fmla="*/ 345000 w 420000"/>
                <a:gd name="connsiteY55" fmla="*/ 0 h 630000"/>
                <a:gd name="connsiteX56" fmla="*/ 75000 w 420000"/>
                <a:gd name="connsiteY56" fmla="*/ 0 h 630000"/>
                <a:gd name="connsiteX57" fmla="*/ 75000 w 420000"/>
                <a:gd name="connsiteY57" fmla="*/ 30000 h 630000"/>
                <a:gd name="connsiteX58" fmla="*/ 52500 w 420000"/>
                <a:gd name="connsiteY58" fmla="*/ 30000 h 630000"/>
                <a:gd name="connsiteX59" fmla="*/ 52500 w 420000"/>
                <a:gd name="connsiteY59" fmla="*/ 75000 h 630000"/>
                <a:gd name="connsiteX60" fmla="*/ 30000 w 420000"/>
                <a:gd name="connsiteY60" fmla="*/ 75000 h 630000"/>
                <a:gd name="connsiteX61" fmla="*/ 30000 w 420000"/>
                <a:gd name="connsiteY61" fmla="*/ 577500 h 630000"/>
                <a:gd name="connsiteX62" fmla="*/ 0 w 420000"/>
                <a:gd name="connsiteY62" fmla="*/ 577500 h 630000"/>
                <a:gd name="connsiteX63" fmla="*/ 0 w 420000"/>
                <a:gd name="connsiteY63" fmla="*/ 630000 h 630000"/>
                <a:gd name="connsiteX64" fmla="*/ 420000 w 420000"/>
                <a:gd name="connsiteY64" fmla="*/ 630000 h 630000"/>
                <a:gd name="connsiteX65" fmla="*/ 420000 w 420000"/>
                <a:gd name="connsiteY65" fmla="*/ 577500 h 630000"/>
                <a:gd name="connsiteX66" fmla="*/ 390000 w 420000"/>
                <a:gd name="connsiteY66" fmla="*/ 577500 h 630000"/>
                <a:gd name="connsiteX0" fmla="*/ 337500 w 420000"/>
                <a:gd name="connsiteY0" fmla="*/ 127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292500 h 630000"/>
                <a:gd name="connsiteX5" fmla="*/ 292500 w 420000"/>
                <a:gd name="connsiteY5" fmla="*/ 292500 h 630000"/>
                <a:gd name="connsiteX6" fmla="*/ 292500 w 420000"/>
                <a:gd name="connsiteY6" fmla="*/ 247500 h 630000"/>
                <a:gd name="connsiteX7" fmla="*/ 337500 w 420000"/>
                <a:gd name="connsiteY7" fmla="*/ 247500 h 630000"/>
                <a:gd name="connsiteX8" fmla="*/ 337500 w 420000"/>
                <a:gd name="connsiteY8" fmla="*/ 292500 h 630000"/>
                <a:gd name="connsiteX9" fmla="*/ 337500 w 420000"/>
                <a:gd name="connsiteY9" fmla="*/ 412500 h 630000"/>
                <a:gd name="connsiteX10" fmla="*/ 292500 w 420000"/>
                <a:gd name="connsiteY10" fmla="*/ 412500 h 630000"/>
                <a:gd name="connsiteX11" fmla="*/ 292500 w 420000"/>
                <a:gd name="connsiteY11" fmla="*/ 367500 h 630000"/>
                <a:gd name="connsiteX12" fmla="*/ 337500 w 420000"/>
                <a:gd name="connsiteY12" fmla="*/ 367500 h 630000"/>
                <a:gd name="connsiteX13" fmla="*/ 337500 w 420000"/>
                <a:gd name="connsiteY13" fmla="*/ 412500 h 630000"/>
                <a:gd name="connsiteX14" fmla="*/ 337500 w 420000"/>
                <a:gd name="connsiteY14" fmla="*/ 532500 h 630000"/>
                <a:gd name="connsiteX15" fmla="*/ 292500 w 420000"/>
                <a:gd name="connsiteY15" fmla="*/ 532500 h 630000"/>
                <a:gd name="connsiteX16" fmla="*/ 292500 w 420000"/>
                <a:gd name="connsiteY16" fmla="*/ 487500 h 630000"/>
                <a:gd name="connsiteX17" fmla="*/ 337500 w 420000"/>
                <a:gd name="connsiteY17" fmla="*/ 487500 h 630000"/>
                <a:gd name="connsiteX18" fmla="*/ 337500 w 420000"/>
                <a:gd name="connsiteY18" fmla="*/ 532500 h 630000"/>
                <a:gd name="connsiteX19" fmla="*/ 232500 w 420000"/>
                <a:gd name="connsiteY19" fmla="*/ 292500 h 630000"/>
                <a:gd name="connsiteX20" fmla="*/ 187500 w 420000"/>
                <a:gd name="connsiteY20" fmla="*/ 292500 h 630000"/>
                <a:gd name="connsiteX21" fmla="*/ 187500 w 420000"/>
                <a:gd name="connsiteY21" fmla="*/ 247500 h 630000"/>
                <a:gd name="connsiteX22" fmla="*/ 232500 w 420000"/>
                <a:gd name="connsiteY22" fmla="*/ 247500 h 630000"/>
                <a:gd name="connsiteX23" fmla="*/ 232500 w 420000"/>
                <a:gd name="connsiteY23" fmla="*/ 292500 h 630000"/>
                <a:gd name="connsiteX24" fmla="*/ 232500 w 420000"/>
                <a:gd name="connsiteY24" fmla="*/ 412500 h 630000"/>
                <a:gd name="connsiteX25" fmla="*/ 187500 w 420000"/>
                <a:gd name="connsiteY25" fmla="*/ 412500 h 630000"/>
                <a:gd name="connsiteX26" fmla="*/ 187500 w 420000"/>
                <a:gd name="connsiteY26" fmla="*/ 367500 h 630000"/>
                <a:gd name="connsiteX27" fmla="*/ 232500 w 420000"/>
                <a:gd name="connsiteY27" fmla="*/ 367500 h 630000"/>
                <a:gd name="connsiteX28" fmla="*/ 232500 w 420000"/>
                <a:gd name="connsiteY28" fmla="*/ 412500 h 630000"/>
                <a:gd name="connsiteX29" fmla="*/ 232500 w 420000"/>
                <a:gd name="connsiteY29" fmla="*/ 577500 h 630000"/>
                <a:gd name="connsiteX30" fmla="*/ 187500 w 420000"/>
                <a:gd name="connsiteY30" fmla="*/ 577500 h 630000"/>
                <a:gd name="connsiteX31" fmla="*/ 187500 w 420000"/>
                <a:gd name="connsiteY31" fmla="*/ 487500 h 630000"/>
                <a:gd name="connsiteX32" fmla="*/ 232500 w 420000"/>
                <a:gd name="connsiteY32" fmla="*/ 487500 h 630000"/>
                <a:gd name="connsiteX33" fmla="*/ 232500 w 420000"/>
                <a:gd name="connsiteY33" fmla="*/ 577500 h 630000"/>
                <a:gd name="connsiteX34" fmla="*/ 127500 w 420000"/>
                <a:gd name="connsiteY34" fmla="*/ 292500 h 630000"/>
                <a:gd name="connsiteX35" fmla="*/ 82500 w 420000"/>
                <a:gd name="connsiteY35" fmla="*/ 292500 h 630000"/>
                <a:gd name="connsiteX36" fmla="*/ 82500 w 420000"/>
                <a:gd name="connsiteY36" fmla="*/ 247500 h 630000"/>
                <a:gd name="connsiteX37" fmla="*/ 127500 w 420000"/>
                <a:gd name="connsiteY37" fmla="*/ 247500 h 630000"/>
                <a:gd name="connsiteX38" fmla="*/ 127500 w 420000"/>
                <a:gd name="connsiteY38" fmla="*/ 292500 h 630000"/>
                <a:gd name="connsiteX39" fmla="*/ 127500 w 420000"/>
                <a:gd name="connsiteY39" fmla="*/ 412500 h 630000"/>
                <a:gd name="connsiteX40" fmla="*/ 82500 w 420000"/>
                <a:gd name="connsiteY40" fmla="*/ 412500 h 630000"/>
                <a:gd name="connsiteX41" fmla="*/ 82500 w 420000"/>
                <a:gd name="connsiteY41" fmla="*/ 367500 h 630000"/>
                <a:gd name="connsiteX42" fmla="*/ 127500 w 420000"/>
                <a:gd name="connsiteY42" fmla="*/ 367500 h 630000"/>
                <a:gd name="connsiteX43" fmla="*/ 127500 w 420000"/>
                <a:gd name="connsiteY43" fmla="*/ 412500 h 630000"/>
                <a:gd name="connsiteX44" fmla="*/ 127500 w 420000"/>
                <a:gd name="connsiteY44" fmla="*/ 532500 h 630000"/>
                <a:gd name="connsiteX45" fmla="*/ 82500 w 420000"/>
                <a:gd name="connsiteY45" fmla="*/ 532500 h 630000"/>
                <a:gd name="connsiteX46" fmla="*/ 82500 w 420000"/>
                <a:gd name="connsiteY46" fmla="*/ 487500 h 630000"/>
                <a:gd name="connsiteX47" fmla="*/ 127500 w 420000"/>
                <a:gd name="connsiteY47" fmla="*/ 487500 h 630000"/>
                <a:gd name="connsiteX48" fmla="*/ 127500 w 420000"/>
                <a:gd name="connsiteY48" fmla="*/ 532500 h 630000"/>
                <a:gd name="connsiteX49" fmla="*/ 390000 w 420000"/>
                <a:gd name="connsiteY49" fmla="*/ 577500 h 630000"/>
                <a:gd name="connsiteX50" fmla="*/ 390000 w 420000"/>
                <a:gd name="connsiteY50" fmla="*/ 75000 h 630000"/>
                <a:gd name="connsiteX51" fmla="*/ 367500 w 420000"/>
                <a:gd name="connsiteY51" fmla="*/ 75000 h 630000"/>
                <a:gd name="connsiteX52" fmla="*/ 367500 w 420000"/>
                <a:gd name="connsiteY52" fmla="*/ 30000 h 630000"/>
                <a:gd name="connsiteX53" fmla="*/ 345000 w 420000"/>
                <a:gd name="connsiteY53" fmla="*/ 30000 h 630000"/>
                <a:gd name="connsiteX54" fmla="*/ 345000 w 420000"/>
                <a:gd name="connsiteY54" fmla="*/ 0 h 630000"/>
                <a:gd name="connsiteX55" fmla="*/ 75000 w 420000"/>
                <a:gd name="connsiteY55" fmla="*/ 0 h 630000"/>
                <a:gd name="connsiteX56" fmla="*/ 75000 w 420000"/>
                <a:gd name="connsiteY56" fmla="*/ 30000 h 630000"/>
                <a:gd name="connsiteX57" fmla="*/ 52500 w 420000"/>
                <a:gd name="connsiteY57" fmla="*/ 30000 h 630000"/>
                <a:gd name="connsiteX58" fmla="*/ 52500 w 420000"/>
                <a:gd name="connsiteY58" fmla="*/ 75000 h 630000"/>
                <a:gd name="connsiteX59" fmla="*/ 30000 w 420000"/>
                <a:gd name="connsiteY59" fmla="*/ 75000 h 630000"/>
                <a:gd name="connsiteX60" fmla="*/ 30000 w 420000"/>
                <a:gd name="connsiteY60" fmla="*/ 577500 h 630000"/>
                <a:gd name="connsiteX61" fmla="*/ 0 w 420000"/>
                <a:gd name="connsiteY61" fmla="*/ 577500 h 630000"/>
                <a:gd name="connsiteX62" fmla="*/ 0 w 420000"/>
                <a:gd name="connsiteY62" fmla="*/ 630000 h 630000"/>
                <a:gd name="connsiteX63" fmla="*/ 420000 w 420000"/>
                <a:gd name="connsiteY63" fmla="*/ 630000 h 630000"/>
                <a:gd name="connsiteX64" fmla="*/ 420000 w 420000"/>
                <a:gd name="connsiteY64" fmla="*/ 577500 h 630000"/>
                <a:gd name="connsiteX65" fmla="*/ 390000 w 420000"/>
                <a:gd name="connsiteY65" fmla="*/ 577500 h 630000"/>
                <a:gd name="connsiteX0" fmla="*/ 292500 w 420000"/>
                <a:gd name="connsiteY0" fmla="*/ 127500 h 630000"/>
                <a:gd name="connsiteX1" fmla="*/ 292500 w 420000"/>
                <a:gd name="connsiteY1" fmla="*/ 172500 h 630000"/>
                <a:gd name="connsiteX2" fmla="*/ 292500 w 420000"/>
                <a:gd name="connsiteY2" fmla="*/ 127500 h 630000"/>
                <a:gd name="connsiteX3" fmla="*/ 337500 w 420000"/>
                <a:gd name="connsiteY3" fmla="*/ 292500 h 630000"/>
                <a:gd name="connsiteX4" fmla="*/ 292500 w 420000"/>
                <a:gd name="connsiteY4" fmla="*/ 292500 h 630000"/>
                <a:gd name="connsiteX5" fmla="*/ 292500 w 420000"/>
                <a:gd name="connsiteY5" fmla="*/ 247500 h 630000"/>
                <a:gd name="connsiteX6" fmla="*/ 337500 w 420000"/>
                <a:gd name="connsiteY6" fmla="*/ 247500 h 630000"/>
                <a:gd name="connsiteX7" fmla="*/ 337500 w 420000"/>
                <a:gd name="connsiteY7" fmla="*/ 292500 h 630000"/>
                <a:gd name="connsiteX8" fmla="*/ 337500 w 420000"/>
                <a:gd name="connsiteY8" fmla="*/ 412500 h 630000"/>
                <a:gd name="connsiteX9" fmla="*/ 292500 w 420000"/>
                <a:gd name="connsiteY9" fmla="*/ 412500 h 630000"/>
                <a:gd name="connsiteX10" fmla="*/ 292500 w 420000"/>
                <a:gd name="connsiteY10" fmla="*/ 367500 h 630000"/>
                <a:gd name="connsiteX11" fmla="*/ 337500 w 420000"/>
                <a:gd name="connsiteY11" fmla="*/ 367500 h 630000"/>
                <a:gd name="connsiteX12" fmla="*/ 337500 w 420000"/>
                <a:gd name="connsiteY12" fmla="*/ 412500 h 630000"/>
                <a:gd name="connsiteX13" fmla="*/ 337500 w 420000"/>
                <a:gd name="connsiteY13" fmla="*/ 532500 h 630000"/>
                <a:gd name="connsiteX14" fmla="*/ 292500 w 420000"/>
                <a:gd name="connsiteY14" fmla="*/ 532500 h 630000"/>
                <a:gd name="connsiteX15" fmla="*/ 292500 w 420000"/>
                <a:gd name="connsiteY15" fmla="*/ 487500 h 630000"/>
                <a:gd name="connsiteX16" fmla="*/ 337500 w 420000"/>
                <a:gd name="connsiteY16" fmla="*/ 487500 h 630000"/>
                <a:gd name="connsiteX17" fmla="*/ 337500 w 420000"/>
                <a:gd name="connsiteY17" fmla="*/ 532500 h 630000"/>
                <a:gd name="connsiteX18" fmla="*/ 232500 w 420000"/>
                <a:gd name="connsiteY18" fmla="*/ 292500 h 630000"/>
                <a:gd name="connsiteX19" fmla="*/ 187500 w 420000"/>
                <a:gd name="connsiteY19" fmla="*/ 292500 h 630000"/>
                <a:gd name="connsiteX20" fmla="*/ 187500 w 420000"/>
                <a:gd name="connsiteY20" fmla="*/ 247500 h 630000"/>
                <a:gd name="connsiteX21" fmla="*/ 232500 w 420000"/>
                <a:gd name="connsiteY21" fmla="*/ 247500 h 630000"/>
                <a:gd name="connsiteX22" fmla="*/ 232500 w 420000"/>
                <a:gd name="connsiteY22" fmla="*/ 292500 h 630000"/>
                <a:gd name="connsiteX23" fmla="*/ 232500 w 420000"/>
                <a:gd name="connsiteY23" fmla="*/ 412500 h 630000"/>
                <a:gd name="connsiteX24" fmla="*/ 187500 w 420000"/>
                <a:gd name="connsiteY24" fmla="*/ 412500 h 630000"/>
                <a:gd name="connsiteX25" fmla="*/ 187500 w 420000"/>
                <a:gd name="connsiteY25" fmla="*/ 367500 h 630000"/>
                <a:gd name="connsiteX26" fmla="*/ 232500 w 420000"/>
                <a:gd name="connsiteY26" fmla="*/ 367500 h 630000"/>
                <a:gd name="connsiteX27" fmla="*/ 232500 w 420000"/>
                <a:gd name="connsiteY27" fmla="*/ 412500 h 630000"/>
                <a:gd name="connsiteX28" fmla="*/ 232500 w 420000"/>
                <a:gd name="connsiteY28" fmla="*/ 577500 h 630000"/>
                <a:gd name="connsiteX29" fmla="*/ 187500 w 420000"/>
                <a:gd name="connsiteY29" fmla="*/ 577500 h 630000"/>
                <a:gd name="connsiteX30" fmla="*/ 187500 w 420000"/>
                <a:gd name="connsiteY30" fmla="*/ 487500 h 630000"/>
                <a:gd name="connsiteX31" fmla="*/ 232500 w 420000"/>
                <a:gd name="connsiteY31" fmla="*/ 487500 h 630000"/>
                <a:gd name="connsiteX32" fmla="*/ 232500 w 420000"/>
                <a:gd name="connsiteY32" fmla="*/ 577500 h 630000"/>
                <a:gd name="connsiteX33" fmla="*/ 127500 w 420000"/>
                <a:gd name="connsiteY33" fmla="*/ 292500 h 630000"/>
                <a:gd name="connsiteX34" fmla="*/ 82500 w 420000"/>
                <a:gd name="connsiteY34" fmla="*/ 292500 h 630000"/>
                <a:gd name="connsiteX35" fmla="*/ 82500 w 420000"/>
                <a:gd name="connsiteY35" fmla="*/ 247500 h 630000"/>
                <a:gd name="connsiteX36" fmla="*/ 127500 w 420000"/>
                <a:gd name="connsiteY36" fmla="*/ 247500 h 630000"/>
                <a:gd name="connsiteX37" fmla="*/ 127500 w 420000"/>
                <a:gd name="connsiteY37" fmla="*/ 292500 h 630000"/>
                <a:gd name="connsiteX38" fmla="*/ 127500 w 420000"/>
                <a:gd name="connsiteY38" fmla="*/ 412500 h 630000"/>
                <a:gd name="connsiteX39" fmla="*/ 82500 w 420000"/>
                <a:gd name="connsiteY39" fmla="*/ 412500 h 630000"/>
                <a:gd name="connsiteX40" fmla="*/ 82500 w 420000"/>
                <a:gd name="connsiteY40" fmla="*/ 367500 h 630000"/>
                <a:gd name="connsiteX41" fmla="*/ 127500 w 420000"/>
                <a:gd name="connsiteY41" fmla="*/ 367500 h 630000"/>
                <a:gd name="connsiteX42" fmla="*/ 127500 w 420000"/>
                <a:gd name="connsiteY42" fmla="*/ 412500 h 630000"/>
                <a:gd name="connsiteX43" fmla="*/ 127500 w 420000"/>
                <a:gd name="connsiteY43" fmla="*/ 532500 h 630000"/>
                <a:gd name="connsiteX44" fmla="*/ 82500 w 420000"/>
                <a:gd name="connsiteY44" fmla="*/ 532500 h 630000"/>
                <a:gd name="connsiteX45" fmla="*/ 82500 w 420000"/>
                <a:gd name="connsiteY45" fmla="*/ 487500 h 630000"/>
                <a:gd name="connsiteX46" fmla="*/ 127500 w 420000"/>
                <a:gd name="connsiteY46" fmla="*/ 487500 h 630000"/>
                <a:gd name="connsiteX47" fmla="*/ 127500 w 420000"/>
                <a:gd name="connsiteY47" fmla="*/ 532500 h 630000"/>
                <a:gd name="connsiteX48" fmla="*/ 390000 w 420000"/>
                <a:gd name="connsiteY48" fmla="*/ 577500 h 630000"/>
                <a:gd name="connsiteX49" fmla="*/ 390000 w 420000"/>
                <a:gd name="connsiteY49" fmla="*/ 75000 h 630000"/>
                <a:gd name="connsiteX50" fmla="*/ 367500 w 420000"/>
                <a:gd name="connsiteY50" fmla="*/ 75000 h 630000"/>
                <a:gd name="connsiteX51" fmla="*/ 367500 w 420000"/>
                <a:gd name="connsiteY51" fmla="*/ 30000 h 630000"/>
                <a:gd name="connsiteX52" fmla="*/ 345000 w 420000"/>
                <a:gd name="connsiteY52" fmla="*/ 30000 h 630000"/>
                <a:gd name="connsiteX53" fmla="*/ 345000 w 420000"/>
                <a:gd name="connsiteY53" fmla="*/ 0 h 630000"/>
                <a:gd name="connsiteX54" fmla="*/ 75000 w 420000"/>
                <a:gd name="connsiteY54" fmla="*/ 0 h 630000"/>
                <a:gd name="connsiteX55" fmla="*/ 75000 w 420000"/>
                <a:gd name="connsiteY55" fmla="*/ 30000 h 630000"/>
                <a:gd name="connsiteX56" fmla="*/ 52500 w 420000"/>
                <a:gd name="connsiteY56" fmla="*/ 30000 h 630000"/>
                <a:gd name="connsiteX57" fmla="*/ 52500 w 420000"/>
                <a:gd name="connsiteY57" fmla="*/ 75000 h 630000"/>
                <a:gd name="connsiteX58" fmla="*/ 30000 w 420000"/>
                <a:gd name="connsiteY58" fmla="*/ 75000 h 630000"/>
                <a:gd name="connsiteX59" fmla="*/ 30000 w 420000"/>
                <a:gd name="connsiteY59" fmla="*/ 577500 h 630000"/>
                <a:gd name="connsiteX60" fmla="*/ 0 w 420000"/>
                <a:gd name="connsiteY60" fmla="*/ 577500 h 630000"/>
                <a:gd name="connsiteX61" fmla="*/ 0 w 420000"/>
                <a:gd name="connsiteY61" fmla="*/ 630000 h 630000"/>
                <a:gd name="connsiteX62" fmla="*/ 420000 w 420000"/>
                <a:gd name="connsiteY62" fmla="*/ 630000 h 630000"/>
                <a:gd name="connsiteX63" fmla="*/ 420000 w 420000"/>
                <a:gd name="connsiteY63" fmla="*/ 577500 h 630000"/>
                <a:gd name="connsiteX64" fmla="*/ 390000 w 420000"/>
                <a:gd name="connsiteY64"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0 h 630000"/>
                <a:gd name="connsiteX52" fmla="*/ 75000 w 420000"/>
                <a:gd name="connsiteY52" fmla="*/ 30000 h 630000"/>
                <a:gd name="connsiteX53" fmla="*/ 52500 w 420000"/>
                <a:gd name="connsiteY53" fmla="*/ 30000 h 630000"/>
                <a:gd name="connsiteX54" fmla="*/ 52500 w 420000"/>
                <a:gd name="connsiteY54" fmla="*/ 75000 h 630000"/>
                <a:gd name="connsiteX55" fmla="*/ 30000 w 420000"/>
                <a:gd name="connsiteY55" fmla="*/ 75000 h 630000"/>
                <a:gd name="connsiteX56" fmla="*/ 30000 w 420000"/>
                <a:gd name="connsiteY56" fmla="*/ 577500 h 630000"/>
                <a:gd name="connsiteX57" fmla="*/ 0 w 420000"/>
                <a:gd name="connsiteY57" fmla="*/ 577500 h 630000"/>
                <a:gd name="connsiteX58" fmla="*/ 0 w 420000"/>
                <a:gd name="connsiteY58" fmla="*/ 630000 h 630000"/>
                <a:gd name="connsiteX59" fmla="*/ 420000 w 420000"/>
                <a:gd name="connsiteY59" fmla="*/ 630000 h 630000"/>
                <a:gd name="connsiteX60" fmla="*/ 420000 w 420000"/>
                <a:gd name="connsiteY60" fmla="*/ 577500 h 630000"/>
                <a:gd name="connsiteX61" fmla="*/ 390000 w 420000"/>
                <a:gd name="connsiteY61"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30000 h 630000"/>
                <a:gd name="connsiteX52" fmla="*/ 52500 w 420000"/>
                <a:gd name="connsiteY52" fmla="*/ 30000 h 630000"/>
                <a:gd name="connsiteX53" fmla="*/ 52500 w 420000"/>
                <a:gd name="connsiteY53" fmla="*/ 75000 h 630000"/>
                <a:gd name="connsiteX54" fmla="*/ 30000 w 420000"/>
                <a:gd name="connsiteY54" fmla="*/ 75000 h 630000"/>
                <a:gd name="connsiteX55" fmla="*/ 30000 w 420000"/>
                <a:gd name="connsiteY55" fmla="*/ 577500 h 630000"/>
                <a:gd name="connsiteX56" fmla="*/ 0 w 420000"/>
                <a:gd name="connsiteY56" fmla="*/ 577500 h 630000"/>
                <a:gd name="connsiteX57" fmla="*/ 0 w 420000"/>
                <a:gd name="connsiteY57" fmla="*/ 630000 h 630000"/>
                <a:gd name="connsiteX58" fmla="*/ 420000 w 420000"/>
                <a:gd name="connsiteY58" fmla="*/ 630000 h 630000"/>
                <a:gd name="connsiteX59" fmla="*/ 420000 w 420000"/>
                <a:gd name="connsiteY59" fmla="*/ 577500 h 630000"/>
                <a:gd name="connsiteX60" fmla="*/ 390000 w 420000"/>
                <a:gd name="connsiteY60" fmla="*/ 577500 h 63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0 h 600000"/>
                <a:gd name="connsiteX52" fmla="*/ 52500 w 420000"/>
                <a:gd name="connsiteY52" fmla="*/ 45000 h 600000"/>
                <a:gd name="connsiteX53" fmla="*/ 30000 w 420000"/>
                <a:gd name="connsiteY53" fmla="*/ 45000 h 600000"/>
                <a:gd name="connsiteX54" fmla="*/ 30000 w 420000"/>
                <a:gd name="connsiteY54" fmla="*/ 547500 h 600000"/>
                <a:gd name="connsiteX55" fmla="*/ 0 w 420000"/>
                <a:gd name="connsiteY55" fmla="*/ 547500 h 600000"/>
                <a:gd name="connsiteX56" fmla="*/ 0 w 420000"/>
                <a:gd name="connsiteY56" fmla="*/ 600000 h 600000"/>
                <a:gd name="connsiteX57" fmla="*/ 420000 w 420000"/>
                <a:gd name="connsiteY57" fmla="*/ 600000 h 600000"/>
                <a:gd name="connsiteX58" fmla="*/ 420000 w 420000"/>
                <a:gd name="connsiteY58" fmla="*/ 547500 h 600000"/>
                <a:gd name="connsiteX59" fmla="*/ 390000 w 420000"/>
                <a:gd name="connsiteY59"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45000 h 600000"/>
                <a:gd name="connsiteX52" fmla="*/ 30000 w 420000"/>
                <a:gd name="connsiteY52" fmla="*/ 45000 h 600000"/>
                <a:gd name="connsiteX53" fmla="*/ 30000 w 420000"/>
                <a:gd name="connsiteY53" fmla="*/ 547500 h 600000"/>
                <a:gd name="connsiteX54" fmla="*/ 0 w 420000"/>
                <a:gd name="connsiteY54" fmla="*/ 547500 h 600000"/>
                <a:gd name="connsiteX55" fmla="*/ 0 w 420000"/>
                <a:gd name="connsiteY55" fmla="*/ 600000 h 600000"/>
                <a:gd name="connsiteX56" fmla="*/ 420000 w 420000"/>
                <a:gd name="connsiteY56" fmla="*/ 600000 h 600000"/>
                <a:gd name="connsiteX57" fmla="*/ 420000 w 420000"/>
                <a:gd name="connsiteY57" fmla="*/ 547500 h 600000"/>
                <a:gd name="connsiteX58" fmla="*/ 390000 w 420000"/>
                <a:gd name="connsiteY58"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52500 w 420000"/>
                <a:gd name="connsiteY50" fmla="*/ 45000 h 600000"/>
                <a:gd name="connsiteX51" fmla="*/ 30000 w 420000"/>
                <a:gd name="connsiteY51" fmla="*/ 45000 h 600000"/>
                <a:gd name="connsiteX52" fmla="*/ 30000 w 420000"/>
                <a:gd name="connsiteY52" fmla="*/ 547500 h 600000"/>
                <a:gd name="connsiteX53" fmla="*/ 0 w 420000"/>
                <a:gd name="connsiteY53" fmla="*/ 547500 h 600000"/>
                <a:gd name="connsiteX54" fmla="*/ 0 w 420000"/>
                <a:gd name="connsiteY54" fmla="*/ 600000 h 600000"/>
                <a:gd name="connsiteX55" fmla="*/ 420000 w 420000"/>
                <a:gd name="connsiteY55" fmla="*/ 600000 h 600000"/>
                <a:gd name="connsiteX56" fmla="*/ 420000 w 420000"/>
                <a:gd name="connsiteY56" fmla="*/ 547500 h 600000"/>
                <a:gd name="connsiteX57" fmla="*/ 390000 w 420000"/>
                <a:gd name="connsiteY57"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52500 w 420000"/>
                <a:gd name="connsiteY49" fmla="*/ 45000 h 600000"/>
                <a:gd name="connsiteX50" fmla="*/ 30000 w 420000"/>
                <a:gd name="connsiteY50" fmla="*/ 45000 h 600000"/>
                <a:gd name="connsiteX51" fmla="*/ 30000 w 420000"/>
                <a:gd name="connsiteY51" fmla="*/ 547500 h 600000"/>
                <a:gd name="connsiteX52" fmla="*/ 0 w 420000"/>
                <a:gd name="connsiteY52" fmla="*/ 547500 h 600000"/>
                <a:gd name="connsiteX53" fmla="*/ 0 w 420000"/>
                <a:gd name="connsiteY53" fmla="*/ 600000 h 600000"/>
                <a:gd name="connsiteX54" fmla="*/ 420000 w 420000"/>
                <a:gd name="connsiteY54" fmla="*/ 600000 h 600000"/>
                <a:gd name="connsiteX55" fmla="*/ 420000 w 420000"/>
                <a:gd name="connsiteY55" fmla="*/ 547500 h 600000"/>
                <a:gd name="connsiteX56" fmla="*/ 390000 w 420000"/>
                <a:gd name="connsiteY56" fmla="*/ 547500 h 600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52500 w 420000"/>
                <a:gd name="connsiteY48" fmla="*/ 0 h 555000"/>
                <a:gd name="connsiteX49" fmla="*/ 30000 w 420000"/>
                <a:gd name="connsiteY49" fmla="*/ 0 h 555000"/>
                <a:gd name="connsiteX50" fmla="*/ 30000 w 420000"/>
                <a:gd name="connsiteY50" fmla="*/ 502500 h 555000"/>
                <a:gd name="connsiteX51" fmla="*/ 0 w 420000"/>
                <a:gd name="connsiteY51" fmla="*/ 502500 h 555000"/>
                <a:gd name="connsiteX52" fmla="*/ 0 w 420000"/>
                <a:gd name="connsiteY52" fmla="*/ 555000 h 555000"/>
                <a:gd name="connsiteX53" fmla="*/ 420000 w 420000"/>
                <a:gd name="connsiteY53" fmla="*/ 555000 h 555000"/>
                <a:gd name="connsiteX54" fmla="*/ 420000 w 420000"/>
                <a:gd name="connsiteY54" fmla="*/ 502500 h 555000"/>
                <a:gd name="connsiteX55" fmla="*/ 390000 w 420000"/>
                <a:gd name="connsiteY55"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30000 w 420000"/>
                <a:gd name="connsiteY48" fmla="*/ 0 h 555000"/>
                <a:gd name="connsiteX49" fmla="*/ 30000 w 420000"/>
                <a:gd name="connsiteY49" fmla="*/ 502500 h 555000"/>
                <a:gd name="connsiteX50" fmla="*/ 0 w 420000"/>
                <a:gd name="connsiteY50" fmla="*/ 502500 h 555000"/>
                <a:gd name="connsiteX51" fmla="*/ 0 w 420000"/>
                <a:gd name="connsiteY51" fmla="*/ 555000 h 555000"/>
                <a:gd name="connsiteX52" fmla="*/ 420000 w 420000"/>
                <a:gd name="connsiteY52" fmla="*/ 555000 h 555000"/>
                <a:gd name="connsiteX53" fmla="*/ 420000 w 420000"/>
                <a:gd name="connsiteY53" fmla="*/ 502500 h 555000"/>
                <a:gd name="connsiteX54" fmla="*/ 390000 w 420000"/>
                <a:gd name="connsiteY54"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86825 w 420000"/>
                <a:gd name="connsiteY46" fmla="*/ 257175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0 h 382500"/>
                <a:gd name="connsiteX34" fmla="*/ 127500 w 420000"/>
                <a:gd name="connsiteY34" fmla="*/ 45000 h 382500"/>
                <a:gd name="connsiteX35" fmla="*/ 127500 w 420000"/>
                <a:gd name="connsiteY35" fmla="*/ 165000 h 382500"/>
                <a:gd name="connsiteX36" fmla="*/ 82500 w 420000"/>
                <a:gd name="connsiteY36" fmla="*/ 165000 h 382500"/>
                <a:gd name="connsiteX37" fmla="*/ 82500 w 420000"/>
                <a:gd name="connsiteY37" fmla="*/ 120000 h 382500"/>
                <a:gd name="connsiteX38" fmla="*/ 127500 w 420000"/>
                <a:gd name="connsiteY38" fmla="*/ 120000 h 382500"/>
                <a:gd name="connsiteX39" fmla="*/ 127500 w 420000"/>
                <a:gd name="connsiteY39" fmla="*/ 165000 h 382500"/>
                <a:gd name="connsiteX40" fmla="*/ 127500 w 420000"/>
                <a:gd name="connsiteY40" fmla="*/ 285000 h 382500"/>
                <a:gd name="connsiteX41" fmla="*/ 82500 w 420000"/>
                <a:gd name="connsiteY41" fmla="*/ 285000 h 382500"/>
                <a:gd name="connsiteX42" fmla="*/ 82500 w 420000"/>
                <a:gd name="connsiteY42" fmla="*/ 240000 h 382500"/>
                <a:gd name="connsiteX43" fmla="*/ 127500 w 420000"/>
                <a:gd name="connsiteY43" fmla="*/ 240000 h 382500"/>
                <a:gd name="connsiteX44" fmla="*/ 127500 w 420000"/>
                <a:gd name="connsiteY44" fmla="*/ 285000 h 382500"/>
                <a:gd name="connsiteX45" fmla="*/ 390000 w 420000"/>
                <a:gd name="connsiteY45" fmla="*/ 330000 h 382500"/>
                <a:gd name="connsiteX46" fmla="*/ 386825 w 420000"/>
                <a:gd name="connsiteY46" fmla="*/ 84675 h 382500"/>
                <a:gd name="connsiteX47" fmla="*/ 30000 w 420000"/>
                <a:gd name="connsiteY47" fmla="*/ 81500 h 382500"/>
                <a:gd name="connsiteX48" fmla="*/ 30000 w 420000"/>
                <a:gd name="connsiteY48" fmla="*/ 330000 h 382500"/>
                <a:gd name="connsiteX49" fmla="*/ 0 w 420000"/>
                <a:gd name="connsiteY49" fmla="*/ 330000 h 382500"/>
                <a:gd name="connsiteX50" fmla="*/ 0 w 420000"/>
                <a:gd name="connsiteY50" fmla="*/ 382500 h 382500"/>
                <a:gd name="connsiteX51" fmla="*/ 420000 w 420000"/>
                <a:gd name="connsiteY51" fmla="*/ 382500 h 382500"/>
                <a:gd name="connsiteX52" fmla="*/ 420000 w 420000"/>
                <a:gd name="connsiteY52" fmla="*/ 330000 h 382500"/>
                <a:gd name="connsiteX53" fmla="*/ 390000 w 420000"/>
                <a:gd name="connsiteY53"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45000 h 382500"/>
                <a:gd name="connsiteX34" fmla="*/ 127500 w 420000"/>
                <a:gd name="connsiteY34" fmla="*/ 165000 h 382500"/>
                <a:gd name="connsiteX35" fmla="*/ 82500 w 420000"/>
                <a:gd name="connsiteY35" fmla="*/ 165000 h 382500"/>
                <a:gd name="connsiteX36" fmla="*/ 82500 w 420000"/>
                <a:gd name="connsiteY36" fmla="*/ 120000 h 382500"/>
                <a:gd name="connsiteX37" fmla="*/ 127500 w 420000"/>
                <a:gd name="connsiteY37" fmla="*/ 120000 h 382500"/>
                <a:gd name="connsiteX38" fmla="*/ 127500 w 420000"/>
                <a:gd name="connsiteY38" fmla="*/ 165000 h 382500"/>
                <a:gd name="connsiteX39" fmla="*/ 127500 w 420000"/>
                <a:gd name="connsiteY39" fmla="*/ 285000 h 382500"/>
                <a:gd name="connsiteX40" fmla="*/ 82500 w 420000"/>
                <a:gd name="connsiteY40" fmla="*/ 285000 h 382500"/>
                <a:gd name="connsiteX41" fmla="*/ 82500 w 420000"/>
                <a:gd name="connsiteY41" fmla="*/ 240000 h 382500"/>
                <a:gd name="connsiteX42" fmla="*/ 127500 w 420000"/>
                <a:gd name="connsiteY42" fmla="*/ 240000 h 382500"/>
                <a:gd name="connsiteX43" fmla="*/ 127500 w 420000"/>
                <a:gd name="connsiteY43" fmla="*/ 285000 h 382500"/>
                <a:gd name="connsiteX44" fmla="*/ 390000 w 420000"/>
                <a:gd name="connsiteY44" fmla="*/ 330000 h 382500"/>
                <a:gd name="connsiteX45" fmla="*/ 386825 w 420000"/>
                <a:gd name="connsiteY45" fmla="*/ 84675 h 382500"/>
                <a:gd name="connsiteX46" fmla="*/ 30000 w 420000"/>
                <a:gd name="connsiteY46" fmla="*/ 81500 h 382500"/>
                <a:gd name="connsiteX47" fmla="*/ 30000 w 420000"/>
                <a:gd name="connsiteY47" fmla="*/ 330000 h 382500"/>
                <a:gd name="connsiteX48" fmla="*/ 0 w 420000"/>
                <a:gd name="connsiteY48" fmla="*/ 330000 h 382500"/>
                <a:gd name="connsiteX49" fmla="*/ 0 w 420000"/>
                <a:gd name="connsiteY49" fmla="*/ 382500 h 382500"/>
                <a:gd name="connsiteX50" fmla="*/ 420000 w 420000"/>
                <a:gd name="connsiteY50" fmla="*/ 382500 h 382500"/>
                <a:gd name="connsiteX51" fmla="*/ 420000 w 420000"/>
                <a:gd name="connsiteY51" fmla="*/ 330000 h 382500"/>
                <a:gd name="connsiteX52" fmla="*/ 390000 w 420000"/>
                <a:gd name="connsiteY52"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0 h 382500"/>
                <a:gd name="connsiteX32" fmla="*/ 127500 w 420000"/>
                <a:gd name="connsiteY32" fmla="*/ 45000 h 382500"/>
                <a:gd name="connsiteX33" fmla="*/ 127500 w 420000"/>
                <a:gd name="connsiteY33" fmla="*/ 165000 h 382500"/>
                <a:gd name="connsiteX34" fmla="*/ 82500 w 420000"/>
                <a:gd name="connsiteY34" fmla="*/ 165000 h 382500"/>
                <a:gd name="connsiteX35" fmla="*/ 82500 w 420000"/>
                <a:gd name="connsiteY35" fmla="*/ 120000 h 382500"/>
                <a:gd name="connsiteX36" fmla="*/ 127500 w 420000"/>
                <a:gd name="connsiteY36" fmla="*/ 120000 h 382500"/>
                <a:gd name="connsiteX37" fmla="*/ 127500 w 420000"/>
                <a:gd name="connsiteY37" fmla="*/ 165000 h 382500"/>
                <a:gd name="connsiteX38" fmla="*/ 127500 w 420000"/>
                <a:gd name="connsiteY38" fmla="*/ 285000 h 382500"/>
                <a:gd name="connsiteX39" fmla="*/ 82500 w 420000"/>
                <a:gd name="connsiteY39" fmla="*/ 285000 h 382500"/>
                <a:gd name="connsiteX40" fmla="*/ 82500 w 420000"/>
                <a:gd name="connsiteY40" fmla="*/ 240000 h 382500"/>
                <a:gd name="connsiteX41" fmla="*/ 127500 w 420000"/>
                <a:gd name="connsiteY41" fmla="*/ 240000 h 382500"/>
                <a:gd name="connsiteX42" fmla="*/ 127500 w 420000"/>
                <a:gd name="connsiteY42" fmla="*/ 285000 h 382500"/>
                <a:gd name="connsiteX43" fmla="*/ 390000 w 420000"/>
                <a:gd name="connsiteY43" fmla="*/ 330000 h 382500"/>
                <a:gd name="connsiteX44" fmla="*/ 386825 w 420000"/>
                <a:gd name="connsiteY44" fmla="*/ 84675 h 382500"/>
                <a:gd name="connsiteX45" fmla="*/ 30000 w 420000"/>
                <a:gd name="connsiteY45" fmla="*/ 81500 h 382500"/>
                <a:gd name="connsiteX46" fmla="*/ 30000 w 420000"/>
                <a:gd name="connsiteY46" fmla="*/ 330000 h 382500"/>
                <a:gd name="connsiteX47" fmla="*/ 0 w 420000"/>
                <a:gd name="connsiteY47" fmla="*/ 330000 h 382500"/>
                <a:gd name="connsiteX48" fmla="*/ 0 w 420000"/>
                <a:gd name="connsiteY48" fmla="*/ 382500 h 382500"/>
                <a:gd name="connsiteX49" fmla="*/ 420000 w 420000"/>
                <a:gd name="connsiteY49" fmla="*/ 382500 h 382500"/>
                <a:gd name="connsiteX50" fmla="*/ 420000 w 420000"/>
                <a:gd name="connsiteY50" fmla="*/ 330000 h 382500"/>
                <a:gd name="connsiteX51" fmla="*/ 390000 w 420000"/>
                <a:gd name="connsiteY51"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165000 h 382500"/>
                <a:gd name="connsiteX31" fmla="*/ 82500 w 420000"/>
                <a:gd name="connsiteY31" fmla="*/ 165000 h 382500"/>
                <a:gd name="connsiteX32" fmla="*/ 82500 w 420000"/>
                <a:gd name="connsiteY32" fmla="*/ 120000 h 382500"/>
                <a:gd name="connsiteX33" fmla="*/ 127500 w 420000"/>
                <a:gd name="connsiteY33" fmla="*/ 120000 h 382500"/>
                <a:gd name="connsiteX34" fmla="*/ 127500 w 420000"/>
                <a:gd name="connsiteY34" fmla="*/ 165000 h 382500"/>
                <a:gd name="connsiteX35" fmla="*/ 127500 w 420000"/>
                <a:gd name="connsiteY35" fmla="*/ 285000 h 382500"/>
                <a:gd name="connsiteX36" fmla="*/ 82500 w 420000"/>
                <a:gd name="connsiteY36" fmla="*/ 285000 h 382500"/>
                <a:gd name="connsiteX37" fmla="*/ 82500 w 420000"/>
                <a:gd name="connsiteY37" fmla="*/ 240000 h 382500"/>
                <a:gd name="connsiteX38" fmla="*/ 127500 w 420000"/>
                <a:gd name="connsiteY38" fmla="*/ 240000 h 382500"/>
                <a:gd name="connsiteX39" fmla="*/ 127500 w 420000"/>
                <a:gd name="connsiteY39" fmla="*/ 285000 h 382500"/>
                <a:gd name="connsiteX40" fmla="*/ 390000 w 420000"/>
                <a:gd name="connsiteY40" fmla="*/ 330000 h 382500"/>
                <a:gd name="connsiteX41" fmla="*/ 386825 w 420000"/>
                <a:gd name="connsiteY41" fmla="*/ 84675 h 382500"/>
                <a:gd name="connsiteX42" fmla="*/ 30000 w 420000"/>
                <a:gd name="connsiteY42" fmla="*/ 81500 h 382500"/>
                <a:gd name="connsiteX43" fmla="*/ 30000 w 420000"/>
                <a:gd name="connsiteY43" fmla="*/ 330000 h 382500"/>
                <a:gd name="connsiteX44" fmla="*/ 0 w 420000"/>
                <a:gd name="connsiteY44" fmla="*/ 330000 h 382500"/>
                <a:gd name="connsiteX45" fmla="*/ 0 w 420000"/>
                <a:gd name="connsiteY45" fmla="*/ 382500 h 382500"/>
                <a:gd name="connsiteX46" fmla="*/ 420000 w 420000"/>
                <a:gd name="connsiteY46" fmla="*/ 382500 h 382500"/>
                <a:gd name="connsiteX47" fmla="*/ 420000 w 420000"/>
                <a:gd name="connsiteY47" fmla="*/ 330000 h 382500"/>
                <a:gd name="connsiteX48" fmla="*/ 390000 w 420000"/>
                <a:gd name="connsiteY48"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45000 h 382500"/>
                <a:gd name="connsiteX19" fmla="*/ 232500 w 420000"/>
                <a:gd name="connsiteY19" fmla="*/ 165000 h 382500"/>
                <a:gd name="connsiteX20" fmla="*/ 187500 w 420000"/>
                <a:gd name="connsiteY20" fmla="*/ 165000 h 382500"/>
                <a:gd name="connsiteX21" fmla="*/ 187500 w 420000"/>
                <a:gd name="connsiteY21" fmla="*/ 120000 h 382500"/>
                <a:gd name="connsiteX22" fmla="*/ 232500 w 420000"/>
                <a:gd name="connsiteY22" fmla="*/ 120000 h 382500"/>
                <a:gd name="connsiteX23" fmla="*/ 232500 w 420000"/>
                <a:gd name="connsiteY23" fmla="*/ 165000 h 382500"/>
                <a:gd name="connsiteX24" fmla="*/ 232500 w 420000"/>
                <a:gd name="connsiteY24" fmla="*/ 330000 h 382500"/>
                <a:gd name="connsiteX25" fmla="*/ 187500 w 420000"/>
                <a:gd name="connsiteY25" fmla="*/ 330000 h 382500"/>
                <a:gd name="connsiteX26" fmla="*/ 187500 w 420000"/>
                <a:gd name="connsiteY26" fmla="*/ 240000 h 382500"/>
                <a:gd name="connsiteX27" fmla="*/ 232500 w 420000"/>
                <a:gd name="connsiteY27" fmla="*/ 240000 h 382500"/>
                <a:gd name="connsiteX28" fmla="*/ 232500 w 420000"/>
                <a:gd name="connsiteY28" fmla="*/ 330000 h 382500"/>
                <a:gd name="connsiteX29" fmla="*/ 127500 w 420000"/>
                <a:gd name="connsiteY29" fmla="*/ 165000 h 382500"/>
                <a:gd name="connsiteX30" fmla="*/ 82500 w 420000"/>
                <a:gd name="connsiteY30" fmla="*/ 165000 h 382500"/>
                <a:gd name="connsiteX31" fmla="*/ 82500 w 420000"/>
                <a:gd name="connsiteY31" fmla="*/ 120000 h 382500"/>
                <a:gd name="connsiteX32" fmla="*/ 127500 w 420000"/>
                <a:gd name="connsiteY32" fmla="*/ 120000 h 382500"/>
                <a:gd name="connsiteX33" fmla="*/ 127500 w 420000"/>
                <a:gd name="connsiteY33" fmla="*/ 165000 h 382500"/>
                <a:gd name="connsiteX34" fmla="*/ 127500 w 420000"/>
                <a:gd name="connsiteY34" fmla="*/ 285000 h 382500"/>
                <a:gd name="connsiteX35" fmla="*/ 82500 w 420000"/>
                <a:gd name="connsiteY35" fmla="*/ 285000 h 382500"/>
                <a:gd name="connsiteX36" fmla="*/ 82500 w 420000"/>
                <a:gd name="connsiteY36" fmla="*/ 240000 h 382500"/>
                <a:gd name="connsiteX37" fmla="*/ 127500 w 420000"/>
                <a:gd name="connsiteY37" fmla="*/ 240000 h 382500"/>
                <a:gd name="connsiteX38" fmla="*/ 127500 w 420000"/>
                <a:gd name="connsiteY38" fmla="*/ 285000 h 382500"/>
                <a:gd name="connsiteX39" fmla="*/ 390000 w 420000"/>
                <a:gd name="connsiteY39" fmla="*/ 330000 h 382500"/>
                <a:gd name="connsiteX40" fmla="*/ 386825 w 420000"/>
                <a:gd name="connsiteY40" fmla="*/ 84675 h 382500"/>
                <a:gd name="connsiteX41" fmla="*/ 30000 w 420000"/>
                <a:gd name="connsiteY41" fmla="*/ 81500 h 382500"/>
                <a:gd name="connsiteX42" fmla="*/ 30000 w 420000"/>
                <a:gd name="connsiteY42" fmla="*/ 330000 h 382500"/>
                <a:gd name="connsiteX43" fmla="*/ 0 w 420000"/>
                <a:gd name="connsiteY43" fmla="*/ 330000 h 382500"/>
                <a:gd name="connsiteX44" fmla="*/ 0 w 420000"/>
                <a:gd name="connsiteY44" fmla="*/ 382500 h 382500"/>
                <a:gd name="connsiteX45" fmla="*/ 420000 w 420000"/>
                <a:gd name="connsiteY45" fmla="*/ 382500 h 382500"/>
                <a:gd name="connsiteX46" fmla="*/ 420000 w 420000"/>
                <a:gd name="connsiteY46" fmla="*/ 330000 h 382500"/>
                <a:gd name="connsiteX47" fmla="*/ 390000 w 420000"/>
                <a:gd name="connsiteY47"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0 h 382500"/>
                <a:gd name="connsiteX17" fmla="*/ 232500 w 420000"/>
                <a:gd name="connsiteY17" fmla="*/ 45000 h 382500"/>
                <a:gd name="connsiteX18" fmla="*/ 232500 w 420000"/>
                <a:gd name="connsiteY18" fmla="*/ 165000 h 382500"/>
                <a:gd name="connsiteX19" fmla="*/ 187500 w 420000"/>
                <a:gd name="connsiteY19" fmla="*/ 165000 h 382500"/>
                <a:gd name="connsiteX20" fmla="*/ 187500 w 420000"/>
                <a:gd name="connsiteY20" fmla="*/ 120000 h 382500"/>
                <a:gd name="connsiteX21" fmla="*/ 232500 w 420000"/>
                <a:gd name="connsiteY21" fmla="*/ 120000 h 382500"/>
                <a:gd name="connsiteX22" fmla="*/ 232500 w 420000"/>
                <a:gd name="connsiteY22" fmla="*/ 165000 h 382500"/>
                <a:gd name="connsiteX23" fmla="*/ 232500 w 420000"/>
                <a:gd name="connsiteY23" fmla="*/ 330000 h 382500"/>
                <a:gd name="connsiteX24" fmla="*/ 187500 w 420000"/>
                <a:gd name="connsiteY24" fmla="*/ 330000 h 382500"/>
                <a:gd name="connsiteX25" fmla="*/ 187500 w 420000"/>
                <a:gd name="connsiteY25" fmla="*/ 240000 h 382500"/>
                <a:gd name="connsiteX26" fmla="*/ 232500 w 420000"/>
                <a:gd name="connsiteY26" fmla="*/ 240000 h 382500"/>
                <a:gd name="connsiteX27" fmla="*/ 232500 w 420000"/>
                <a:gd name="connsiteY27" fmla="*/ 330000 h 382500"/>
                <a:gd name="connsiteX28" fmla="*/ 127500 w 420000"/>
                <a:gd name="connsiteY28" fmla="*/ 165000 h 382500"/>
                <a:gd name="connsiteX29" fmla="*/ 82500 w 420000"/>
                <a:gd name="connsiteY29" fmla="*/ 165000 h 382500"/>
                <a:gd name="connsiteX30" fmla="*/ 82500 w 420000"/>
                <a:gd name="connsiteY30" fmla="*/ 120000 h 382500"/>
                <a:gd name="connsiteX31" fmla="*/ 127500 w 420000"/>
                <a:gd name="connsiteY31" fmla="*/ 120000 h 382500"/>
                <a:gd name="connsiteX32" fmla="*/ 127500 w 420000"/>
                <a:gd name="connsiteY32" fmla="*/ 165000 h 382500"/>
                <a:gd name="connsiteX33" fmla="*/ 127500 w 420000"/>
                <a:gd name="connsiteY33" fmla="*/ 285000 h 382500"/>
                <a:gd name="connsiteX34" fmla="*/ 82500 w 420000"/>
                <a:gd name="connsiteY34" fmla="*/ 285000 h 382500"/>
                <a:gd name="connsiteX35" fmla="*/ 82500 w 420000"/>
                <a:gd name="connsiteY35" fmla="*/ 240000 h 382500"/>
                <a:gd name="connsiteX36" fmla="*/ 127500 w 420000"/>
                <a:gd name="connsiteY36" fmla="*/ 240000 h 382500"/>
                <a:gd name="connsiteX37" fmla="*/ 127500 w 420000"/>
                <a:gd name="connsiteY37" fmla="*/ 285000 h 382500"/>
                <a:gd name="connsiteX38" fmla="*/ 390000 w 420000"/>
                <a:gd name="connsiteY38" fmla="*/ 330000 h 382500"/>
                <a:gd name="connsiteX39" fmla="*/ 386825 w 420000"/>
                <a:gd name="connsiteY39" fmla="*/ 84675 h 382500"/>
                <a:gd name="connsiteX40" fmla="*/ 30000 w 420000"/>
                <a:gd name="connsiteY40" fmla="*/ 81500 h 382500"/>
                <a:gd name="connsiteX41" fmla="*/ 30000 w 420000"/>
                <a:gd name="connsiteY41" fmla="*/ 330000 h 382500"/>
                <a:gd name="connsiteX42" fmla="*/ 0 w 420000"/>
                <a:gd name="connsiteY42" fmla="*/ 330000 h 382500"/>
                <a:gd name="connsiteX43" fmla="*/ 0 w 420000"/>
                <a:gd name="connsiteY43" fmla="*/ 382500 h 382500"/>
                <a:gd name="connsiteX44" fmla="*/ 420000 w 420000"/>
                <a:gd name="connsiteY44" fmla="*/ 382500 h 382500"/>
                <a:gd name="connsiteX45" fmla="*/ 420000 w 420000"/>
                <a:gd name="connsiteY45" fmla="*/ 330000 h 382500"/>
                <a:gd name="connsiteX46" fmla="*/ 390000 w 420000"/>
                <a:gd name="connsiteY46"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165000 h 382500"/>
                <a:gd name="connsiteX16" fmla="*/ 187500 w 420000"/>
                <a:gd name="connsiteY16" fmla="*/ 165000 h 382500"/>
                <a:gd name="connsiteX17" fmla="*/ 187500 w 420000"/>
                <a:gd name="connsiteY17" fmla="*/ 120000 h 382500"/>
                <a:gd name="connsiteX18" fmla="*/ 232500 w 420000"/>
                <a:gd name="connsiteY18" fmla="*/ 120000 h 382500"/>
                <a:gd name="connsiteX19" fmla="*/ 232500 w 420000"/>
                <a:gd name="connsiteY19" fmla="*/ 165000 h 382500"/>
                <a:gd name="connsiteX20" fmla="*/ 232500 w 420000"/>
                <a:gd name="connsiteY20" fmla="*/ 330000 h 382500"/>
                <a:gd name="connsiteX21" fmla="*/ 187500 w 420000"/>
                <a:gd name="connsiteY21" fmla="*/ 330000 h 382500"/>
                <a:gd name="connsiteX22" fmla="*/ 187500 w 420000"/>
                <a:gd name="connsiteY22" fmla="*/ 240000 h 382500"/>
                <a:gd name="connsiteX23" fmla="*/ 232500 w 420000"/>
                <a:gd name="connsiteY23" fmla="*/ 240000 h 382500"/>
                <a:gd name="connsiteX24" fmla="*/ 232500 w 420000"/>
                <a:gd name="connsiteY24" fmla="*/ 330000 h 382500"/>
                <a:gd name="connsiteX25" fmla="*/ 127500 w 420000"/>
                <a:gd name="connsiteY25" fmla="*/ 165000 h 382500"/>
                <a:gd name="connsiteX26" fmla="*/ 82500 w 420000"/>
                <a:gd name="connsiteY26" fmla="*/ 165000 h 382500"/>
                <a:gd name="connsiteX27" fmla="*/ 82500 w 420000"/>
                <a:gd name="connsiteY27" fmla="*/ 120000 h 382500"/>
                <a:gd name="connsiteX28" fmla="*/ 127500 w 420000"/>
                <a:gd name="connsiteY28" fmla="*/ 120000 h 382500"/>
                <a:gd name="connsiteX29" fmla="*/ 127500 w 420000"/>
                <a:gd name="connsiteY29" fmla="*/ 165000 h 382500"/>
                <a:gd name="connsiteX30" fmla="*/ 127500 w 420000"/>
                <a:gd name="connsiteY30" fmla="*/ 285000 h 382500"/>
                <a:gd name="connsiteX31" fmla="*/ 82500 w 420000"/>
                <a:gd name="connsiteY31" fmla="*/ 285000 h 382500"/>
                <a:gd name="connsiteX32" fmla="*/ 82500 w 420000"/>
                <a:gd name="connsiteY32" fmla="*/ 240000 h 382500"/>
                <a:gd name="connsiteX33" fmla="*/ 127500 w 420000"/>
                <a:gd name="connsiteY33" fmla="*/ 240000 h 382500"/>
                <a:gd name="connsiteX34" fmla="*/ 127500 w 420000"/>
                <a:gd name="connsiteY34" fmla="*/ 285000 h 382500"/>
                <a:gd name="connsiteX35" fmla="*/ 390000 w 420000"/>
                <a:gd name="connsiteY35" fmla="*/ 330000 h 382500"/>
                <a:gd name="connsiteX36" fmla="*/ 386825 w 420000"/>
                <a:gd name="connsiteY36" fmla="*/ 84675 h 382500"/>
                <a:gd name="connsiteX37" fmla="*/ 30000 w 420000"/>
                <a:gd name="connsiteY37" fmla="*/ 81500 h 382500"/>
                <a:gd name="connsiteX38" fmla="*/ 30000 w 420000"/>
                <a:gd name="connsiteY38" fmla="*/ 330000 h 382500"/>
                <a:gd name="connsiteX39" fmla="*/ 0 w 420000"/>
                <a:gd name="connsiteY39" fmla="*/ 330000 h 382500"/>
                <a:gd name="connsiteX40" fmla="*/ 0 w 420000"/>
                <a:gd name="connsiteY40" fmla="*/ 382500 h 382500"/>
                <a:gd name="connsiteX41" fmla="*/ 420000 w 420000"/>
                <a:gd name="connsiteY41" fmla="*/ 382500 h 382500"/>
                <a:gd name="connsiteX42" fmla="*/ 420000 w 420000"/>
                <a:gd name="connsiteY42" fmla="*/ 330000 h 382500"/>
                <a:gd name="connsiteX43" fmla="*/ 390000 w 420000"/>
                <a:gd name="connsiteY43" fmla="*/ 330000 h 382500"/>
                <a:gd name="connsiteX0" fmla="*/ 337500 w 420000"/>
                <a:gd name="connsiteY0" fmla="*/ 45000 h 382500"/>
                <a:gd name="connsiteX1" fmla="*/ 292500 w 420000"/>
                <a:gd name="connsiteY1" fmla="*/ 45000 h 382500"/>
                <a:gd name="connsiteX2" fmla="*/ 337500 w 420000"/>
                <a:gd name="connsiteY2" fmla="*/ 0 h 382500"/>
                <a:gd name="connsiteX3" fmla="*/ 337500 w 420000"/>
                <a:gd name="connsiteY3" fmla="*/ 45000 h 382500"/>
                <a:gd name="connsiteX4" fmla="*/ 337500 w 420000"/>
                <a:gd name="connsiteY4" fmla="*/ 165000 h 382500"/>
                <a:gd name="connsiteX5" fmla="*/ 292500 w 420000"/>
                <a:gd name="connsiteY5" fmla="*/ 165000 h 382500"/>
                <a:gd name="connsiteX6" fmla="*/ 292500 w 420000"/>
                <a:gd name="connsiteY6" fmla="*/ 120000 h 382500"/>
                <a:gd name="connsiteX7" fmla="*/ 337500 w 420000"/>
                <a:gd name="connsiteY7" fmla="*/ 120000 h 382500"/>
                <a:gd name="connsiteX8" fmla="*/ 337500 w 420000"/>
                <a:gd name="connsiteY8" fmla="*/ 165000 h 382500"/>
                <a:gd name="connsiteX9" fmla="*/ 337500 w 420000"/>
                <a:gd name="connsiteY9" fmla="*/ 285000 h 382500"/>
                <a:gd name="connsiteX10" fmla="*/ 292500 w 420000"/>
                <a:gd name="connsiteY10" fmla="*/ 285000 h 382500"/>
                <a:gd name="connsiteX11" fmla="*/ 292500 w 420000"/>
                <a:gd name="connsiteY11" fmla="*/ 240000 h 382500"/>
                <a:gd name="connsiteX12" fmla="*/ 337500 w 420000"/>
                <a:gd name="connsiteY12" fmla="*/ 240000 h 382500"/>
                <a:gd name="connsiteX13" fmla="*/ 337500 w 420000"/>
                <a:gd name="connsiteY13" fmla="*/ 285000 h 382500"/>
                <a:gd name="connsiteX14" fmla="*/ 232500 w 420000"/>
                <a:gd name="connsiteY14" fmla="*/ 165000 h 382500"/>
                <a:gd name="connsiteX15" fmla="*/ 187500 w 420000"/>
                <a:gd name="connsiteY15" fmla="*/ 165000 h 382500"/>
                <a:gd name="connsiteX16" fmla="*/ 187500 w 420000"/>
                <a:gd name="connsiteY16" fmla="*/ 120000 h 382500"/>
                <a:gd name="connsiteX17" fmla="*/ 232500 w 420000"/>
                <a:gd name="connsiteY17" fmla="*/ 120000 h 382500"/>
                <a:gd name="connsiteX18" fmla="*/ 232500 w 420000"/>
                <a:gd name="connsiteY18" fmla="*/ 165000 h 382500"/>
                <a:gd name="connsiteX19" fmla="*/ 232500 w 420000"/>
                <a:gd name="connsiteY19" fmla="*/ 330000 h 382500"/>
                <a:gd name="connsiteX20" fmla="*/ 187500 w 420000"/>
                <a:gd name="connsiteY20" fmla="*/ 330000 h 382500"/>
                <a:gd name="connsiteX21" fmla="*/ 187500 w 420000"/>
                <a:gd name="connsiteY21" fmla="*/ 240000 h 382500"/>
                <a:gd name="connsiteX22" fmla="*/ 232500 w 420000"/>
                <a:gd name="connsiteY22" fmla="*/ 240000 h 382500"/>
                <a:gd name="connsiteX23" fmla="*/ 232500 w 420000"/>
                <a:gd name="connsiteY23" fmla="*/ 330000 h 382500"/>
                <a:gd name="connsiteX24" fmla="*/ 127500 w 420000"/>
                <a:gd name="connsiteY24" fmla="*/ 165000 h 382500"/>
                <a:gd name="connsiteX25" fmla="*/ 82500 w 420000"/>
                <a:gd name="connsiteY25" fmla="*/ 165000 h 382500"/>
                <a:gd name="connsiteX26" fmla="*/ 82500 w 420000"/>
                <a:gd name="connsiteY26" fmla="*/ 120000 h 382500"/>
                <a:gd name="connsiteX27" fmla="*/ 127500 w 420000"/>
                <a:gd name="connsiteY27" fmla="*/ 120000 h 382500"/>
                <a:gd name="connsiteX28" fmla="*/ 127500 w 420000"/>
                <a:gd name="connsiteY28" fmla="*/ 165000 h 382500"/>
                <a:gd name="connsiteX29" fmla="*/ 127500 w 420000"/>
                <a:gd name="connsiteY29" fmla="*/ 285000 h 382500"/>
                <a:gd name="connsiteX30" fmla="*/ 82500 w 420000"/>
                <a:gd name="connsiteY30" fmla="*/ 285000 h 382500"/>
                <a:gd name="connsiteX31" fmla="*/ 82500 w 420000"/>
                <a:gd name="connsiteY31" fmla="*/ 240000 h 382500"/>
                <a:gd name="connsiteX32" fmla="*/ 127500 w 420000"/>
                <a:gd name="connsiteY32" fmla="*/ 240000 h 382500"/>
                <a:gd name="connsiteX33" fmla="*/ 127500 w 420000"/>
                <a:gd name="connsiteY33" fmla="*/ 285000 h 382500"/>
                <a:gd name="connsiteX34" fmla="*/ 390000 w 420000"/>
                <a:gd name="connsiteY34" fmla="*/ 330000 h 382500"/>
                <a:gd name="connsiteX35" fmla="*/ 386825 w 420000"/>
                <a:gd name="connsiteY35" fmla="*/ 84675 h 382500"/>
                <a:gd name="connsiteX36" fmla="*/ 30000 w 420000"/>
                <a:gd name="connsiteY36" fmla="*/ 81500 h 382500"/>
                <a:gd name="connsiteX37" fmla="*/ 30000 w 420000"/>
                <a:gd name="connsiteY37" fmla="*/ 330000 h 382500"/>
                <a:gd name="connsiteX38" fmla="*/ 0 w 420000"/>
                <a:gd name="connsiteY38" fmla="*/ 330000 h 382500"/>
                <a:gd name="connsiteX39" fmla="*/ 0 w 420000"/>
                <a:gd name="connsiteY39" fmla="*/ 382500 h 382500"/>
                <a:gd name="connsiteX40" fmla="*/ 420000 w 420000"/>
                <a:gd name="connsiteY40" fmla="*/ 382500 h 382500"/>
                <a:gd name="connsiteX41" fmla="*/ 420000 w 420000"/>
                <a:gd name="connsiteY41" fmla="*/ 330000 h 382500"/>
                <a:gd name="connsiteX42" fmla="*/ 390000 w 420000"/>
                <a:gd name="connsiteY42" fmla="*/ 330000 h 382500"/>
                <a:gd name="connsiteX0" fmla="*/ 337500 w 420000"/>
                <a:gd name="connsiteY0" fmla="*/ 0 h 382500"/>
                <a:gd name="connsiteX1" fmla="*/ 292500 w 420000"/>
                <a:gd name="connsiteY1" fmla="*/ 45000 h 382500"/>
                <a:gd name="connsiteX2" fmla="*/ 337500 w 420000"/>
                <a:gd name="connsiteY2" fmla="*/ 0 h 382500"/>
                <a:gd name="connsiteX3" fmla="*/ 337500 w 420000"/>
                <a:gd name="connsiteY3" fmla="*/ 165000 h 382500"/>
                <a:gd name="connsiteX4" fmla="*/ 292500 w 420000"/>
                <a:gd name="connsiteY4" fmla="*/ 165000 h 382500"/>
                <a:gd name="connsiteX5" fmla="*/ 292500 w 420000"/>
                <a:gd name="connsiteY5" fmla="*/ 120000 h 382500"/>
                <a:gd name="connsiteX6" fmla="*/ 337500 w 420000"/>
                <a:gd name="connsiteY6" fmla="*/ 120000 h 382500"/>
                <a:gd name="connsiteX7" fmla="*/ 337500 w 420000"/>
                <a:gd name="connsiteY7" fmla="*/ 165000 h 382500"/>
                <a:gd name="connsiteX8" fmla="*/ 337500 w 420000"/>
                <a:gd name="connsiteY8" fmla="*/ 285000 h 382500"/>
                <a:gd name="connsiteX9" fmla="*/ 292500 w 420000"/>
                <a:gd name="connsiteY9" fmla="*/ 285000 h 382500"/>
                <a:gd name="connsiteX10" fmla="*/ 292500 w 420000"/>
                <a:gd name="connsiteY10" fmla="*/ 240000 h 382500"/>
                <a:gd name="connsiteX11" fmla="*/ 337500 w 420000"/>
                <a:gd name="connsiteY11" fmla="*/ 240000 h 382500"/>
                <a:gd name="connsiteX12" fmla="*/ 337500 w 420000"/>
                <a:gd name="connsiteY12" fmla="*/ 285000 h 382500"/>
                <a:gd name="connsiteX13" fmla="*/ 232500 w 420000"/>
                <a:gd name="connsiteY13" fmla="*/ 165000 h 382500"/>
                <a:gd name="connsiteX14" fmla="*/ 187500 w 420000"/>
                <a:gd name="connsiteY14" fmla="*/ 165000 h 382500"/>
                <a:gd name="connsiteX15" fmla="*/ 187500 w 420000"/>
                <a:gd name="connsiteY15" fmla="*/ 120000 h 382500"/>
                <a:gd name="connsiteX16" fmla="*/ 232500 w 420000"/>
                <a:gd name="connsiteY16" fmla="*/ 120000 h 382500"/>
                <a:gd name="connsiteX17" fmla="*/ 232500 w 420000"/>
                <a:gd name="connsiteY17" fmla="*/ 165000 h 382500"/>
                <a:gd name="connsiteX18" fmla="*/ 232500 w 420000"/>
                <a:gd name="connsiteY18" fmla="*/ 330000 h 382500"/>
                <a:gd name="connsiteX19" fmla="*/ 187500 w 420000"/>
                <a:gd name="connsiteY19" fmla="*/ 330000 h 382500"/>
                <a:gd name="connsiteX20" fmla="*/ 187500 w 420000"/>
                <a:gd name="connsiteY20" fmla="*/ 240000 h 382500"/>
                <a:gd name="connsiteX21" fmla="*/ 232500 w 420000"/>
                <a:gd name="connsiteY21" fmla="*/ 240000 h 382500"/>
                <a:gd name="connsiteX22" fmla="*/ 232500 w 420000"/>
                <a:gd name="connsiteY22" fmla="*/ 330000 h 382500"/>
                <a:gd name="connsiteX23" fmla="*/ 127500 w 420000"/>
                <a:gd name="connsiteY23" fmla="*/ 165000 h 382500"/>
                <a:gd name="connsiteX24" fmla="*/ 82500 w 420000"/>
                <a:gd name="connsiteY24" fmla="*/ 165000 h 382500"/>
                <a:gd name="connsiteX25" fmla="*/ 82500 w 420000"/>
                <a:gd name="connsiteY25" fmla="*/ 120000 h 382500"/>
                <a:gd name="connsiteX26" fmla="*/ 127500 w 420000"/>
                <a:gd name="connsiteY26" fmla="*/ 120000 h 382500"/>
                <a:gd name="connsiteX27" fmla="*/ 127500 w 420000"/>
                <a:gd name="connsiteY27" fmla="*/ 165000 h 382500"/>
                <a:gd name="connsiteX28" fmla="*/ 127500 w 420000"/>
                <a:gd name="connsiteY28" fmla="*/ 285000 h 382500"/>
                <a:gd name="connsiteX29" fmla="*/ 82500 w 420000"/>
                <a:gd name="connsiteY29" fmla="*/ 285000 h 382500"/>
                <a:gd name="connsiteX30" fmla="*/ 82500 w 420000"/>
                <a:gd name="connsiteY30" fmla="*/ 240000 h 382500"/>
                <a:gd name="connsiteX31" fmla="*/ 127500 w 420000"/>
                <a:gd name="connsiteY31" fmla="*/ 240000 h 382500"/>
                <a:gd name="connsiteX32" fmla="*/ 127500 w 420000"/>
                <a:gd name="connsiteY32" fmla="*/ 285000 h 382500"/>
                <a:gd name="connsiteX33" fmla="*/ 390000 w 420000"/>
                <a:gd name="connsiteY33" fmla="*/ 330000 h 382500"/>
                <a:gd name="connsiteX34" fmla="*/ 386825 w 420000"/>
                <a:gd name="connsiteY34" fmla="*/ 84675 h 382500"/>
                <a:gd name="connsiteX35" fmla="*/ 30000 w 420000"/>
                <a:gd name="connsiteY35" fmla="*/ 81500 h 382500"/>
                <a:gd name="connsiteX36" fmla="*/ 30000 w 420000"/>
                <a:gd name="connsiteY36" fmla="*/ 330000 h 382500"/>
                <a:gd name="connsiteX37" fmla="*/ 0 w 420000"/>
                <a:gd name="connsiteY37" fmla="*/ 330000 h 382500"/>
                <a:gd name="connsiteX38" fmla="*/ 0 w 420000"/>
                <a:gd name="connsiteY38" fmla="*/ 382500 h 382500"/>
                <a:gd name="connsiteX39" fmla="*/ 420000 w 420000"/>
                <a:gd name="connsiteY39" fmla="*/ 382500 h 382500"/>
                <a:gd name="connsiteX40" fmla="*/ 420000 w 420000"/>
                <a:gd name="connsiteY40" fmla="*/ 330000 h 382500"/>
                <a:gd name="connsiteX41" fmla="*/ 390000 w 420000"/>
                <a:gd name="connsiteY41" fmla="*/ 330000 h 382500"/>
                <a:gd name="connsiteX0" fmla="*/ 337500 w 420000"/>
                <a:gd name="connsiteY0" fmla="*/ 83500 h 301000"/>
                <a:gd name="connsiteX1" fmla="*/ 292500 w 420000"/>
                <a:gd name="connsiteY1" fmla="*/ 83500 h 301000"/>
                <a:gd name="connsiteX2" fmla="*/ 292500 w 420000"/>
                <a:gd name="connsiteY2" fmla="*/ 38500 h 301000"/>
                <a:gd name="connsiteX3" fmla="*/ 337500 w 420000"/>
                <a:gd name="connsiteY3" fmla="*/ 38500 h 301000"/>
                <a:gd name="connsiteX4" fmla="*/ 337500 w 420000"/>
                <a:gd name="connsiteY4" fmla="*/ 83500 h 301000"/>
                <a:gd name="connsiteX5" fmla="*/ 337500 w 420000"/>
                <a:gd name="connsiteY5" fmla="*/ 203500 h 301000"/>
                <a:gd name="connsiteX6" fmla="*/ 292500 w 420000"/>
                <a:gd name="connsiteY6" fmla="*/ 203500 h 301000"/>
                <a:gd name="connsiteX7" fmla="*/ 292500 w 420000"/>
                <a:gd name="connsiteY7" fmla="*/ 158500 h 301000"/>
                <a:gd name="connsiteX8" fmla="*/ 337500 w 420000"/>
                <a:gd name="connsiteY8" fmla="*/ 158500 h 301000"/>
                <a:gd name="connsiteX9" fmla="*/ 337500 w 420000"/>
                <a:gd name="connsiteY9" fmla="*/ 203500 h 301000"/>
                <a:gd name="connsiteX10" fmla="*/ 232500 w 420000"/>
                <a:gd name="connsiteY10" fmla="*/ 83500 h 301000"/>
                <a:gd name="connsiteX11" fmla="*/ 187500 w 420000"/>
                <a:gd name="connsiteY11" fmla="*/ 83500 h 301000"/>
                <a:gd name="connsiteX12" fmla="*/ 187500 w 420000"/>
                <a:gd name="connsiteY12" fmla="*/ 38500 h 301000"/>
                <a:gd name="connsiteX13" fmla="*/ 232500 w 420000"/>
                <a:gd name="connsiteY13" fmla="*/ 38500 h 301000"/>
                <a:gd name="connsiteX14" fmla="*/ 232500 w 420000"/>
                <a:gd name="connsiteY14" fmla="*/ 83500 h 301000"/>
                <a:gd name="connsiteX15" fmla="*/ 232500 w 420000"/>
                <a:gd name="connsiteY15" fmla="*/ 248500 h 301000"/>
                <a:gd name="connsiteX16" fmla="*/ 187500 w 420000"/>
                <a:gd name="connsiteY16" fmla="*/ 248500 h 301000"/>
                <a:gd name="connsiteX17" fmla="*/ 187500 w 420000"/>
                <a:gd name="connsiteY17" fmla="*/ 158500 h 301000"/>
                <a:gd name="connsiteX18" fmla="*/ 232500 w 420000"/>
                <a:gd name="connsiteY18" fmla="*/ 158500 h 301000"/>
                <a:gd name="connsiteX19" fmla="*/ 232500 w 420000"/>
                <a:gd name="connsiteY19" fmla="*/ 248500 h 301000"/>
                <a:gd name="connsiteX20" fmla="*/ 127500 w 420000"/>
                <a:gd name="connsiteY20" fmla="*/ 83500 h 301000"/>
                <a:gd name="connsiteX21" fmla="*/ 82500 w 420000"/>
                <a:gd name="connsiteY21" fmla="*/ 83500 h 301000"/>
                <a:gd name="connsiteX22" fmla="*/ 82500 w 420000"/>
                <a:gd name="connsiteY22" fmla="*/ 38500 h 301000"/>
                <a:gd name="connsiteX23" fmla="*/ 127500 w 420000"/>
                <a:gd name="connsiteY23" fmla="*/ 38500 h 301000"/>
                <a:gd name="connsiteX24" fmla="*/ 127500 w 420000"/>
                <a:gd name="connsiteY24" fmla="*/ 83500 h 301000"/>
                <a:gd name="connsiteX25" fmla="*/ 127500 w 420000"/>
                <a:gd name="connsiteY25" fmla="*/ 203500 h 301000"/>
                <a:gd name="connsiteX26" fmla="*/ 82500 w 420000"/>
                <a:gd name="connsiteY26" fmla="*/ 203500 h 301000"/>
                <a:gd name="connsiteX27" fmla="*/ 82500 w 420000"/>
                <a:gd name="connsiteY27" fmla="*/ 158500 h 301000"/>
                <a:gd name="connsiteX28" fmla="*/ 127500 w 420000"/>
                <a:gd name="connsiteY28" fmla="*/ 158500 h 301000"/>
                <a:gd name="connsiteX29" fmla="*/ 127500 w 420000"/>
                <a:gd name="connsiteY29" fmla="*/ 203500 h 301000"/>
                <a:gd name="connsiteX30" fmla="*/ 390000 w 420000"/>
                <a:gd name="connsiteY30" fmla="*/ 248500 h 301000"/>
                <a:gd name="connsiteX31" fmla="*/ 386825 w 420000"/>
                <a:gd name="connsiteY31" fmla="*/ 3175 h 301000"/>
                <a:gd name="connsiteX32" fmla="*/ 30000 w 420000"/>
                <a:gd name="connsiteY32" fmla="*/ 0 h 301000"/>
                <a:gd name="connsiteX33" fmla="*/ 30000 w 420000"/>
                <a:gd name="connsiteY33" fmla="*/ 248500 h 301000"/>
                <a:gd name="connsiteX34" fmla="*/ 0 w 420000"/>
                <a:gd name="connsiteY34" fmla="*/ 248500 h 301000"/>
                <a:gd name="connsiteX35" fmla="*/ 0 w 420000"/>
                <a:gd name="connsiteY35" fmla="*/ 301000 h 301000"/>
                <a:gd name="connsiteX36" fmla="*/ 420000 w 420000"/>
                <a:gd name="connsiteY36" fmla="*/ 301000 h 301000"/>
                <a:gd name="connsiteX37" fmla="*/ 420000 w 420000"/>
                <a:gd name="connsiteY37" fmla="*/ 248500 h 301000"/>
                <a:gd name="connsiteX38" fmla="*/ 390000 w 420000"/>
                <a:gd name="connsiteY38" fmla="*/ 248500 h 301000"/>
                <a:gd name="connsiteX0" fmla="*/ 337500 w 420000"/>
                <a:gd name="connsiteY0" fmla="*/ 80325 h 297825"/>
                <a:gd name="connsiteX1" fmla="*/ 292500 w 420000"/>
                <a:gd name="connsiteY1" fmla="*/ 80325 h 297825"/>
                <a:gd name="connsiteX2" fmla="*/ 292500 w 420000"/>
                <a:gd name="connsiteY2" fmla="*/ 35325 h 297825"/>
                <a:gd name="connsiteX3" fmla="*/ 337500 w 420000"/>
                <a:gd name="connsiteY3" fmla="*/ 35325 h 297825"/>
                <a:gd name="connsiteX4" fmla="*/ 337500 w 420000"/>
                <a:gd name="connsiteY4" fmla="*/ 80325 h 297825"/>
                <a:gd name="connsiteX5" fmla="*/ 337500 w 420000"/>
                <a:gd name="connsiteY5" fmla="*/ 200325 h 297825"/>
                <a:gd name="connsiteX6" fmla="*/ 292500 w 420000"/>
                <a:gd name="connsiteY6" fmla="*/ 200325 h 297825"/>
                <a:gd name="connsiteX7" fmla="*/ 292500 w 420000"/>
                <a:gd name="connsiteY7" fmla="*/ 155325 h 297825"/>
                <a:gd name="connsiteX8" fmla="*/ 337500 w 420000"/>
                <a:gd name="connsiteY8" fmla="*/ 155325 h 297825"/>
                <a:gd name="connsiteX9" fmla="*/ 337500 w 420000"/>
                <a:gd name="connsiteY9" fmla="*/ 200325 h 297825"/>
                <a:gd name="connsiteX10" fmla="*/ 232500 w 420000"/>
                <a:gd name="connsiteY10" fmla="*/ 80325 h 297825"/>
                <a:gd name="connsiteX11" fmla="*/ 187500 w 420000"/>
                <a:gd name="connsiteY11" fmla="*/ 80325 h 297825"/>
                <a:gd name="connsiteX12" fmla="*/ 187500 w 420000"/>
                <a:gd name="connsiteY12" fmla="*/ 35325 h 297825"/>
                <a:gd name="connsiteX13" fmla="*/ 232500 w 420000"/>
                <a:gd name="connsiteY13" fmla="*/ 35325 h 297825"/>
                <a:gd name="connsiteX14" fmla="*/ 232500 w 420000"/>
                <a:gd name="connsiteY14" fmla="*/ 80325 h 297825"/>
                <a:gd name="connsiteX15" fmla="*/ 232500 w 420000"/>
                <a:gd name="connsiteY15" fmla="*/ 245325 h 297825"/>
                <a:gd name="connsiteX16" fmla="*/ 187500 w 420000"/>
                <a:gd name="connsiteY16" fmla="*/ 245325 h 297825"/>
                <a:gd name="connsiteX17" fmla="*/ 187500 w 420000"/>
                <a:gd name="connsiteY17" fmla="*/ 155325 h 297825"/>
                <a:gd name="connsiteX18" fmla="*/ 232500 w 420000"/>
                <a:gd name="connsiteY18" fmla="*/ 155325 h 297825"/>
                <a:gd name="connsiteX19" fmla="*/ 232500 w 420000"/>
                <a:gd name="connsiteY19" fmla="*/ 245325 h 297825"/>
                <a:gd name="connsiteX20" fmla="*/ 127500 w 420000"/>
                <a:gd name="connsiteY20" fmla="*/ 80325 h 297825"/>
                <a:gd name="connsiteX21" fmla="*/ 82500 w 420000"/>
                <a:gd name="connsiteY21" fmla="*/ 80325 h 297825"/>
                <a:gd name="connsiteX22" fmla="*/ 82500 w 420000"/>
                <a:gd name="connsiteY22" fmla="*/ 35325 h 297825"/>
                <a:gd name="connsiteX23" fmla="*/ 127500 w 420000"/>
                <a:gd name="connsiteY23" fmla="*/ 35325 h 297825"/>
                <a:gd name="connsiteX24" fmla="*/ 127500 w 420000"/>
                <a:gd name="connsiteY24" fmla="*/ 80325 h 297825"/>
                <a:gd name="connsiteX25" fmla="*/ 127500 w 420000"/>
                <a:gd name="connsiteY25" fmla="*/ 200325 h 297825"/>
                <a:gd name="connsiteX26" fmla="*/ 82500 w 420000"/>
                <a:gd name="connsiteY26" fmla="*/ 200325 h 297825"/>
                <a:gd name="connsiteX27" fmla="*/ 82500 w 420000"/>
                <a:gd name="connsiteY27" fmla="*/ 155325 h 297825"/>
                <a:gd name="connsiteX28" fmla="*/ 127500 w 420000"/>
                <a:gd name="connsiteY28" fmla="*/ 155325 h 297825"/>
                <a:gd name="connsiteX29" fmla="*/ 127500 w 420000"/>
                <a:gd name="connsiteY29" fmla="*/ 200325 h 297825"/>
                <a:gd name="connsiteX30" fmla="*/ 390000 w 420000"/>
                <a:gd name="connsiteY30" fmla="*/ 245325 h 297825"/>
                <a:gd name="connsiteX31" fmla="*/ 386825 w 420000"/>
                <a:gd name="connsiteY31" fmla="*/ 0 h 297825"/>
                <a:gd name="connsiteX32" fmla="*/ 32381 w 420000"/>
                <a:gd name="connsiteY32" fmla="*/ 30163 h 297825"/>
                <a:gd name="connsiteX33" fmla="*/ 30000 w 420000"/>
                <a:gd name="connsiteY33" fmla="*/ 245325 h 297825"/>
                <a:gd name="connsiteX34" fmla="*/ 0 w 420000"/>
                <a:gd name="connsiteY34" fmla="*/ 245325 h 297825"/>
                <a:gd name="connsiteX35" fmla="*/ 0 w 420000"/>
                <a:gd name="connsiteY35" fmla="*/ 297825 h 297825"/>
                <a:gd name="connsiteX36" fmla="*/ 420000 w 420000"/>
                <a:gd name="connsiteY36" fmla="*/ 297825 h 297825"/>
                <a:gd name="connsiteX37" fmla="*/ 420000 w 420000"/>
                <a:gd name="connsiteY37" fmla="*/ 245325 h 297825"/>
                <a:gd name="connsiteX38" fmla="*/ 390000 w 420000"/>
                <a:gd name="connsiteY38" fmla="*/ 245325 h 29782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11113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8732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54131 h 271631"/>
                <a:gd name="connsiteX1" fmla="*/ 292500 w 420000"/>
                <a:gd name="connsiteY1" fmla="*/ 54131 h 271631"/>
                <a:gd name="connsiteX2" fmla="*/ 292500 w 420000"/>
                <a:gd name="connsiteY2" fmla="*/ 9131 h 271631"/>
                <a:gd name="connsiteX3" fmla="*/ 337500 w 420000"/>
                <a:gd name="connsiteY3" fmla="*/ 9131 h 271631"/>
                <a:gd name="connsiteX4" fmla="*/ 337500 w 420000"/>
                <a:gd name="connsiteY4" fmla="*/ 54131 h 271631"/>
                <a:gd name="connsiteX5" fmla="*/ 337500 w 420000"/>
                <a:gd name="connsiteY5" fmla="*/ 174131 h 271631"/>
                <a:gd name="connsiteX6" fmla="*/ 292500 w 420000"/>
                <a:gd name="connsiteY6" fmla="*/ 174131 h 271631"/>
                <a:gd name="connsiteX7" fmla="*/ 292500 w 420000"/>
                <a:gd name="connsiteY7" fmla="*/ 129131 h 271631"/>
                <a:gd name="connsiteX8" fmla="*/ 337500 w 420000"/>
                <a:gd name="connsiteY8" fmla="*/ 129131 h 271631"/>
                <a:gd name="connsiteX9" fmla="*/ 337500 w 420000"/>
                <a:gd name="connsiteY9" fmla="*/ 174131 h 271631"/>
                <a:gd name="connsiteX10" fmla="*/ 232500 w 420000"/>
                <a:gd name="connsiteY10" fmla="*/ 54131 h 271631"/>
                <a:gd name="connsiteX11" fmla="*/ 187500 w 420000"/>
                <a:gd name="connsiteY11" fmla="*/ 54131 h 271631"/>
                <a:gd name="connsiteX12" fmla="*/ 187500 w 420000"/>
                <a:gd name="connsiteY12" fmla="*/ 9131 h 271631"/>
                <a:gd name="connsiteX13" fmla="*/ 232500 w 420000"/>
                <a:gd name="connsiteY13" fmla="*/ 9131 h 271631"/>
                <a:gd name="connsiteX14" fmla="*/ 232500 w 420000"/>
                <a:gd name="connsiteY14" fmla="*/ 54131 h 271631"/>
                <a:gd name="connsiteX15" fmla="*/ 232500 w 420000"/>
                <a:gd name="connsiteY15" fmla="*/ 219131 h 271631"/>
                <a:gd name="connsiteX16" fmla="*/ 187500 w 420000"/>
                <a:gd name="connsiteY16" fmla="*/ 219131 h 271631"/>
                <a:gd name="connsiteX17" fmla="*/ 187500 w 420000"/>
                <a:gd name="connsiteY17" fmla="*/ 129131 h 271631"/>
                <a:gd name="connsiteX18" fmla="*/ 232500 w 420000"/>
                <a:gd name="connsiteY18" fmla="*/ 129131 h 271631"/>
                <a:gd name="connsiteX19" fmla="*/ 232500 w 420000"/>
                <a:gd name="connsiteY19" fmla="*/ 219131 h 271631"/>
                <a:gd name="connsiteX20" fmla="*/ 127500 w 420000"/>
                <a:gd name="connsiteY20" fmla="*/ 54131 h 271631"/>
                <a:gd name="connsiteX21" fmla="*/ 82500 w 420000"/>
                <a:gd name="connsiteY21" fmla="*/ 54131 h 271631"/>
                <a:gd name="connsiteX22" fmla="*/ 82500 w 420000"/>
                <a:gd name="connsiteY22" fmla="*/ 9131 h 271631"/>
                <a:gd name="connsiteX23" fmla="*/ 127500 w 420000"/>
                <a:gd name="connsiteY23" fmla="*/ 9131 h 271631"/>
                <a:gd name="connsiteX24" fmla="*/ 127500 w 420000"/>
                <a:gd name="connsiteY24" fmla="*/ 54131 h 271631"/>
                <a:gd name="connsiteX25" fmla="*/ 127500 w 420000"/>
                <a:gd name="connsiteY25" fmla="*/ 174131 h 271631"/>
                <a:gd name="connsiteX26" fmla="*/ 82500 w 420000"/>
                <a:gd name="connsiteY26" fmla="*/ 174131 h 271631"/>
                <a:gd name="connsiteX27" fmla="*/ 82500 w 420000"/>
                <a:gd name="connsiteY27" fmla="*/ 129131 h 271631"/>
                <a:gd name="connsiteX28" fmla="*/ 127500 w 420000"/>
                <a:gd name="connsiteY28" fmla="*/ 129131 h 271631"/>
                <a:gd name="connsiteX29" fmla="*/ 127500 w 420000"/>
                <a:gd name="connsiteY29" fmla="*/ 174131 h 271631"/>
                <a:gd name="connsiteX30" fmla="*/ 390000 w 420000"/>
                <a:gd name="connsiteY30" fmla="*/ 219131 h 271631"/>
                <a:gd name="connsiteX31" fmla="*/ 386825 w 420000"/>
                <a:gd name="connsiteY31" fmla="*/ 0 h 271631"/>
                <a:gd name="connsiteX32" fmla="*/ 32381 w 420000"/>
                <a:gd name="connsiteY32" fmla="*/ 1588 h 271631"/>
                <a:gd name="connsiteX33" fmla="*/ 30000 w 420000"/>
                <a:gd name="connsiteY33" fmla="*/ 219131 h 271631"/>
                <a:gd name="connsiteX34" fmla="*/ 0 w 420000"/>
                <a:gd name="connsiteY34" fmla="*/ 219131 h 271631"/>
                <a:gd name="connsiteX35" fmla="*/ 0 w 420000"/>
                <a:gd name="connsiteY35" fmla="*/ 271631 h 271631"/>
                <a:gd name="connsiteX36" fmla="*/ 420000 w 420000"/>
                <a:gd name="connsiteY36" fmla="*/ 271631 h 271631"/>
                <a:gd name="connsiteX37" fmla="*/ 420000 w 420000"/>
                <a:gd name="connsiteY37" fmla="*/ 219131 h 271631"/>
                <a:gd name="connsiteX38" fmla="*/ 390000 w 420000"/>
                <a:gd name="connsiteY38" fmla="*/ 219131 h 27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0000" h="271631">
                  <a:moveTo>
                    <a:pt x="337500" y="54131"/>
                  </a:moveTo>
                  <a:lnTo>
                    <a:pt x="292500" y="54131"/>
                  </a:lnTo>
                  <a:lnTo>
                    <a:pt x="292500" y="9131"/>
                  </a:lnTo>
                  <a:lnTo>
                    <a:pt x="337500" y="9131"/>
                  </a:lnTo>
                  <a:lnTo>
                    <a:pt x="337500" y="54131"/>
                  </a:lnTo>
                  <a:close/>
                  <a:moveTo>
                    <a:pt x="337500" y="174131"/>
                  </a:moveTo>
                  <a:lnTo>
                    <a:pt x="292500" y="174131"/>
                  </a:lnTo>
                  <a:lnTo>
                    <a:pt x="292500" y="129131"/>
                  </a:lnTo>
                  <a:lnTo>
                    <a:pt x="337500" y="129131"/>
                  </a:lnTo>
                  <a:lnTo>
                    <a:pt x="337500" y="174131"/>
                  </a:lnTo>
                  <a:close/>
                  <a:moveTo>
                    <a:pt x="232500" y="54131"/>
                  </a:moveTo>
                  <a:lnTo>
                    <a:pt x="187500" y="54131"/>
                  </a:lnTo>
                  <a:lnTo>
                    <a:pt x="187500" y="9131"/>
                  </a:lnTo>
                  <a:lnTo>
                    <a:pt x="232500" y="9131"/>
                  </a:lnTo>
                  <a:lnTo>
                    <a:pt x="232500" y="54131"/>
                  </a:lnTo>
                  <a:close/>
                  <a:moveTo>
                    <a:pt x="232500" y="219131"/>
                  </a:moveTo>
                  <a:lnTo>
                    <a:pt x="187500" y="219131"/>
                  </a:lnTo>
                  <a:lnTo>
                    <a:pt x="187500" y="129131"/>
                  </a:lnTo>
                  <a:lnTo>
                    <a:pt x="232500" y="129131"/>
                  </a:lnTo>
                  <a:lnTo>
                    <a:pt x="232500" y="219131"/>
                  </a:lnTo>
                  <a:close/>
                  <a:moveTo>
                    <a:pt x="127500" y="54131"/>
                  </a:moveTo>
                  <a:lnTo>
                    <a:pt x="82500" y="54131"/>
                  </a:lnTo>
                  <a:lnTo>
                    <a:pt x="82500" y="9131"/>
                  </a:lnTo>
                  <a:lnTo>
                    <a:pt x="127500" y="9131"/>
                  </a:lnTo>
                  <a:lnTo>
                    <a:pt x="127500" y="54131"/>
                  </a:lnTo>
                  <a:close/>
                  <a:moveTo>
                    <a:pt x="127500" y="174131"/>
                  </a:moveTo>
                  <a:lnTo>
                    <a:pt x="82500" y="174131"/>
                  </a:lnTo>
                  <a:lnTo>
                    <a:pt x="82500" y="129131"/>
                  </a:lnTo>
                  <a:lnTo>
                    <a:pt x="127500" y="129131"/>
                  </a:lnTo>
                  <a:lnTo>
                    <a:pt x="127500" y="174131"/>
                  </a:lnTo>
                  <a:close/>
                  <a:moveTo>
                    <a:pt x="390000" y="219131"/>
                  </a:moveTo>
                  <a:cubicBezTo>
                    <a:pt x="388942" y="137356"/>
                    <a:pt x="387883" y="81775"/>
                    <a:pt x="386825" y="0"/>
                  </a:cubicBezTo>
                  <a:lnTo>
                    <a:pt x="32381" y="1588"/>
                  </a:lnTo>
                  <a:cubicBezTo>
                    <a:pt x="31587" y="73309"/>
                    <a:pt x="30794" y="147410"/>
                    <a:pt x="30000" y="219131"/>
                  </a:cubicBezTo>
                  <a:lnTo>
                    <a:pt x="0" y="219131"/>
                  </a:lnTo>
                  <a:lnTo>
                    <a:pt x="0" y="271631"/>
                  </a:lnTo>
                  <a:lnTo>
                    <a:pt x="420000" y="271631"/>
                  </a:lnTo>
                  <a:lnTo>
                    <a:pt x="420000" y="219131"/>
                  </a:lnTo>
                  <a:lnTo>
                    <a:pt x="390000" y="219131"/>
                  </a:lnTo>
                  <a:close/>
                </a:path>
              </a:pathLst>
            </a:custGeom>
            <a:solidFill>
              <a:srgbClr val="0000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116" name="Ryhmä 115">
              <a:extLst>
                <a:ext uri="{FF2B5EF4-FFF2-40B4-BE49-F238E27FC236}">
                  <a16:creationId xmlns:a16="http://schemas.microsoft.com/office/drawing/2014/main" id="{FC17E5E3-011C-48BD-9F97-DADB913CBA33}"/>
                </a:ext>
              </a:extLst>
            </p:cNvPr>
            <p:cNvGrpSpPr/>
            <p:nvPr/>
          </p:nvGrpSpPr>
          <p:grpSpPr>
            <a:xfrm flipH="1">
              <a:off x="5971377" y="5998428"/>
              <a:ext cx="825999" cy="720000"/>
              <a:chOff x="5684119" y="5341363"/>
              <a:chExt cx="825999" cy="720000"/>
            </a:xfrm>
          </p:grpSpPr>
          <p:sp>
            <p:nvSpPr>
              <p:cNvPr id="117" name="Vapaamuotoinen: Muoto 116">
                <a:extLst>
                  <a:ext uri="{FF2B5EF4-FFF2-40B4-BE49-F238E27FC236}">
                    <a16:creationId xmlns:a16="http://schemas.microsoft.com/office/drawing/2014/main" id="{84C2B59D-DF64-DCC1-2117-633F3D24F885}"/>
                  </a:ext>
                </a:extLst>
              </p:cNvPr>
              <p:cNvSpPr/>
              <p:nvPr/>
            </p:nvSpPr>
            <p:spPr>
              <a:xfrm flipH="1">
                <a:off x="5684119" y="5699626"/>
                <a:ext cx="356400" cy="57648"/>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8" name="Kuva 38" descr="Nosturi tasaisella täytöllä">
                <a:extLst>
                  <a:ext uri="{FF2B5EF4-FFF2-40B4-BE49-F238E27FC236}">
                    <a16:creationId xmlns:a16="http://schemas.microsoft.com/office/drawing/2014/main" id="{9856FA7A-D85A-3A4E-FFDB-AFB93D109788}"/>
                  </a:ext>
                </a:extLst>
              </p:cNvPr>
              <p:cNvSpPr/>
              <p:nvPr/>
            </p:nvSpPr>
            <p:spPr>
              <a:xfrm flipH="1">
                <a:off x="5790118" y="5341363"/>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95300 h 762000"/>
                  <a:gd name="connsiteX1" fmla="*/ 572160 w 762902"/>
                  <a:gd name="connsiteY1" fmla="*/ 495300 h 762000"/>
                  <a:gd name="connsiteX2" fmla="*/ 724560 w 762902"/>
                  <a:gd name="connsiteY2" fmla="*/ 419100 h 762000"/>
                  <a:gd name="connsiteX3" fmla="*/ 724560 w 762902"/>
                  <a:gd name="connsiteY3" fmla="*/ 4953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95300 h 762000"/>
                  <a:gd name="connsiteX1" fmla="*/ 724560 w 762902"/>
                  <a:gd name="connsiteY1" fmla="*/ 419100 h 762000"/>
                  <a:gd name="connsiteX2" fmla="*/ 724560 w 762902"/>
                  <a:gd name="connsiteY2" fmla="*/ 4953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891341"/>
                  <a:gd name="connsiteY0" fmla="*/ 161925 h 762000"/>
                  <a:gd name="connsiteX1" fmla="*/ 295935 w 891341"/>
                  <a:gd name="connsiteY1" fmla="*/ 115253 h 762000"/>
                  <a:gd name="connsiteX2" fmla="*/ 492150 w 891341"/>
                  <a:gd name="connsiteY2" fmla="*/ 161925 h 762000"/>
                  <a:gd name="connsiteX3" fmla="*/ 301650 w 891341"/>
                  <a:gd name="connsiteY3" fmla="*/ 161925 h 762000"/>
                  <a:gd name="connsiteX4" fmla="*/ 150203 w 891341"/>
                  <a:gd name="connsiteY4" fmla="*/ 161925 h 762000"/>
                  <a:gd name="connsiteX5" fmla="*/ 217830 w 891341"/>
                  <a:gd name="connsiteY5" fmla="*/ 127635 h 762000"/>
                  <a:gd name="connsiteX6" fmla="*/ 214020 w 891341"/>
                  <a:gd name="connsiteY6" fmla="*/ 161925 h 762000"/>
                  <a:gd name="connsiteX7" fmla="*/ 150203 w 891341"/>
                  <a:gd name="connsiteY7" fmla="*/ 161925 h 762000"/>
                  <a:gd name="connsiteX8" fmla="*/ 211163 w 891341"/>
                  <a:gd name="connsiteY8" fmla="*/ 704850 h 762000"/>
                  <a:gd name="connsiteX9" fmla="*/ 214972 w 891341"/>
                  <a:gd name="connsiteY9" fmla="*/ 666750 h 762000"/>
                  <a:gd name="connsiteX10" fmla="*/ 299745 w 891341"/>
                  <a:gd name="connsiteY10" fmla="*/ 666750 h 762000"/>
                  <a:gd name="connsiteX11" fmla="*/ 303555 w 891341"/>
                  <a:gd name="connsiteY11" fmla="*/ 704850 h 762000"/>
                  <a:gd name="connsiteX12" fmla="*/ 211163 w 891341"/>
                  <a:gd name="connsiteY12" fmla="*/ 704850 h 762000"/>
                  <a:gd name="connsiteX13" fmla="*/ 224497 w 891341"/>
                  <a:gd name="connsiteY13" fmla="*/ 590550 h 762000"/>
                  <a:gd name="connsiteX14" fmla="*/ 292125 w 891341"/>
                  <a:gd name="connsiteY14" fmla="*/ 590550 h 762000"/>
                  <a:gd name="connsiteX15" fmla="*/ 295935 w 891341"/>
                  <a:gd name="connsiteY15" fmla="*/ 628650 h 762000"/>
                  <a:gd name="connsiteX16" fmla="*/ 219735 w 891341"/>
                  <a:gd name="connsiteY16" fmla="*/ 628650 h 762000"/>
                  <a:gd name="connsiteX17" fmla="*/ 224497 w 891341"/>
                  <a:gd name="connsiteY17" fmla="*/ 590550 h 762000"/>
                  <a:gd name="connsiteX18" fmla="*/ 233070 w 891341"/>
                  <a:gd name="connsiteY18" fmla="*/ 514350 h 762000"/>
                  <a:gd name="connsiteX19" fmla="*/ 283553 w 891341"/>
                  <a:gd name="connsiteY19" fmla="*/ 514350 h 762000"/>
                  <a:gd name="connsiteX20" fmla="*/ 287362 w 891341"/>
                  <a:gd name="connsiteY20" fmla="*/ 552450 h 762000"/>
                  <a:gd name="connsiteX21" fmla="*/ 228307 w 891341"/>
                  <a:gd name="connsiteY21" fmla="*/ 552450 h 762000"/>
                  <a:gd name="connsiteX22" fmla="*/ 233070 w 891341"/>
                  <a:gd name="connsiteY22" fmla="*/ 514350 h 762000"/>
                  <a:gd name="connsiteX23" fmla="*/ 240690 w 891341"/>
                  <a:gd name="connsiteY23" fmla="*/ 438150 h 762000"/>
                  <a:gd name="connsiteX24" fmla="*/ 274028 w 891341"/>
                  <a:gd name="connsiteY24" fmla="*/ 438150 h 762000"/>
                  <a:gd name="connsiteX25" fmla="*/ 277837 w 891341"/>
                  <a:gd name="connsiteY25" fmla="*/ 476250 h 762000"/>
                  <a:gd name="connsiteX26" fmla="*/ 235928 w 891341"/>
                  <a:gd name="connsiteY26" fmla="*/ 476250 h 762000"/>
                  <a:gd name="connsiteX27" fmla="*/ 240690 w 891341"/>
                  <a:gd name="connsiteY27" fmla="*/ 438150 h 762000"/>
                  <a:gd name="connsiteX28" fmla="*/ 249262 w 891341"/>
                  <a:gd name="connsiteY28" fmla="*/ 361950 h 762000"/>
                  <a:gd name="connsiteX29" fmla="*/ 265455 w 891341"/>
                  <a:gd name="connsiteY29" fmla="*/ 361950 h 762000"/>
                  <a:gd name="connsiteX30" fmla="*/ 269265 w 891341"/>
                  <a:gd name="connsiteY30" fmla="*/ 400050 h 762000"/>
                  <a:gd name="connsiteX31" fmla="*/ 244500 w 891341"/>
                  <a:gd name="connsiteY31" fmla="*/ 400050 h 762000"/>
                  <a:gd name="connsiteX32" fmla="*/ 249262 w 891341"/>
                  <a:gd name="connsiteY32" fmla="*/ 361950 h 762000"/>
                  <a:gd name="connsiteX33" fmla="*/ 257835 w 891341"/>
                  <a:gd name="connsiteY33" fmla="*/ 287655 h 762000"/>
                  <a:gd name="connsiteX34" fmla="*/ 261645 w 891341"/>
                  <a:gd name="connsiteY34" fmla="*/ 323850 h 762000"/>
                  <a:gd name="connsiteX35" fmla="*/ 253072 w 891341"/>
                  <a:gd name="connsiteY35" fmla="*/ 323850 h 762000"/>
                  <a:gd name="connsiteX36" fmla="*/ 257835 w 891341"/>
                  <a:gd name="connsiteY36" fmla="*/ 287655 h 762000"/>
                  <a:gd name="connsiteX37" fmla="*/ 667410 w 891341"/>
                  <a:gd name="connsiteY37" fmla="*/ 381000 h 762000"/>
                  <a:gd name="connsiteX38" fmla="*/ 667410 w 891341"/>
                  <a:gd name="connsiteY38" fmla="*/ 219075 h 762000"/>
                  <a:gd name="connsiteX39" fmla="*/ 734085 w 891341"/>
                  <a:gd name="connsiteY39" fmla="*/ 219075 h 762000"/>
                  <a:gd name="connsiteX40" fmla="*/ 762660 w 891341"/>
                  <a:gd name="connsiteY40" fmla="*/ 194310 h 762000"/>
                  <a:gd name="connsiteX41" fmla="*/ 740752 w 891341"/>
                  <a:gd name="connsiteY41" fmla="*/ 162878 h 762000"/>
                  <a:gd name="connsiteX42" fmla="*/ 289267 w 891341"/>
                  <a:gd name="connsiteY42" fmla="*/ 54293 h 762000"/>
                  <a:gd name="connsiteX43" fmla="*/ 286410 w 891341"/>
                  <a:gd name="connsiteY43" fmla="*/ 25717 h 762000"/>
                  <a:gd name="connsiteX44" fmla="*/ 257835 w 891341"/>
                  <a:gd name="connsiteY44" fmla="*/ 0 h 762000"/>
                  <a:gd name="connsiteX45" fmla="*/ 229260 w 891341"/>
                  <a:gd name="connsiteY45" fmla="*/ 25717 h 762000"/>
                  <a:gd name="connsiteX46" fmla="*/ 225450 w 891341"/>
                  <a:gd name="connsiteY46" fmla="*/ 60960 h 762000"/>
                  <a:gd name="connsiteX47" fmla="*/ 15900 w 891341"/>
                  <a:gd name="connsiteY47" fmla="*/ 165735 h 762000"/>
                  <a:gd name="connsiteX48" fmla="*/ 660 w 891341"/>
                  <a:gd name="connsiteY48" fmla="*/ 198120 h 762000"/>
                  <a:gd name="connsiteX49" fmla="*/ 29235 w 891341"/>
                  <a:gd name="connsiteY49" fmla="*/ 219075 h 762000"/>
                  <a:gd name="connsiteX50" fmla="*/ 208305 w 891341"/>
                  <a:gd name="connsiteY50" fmla="*/ 219075 h 762000"/>
                  <a:gd name="connsiteX51" fmla="*/ 154013 w 891341"/>
                  <a:gd name="connsiteY51" fmla="*/ 704850 h 762000"/>
                  <a:gd name="connsiteX52" fmla="*/ 57810 w 891341"/>
                  <a:gd name="connsiteY52" fmla="*/ 704850 h 762000"/>
                  <a:gd name="connsiteX53" fmla="*/ 57810 w 891341"/>
                  <a:gd name="connsiteY53" fmla="*/ 762000 h 762000"/>
                  <a:gd name="connsiteX54" fmla="*/ 457860 w 891341"/>
                  <a:gd name="connsiteY54" fmla="*/ 762000 h 762000"/>
                  <a:gd name="connsiteX55" fmla="*/ 457860 w 891341"/>
                  <a:gd name="connsiteY55" fmla="*/ 704850 h 762000"/>
                  <a:gd name="connsiteX56" fmla="*/ 361658 w 891341"/>
                  <a:gd name="connsiteY56" fmla="*/ 704850 h 762000"/>
                  <a:gd name="connsiteX57" fmla="*/ 307365 w 891341"/>
                  <a:gd name="connsiteY57" fmla="*/ 219075 h 762000"/>
                  <a:gd name="connsiteX58" fmla="*/ 629310 w 891341"/>
                  <a:gd name="connsiteY58" fmla="*/ 219075 h 762000"/>
                  <a:gd name="connsiteX59" fmla="*/ 629310 w 891341"/>
                  <a:gd name="connsiteY59" fmla="*/ 381000 h 762000"/>
                  <a:gd name="connsiteX60" fmla="*/ 534060 w 891341"/>
                  <a:gd name="connsiteY60" fmla="*/ 381000 h 762000"/>
                  <a:gd name="connsiteX61" fmla="*/ 534060 w 891341"/>
                  <a:gd name="connsiteY61" fmla="*/ 533400 h 762000"/>
                  <a:gd name="connsiteX62" fmla="*/ 762660 w 891341"/>
                  <a:gd name="connsiteY62" fmla="*/ 533400 h 762000"/>
                  <a:gd name="connsiteX63" fmla="*/ 891341 w 891341"/>
                  <a:gd name="connsiteY63" fmla="*/ 388561 h 762000"/>
                  <a:gd name="connsiteX64" fmla="*/ 667410 w 891341"/>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7410 w 762902"/>
                  <a:gd name="connsiteY63" fmla="*/ 381000 h 762000"/>
                  <a:gd name="connsiteX0" fmla="*/ 301650 w 770229"/>
                  <a:gd name="connsiteY0" fmla="*/ 161925 h 762000"/>
                  <a:gd name="connsiteX1" fmla="*/ 295935 w 770229"/>
                  <a:gd name="connsiteY1" fmla="*/ 115253 h 762000"/>
                  <a:gd name="connsiteX2" fmla="*/ 492150 w 770229"/>
                  <a:gd name="connsiteY2" fmla="*/ 161925 h 762000"/>
                  <a:gd name="connsiteX3" fmla="*/ 301650 w 770229"/>
                  <a:gd name="connsiteY3" fmla="*/ 161925 h 762000"/>
                  <a:gd name="connsiteX4" fmla="*/ 150203 w 770229"/>
                  <a:gd name="connsiteY4" fmla="*/ 161925 h 762000"/>
                  <a:gd name="connsiteX5" fmla="*/ 217830 w 770229"/>
                  <a:gd name="connsiteY5" fmla="*/ 127635 h 762000"/>
                  <a:gd name="connsiteX6" fmla="*/ 214020 w 770229"/>
                  <a:gd name="connsiteY6" fmla="*/ 161925 h 762000"/>
                  <a:gd name="connsiteX7" fmla="*/ 150203 w 770229"/>
                  <a:gd name="connsiteY7" fmla="*/ 161925 h 762000"/>
                  <a:gd name="connsiteX8" fmla="*/ 211163 w 770229"/>
                  <a:gd name="connsiteY8" fmla="*/ 704850 h 762000"/>
                  <a:gd name="connsiteX9" fmla="*/ 214972 w 770229"/>
                  <a:gd name="connsiteY9" fmla="*/ 666750 h 762000"/>
                  <a:gd name="connsiteX10" fmla="*/ 299745 w 770229"/>
                  <a:gd name="connsiteY10" fmla="*/ 666750 h 762000"/>
                  <a:gd name="connsiteX11" fmla="*/ 303555 w 770229"/>
                  <a:gd name="connsiteY11" fmla="*/ 704850 h 762000"/>
                  <a:gd name="connsiteX12" fmla="*/ 211163 w 770229"/>
                  <a:gd name="connsiteY12" fmla="*/ 704850 h 762000"/>
                  <a:gd name="connsiteX13" fmla="*/ 224497 w 770229"/>
                  <a:gd name="connsiteY13" fmla="*/ 590550 h 762000"/>
                  <a:gd name="connsiteX14" fmla="*/ 292125 w 770229"/>
                  <a:gd name="connsiteY14" fmla="*/ 590550 h 762000"/>
                  <a:gd name="connsiteX15" fmla="*/ 295935 w 770229"/>
                  <a:gd name="connsiteY15" fmla="*/ 628650 h 762000"/>
                  <a:gd name="connsiteX16" fmla="*/ 219735 w 770229"/>
                  <a:gd name="connsiteY16" fmla="*/ 628650 h 762000"/>
                  <a:gd name="connsiteX17" fmla="*/ 224497 w 770229"/>
                  <a:gd name="connsiteY17" fmla="*/ 590550 h 762000"/>
                  <a:gd name="connsiteX18" fmla="*/ 233070 w 770229"/>
                  <a:gd name="connsiteY18" fmla="*/ 514350 h 762000"/>
                  <a:gd name="connsiteX19" fmla="*/ 283553 w 770229"/>
                  <a:gd name="connsiteY19" fmla="*/ 514350 h 762000"/>
                  <a:gd name="connsiteX20" fmla="*/ 287362 w 770229"/>
                  <a:gd name="connsiteY20" fmla="*/ 552450 h 762000"/>
                  <a:gd name="connsiteX21" fmla="*/ 228307 w 770229"/>
                  <a:gd name="connsiteY21" fmla="*/ 552450 h 762000"/>
                  <a:gd name="connsiteX22" fmla="*/ 233070 w 770229"/>
                  <a:gd name="connsiteY22" fmla="*/ 514350 h 762000"/>
                  <a:gd name="connsiteX23" fmla="*/ 240690 w 770229"/>
                  <a:gd name="connsiteY23" fmla="*/ 438150 h 762000"/>
                  <a:gd name="connsiteX24" fmla="*/ 274028 w 770229"/>
                  <a:gd name="connsiteY24" fmla="*/ 438150 h 762000"/>
                  <a:gd name="connsiteX25" fmla="*/ 277837 w 770229"/>
                  <a:gd name="connsiteY25" fmla="*/ 476250 h 762000"/>
                  <a:gd name="connsiteX26" fmla="*/ 235928 w 770229"/>
                  <a:gd name="connsiteY26" fmla="*/ 476250 h 762000"/>
                  <a:gd name="connsiteX27" fmla="*/ 240690 w 770229"/>
                  <a:gd name="connsiteY27" fmla="*/ 438150 h 762000"/>
                  <a:gd name="connsiteX28" fmla="*/ 249262 w 770229"/>
                  <a:gd name="connsiteY28" fmla="*/ 361950 h 762000"/>
                  <a:gd name="connsiteX29" fmla="*/ 265455 w 770229"/>
                  <a:gd name="connsiteY29" fmla="*/ 361950 h 762000"/>
                  <a:gd name="connsiteX30" fmla="*/ 269265 w 770229"/>
                  <a:gd name="connsiteY30" fmla="*/ 400050 h 762000"/>
                  <a:gd name="connsiteX31" fmla="*/ 244500 w 770229"/>
                  <a:gd name="connsiteY31" fmla="*/ 400050 h 762000"/>
                  <a:gd name="connsiteX32" fmla="*/ 249262 w 770229"/>
                  <a:gd name="connsiteY32" fmla="*/ 361950 h 762000"/>
                  <a:gd name="connsiteX33" fmla="*/ 257835 w 770229"/>
                  <a:gd name="connsiteY33" fmla="*/ 287655 h 762000"/>
                  <a:gd name="connsiteX34" fmla="*/ 261645 w 770229"/>
                  <a:gd name="connsiteY34" fmla="*/ 323850 h 762000"/>
                  <a:gd name="connsiteX35" fmla="*/ 253072 w 770229"/>
                  <a:gd name="connsiteY35" fmla="*/ 323850 h 762000"/>
                  <a:gd name="connsiteX36" fmla="*/ 257835 w 770229"/>
                  <a:gd name="connsiteY36" fmla="*/ 287655 h 762000"/>
                  <a:gd name="connsiteX37" fmla="*/ 667410 w 770229"/>
                  <a:gd name="connsiteY37" fmla="*/ 381000 h 762000"/>
                  <a:gd name="connsiteX38" fmla="*/ 667410 w 770229"/>
                  <a:gd name="connsiteY38" fmla="*/ 219075 h 762000"/>
                  <a:gd name="connsiteX39" fmla="*/ 734085 w 770229"/>
                  <a:gd name="connsiteY39" fmla="*/ 219075 h 762000"/>
                  <a:gd name="connsiteX40" fmla="*/ 762660 w 770229"/>
                  <a:gd name="connsiteY40" fmla="*/ 194310 h 762000"/>
                  <a:gd name="connsiteX41" fmla="*/ 740752 w 770229"/>
                  <a:gd name="connsiteY41" fmla="*/ 162878 h 762000"/>
                  <a:gd name="connsiteX42" fmla="*/ 289267 w 770229"/>
                  <a:gd name="connsiteY42" fmla="*/ 54293 h 762000"/>
                  <a:gd name="connsiteX43" fmla="*/ 286410 w 770229"/>
                  <a:gd name="connsiteY43" fmla="*/ 25717 h 762000"/>
                  <a:gd name="connsiteX44" fmla="*/ 257835 w 770229"/>
                  <a:gd name="connsiteY44" fmla="*/ 0 h 762000"/>
                  <a:gd name="connsiteX45" fmla="*/ 229260 w 770229"/>
                  <a:gd name="connsiteY45" fmla="*/ 25717 h 762000"/>
                  <a:gd name="connsiteX46" fmla="*/ 225450 w 770229"/>
                  <a:gd name="connsiteY46" fmla="*/ 60960 h 762000"/>
                  <a:gd name="connsiteX47" fmla="*/ 15900 w 770229"/>
                  <a:gd name="connsiteY47" fmla="*/ 165735 h 762000"/>
                  <a:gd name="connsiteX48" fmla="*/ 660 w 770229"/>
                  <a:gd name="connsiteY48" fmla="*/ 198120 h 762000"/>
                  <a:gd name="connsiteX49" fmla="*/ 29235 w 770229"/>
                  <a:gd name="connsiteY49" fmla="*/ 219075 h 762000"/>
                  <a:gd name="connsiteX50" fmla="*/ 208305 w 770229"/>
                  <a:gd name="connsiteY50" fmla="*/ 219075 h 762000"/>
                  <a:gd name="connsiteX51" fmla="*/ 154013 w 770229"/>
                  <a:gd name="connsiteY51" fmla="*/ 704850 h 762000"/>
                  <a:gd name="connsiteX52" fmla="*/ 57810 w 770229"/>
                  <a:gd name="connsiteY52" fmla="*/ 704850 h 762000"/>
                  <a:gd name="connsiteX53" fmla="*/ 57810 w 770229"/>
                  <a:gd name="connsiteY53" fmla="*/ 762000 h 762000"/>
                  <a:gd name="connsiteX54" fmla="*/ 457860 w 770229"/>
                  <a:gd name="connsiteY54" fmla="*/ 762000 h 762000"/>
                  <a:gd name="connsiteX55" fmla="*/ 457860 w 770229"/>
                  <a:gd name="connsiteY55" fmla="*/ 704850 h 762000"/>
                  <a:gd name="connsiteX56" fmla="*/ 361658 w 770229"/>
                  <a:gd name="connsiteY56" fmla="*/ 704850 h 762000"/>
                  <a:gd name="connsiteX57" fmla="*/ 307365 w 770229"/>
                  <a:gd name="connsiteY57" fmla="*/ 219075 h 762000"/>
                  <a:gd name="connsiteX58" fmla="*/ 629310 w 770229"/>
                  <a:gd name="connsiteY58" fmla="*/ 219075 h 762000"/>
                  <a:gd name="connsiteX59" fmla="*/ 629310 w 770229"/>
                  <a:gd name="connsiteY59" fmla="*/ 381000 h 762000"/>
                  <a:gd name="connsiteX60" fmla="*/ 534060 w 770229"/>
                  <a:gd name="connsiteY60" fmla="*/ 381000 h 762000"/>
                  <a:gd name="connsiteX61" fmla="*/ 534060 w 770229"/>
                  <a:gd name="connsiteY61" fmla="*/ 533400 h 762000"/>
                  <a:gd name="connsiteX62" fmla="*/ 770229 w 770229"/>
                  <a:gd name="connsiteY62" fmla="*/ 538440 h 762000"/>
                  <a:gd name="connsiteX63" fmla="*/ 667410 w 770229"/>
                  <a:gd name="connsiteY63"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667410 w 762902"/>
                  <a:gd name="connsiteY62"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667410 w 762902"/>
                  <a:gd name="connsiteY61"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667410 w 762902"/>
                  <a:gd name="connsiteY60"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667410" y="381000"/>
                    </a:moveTo>
                    <a:lnTo>
                      <a:pt x="667410" y="219075"/>
                    </a:ln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29310" y="219075"/>
                    </a:lnTo>
                    <a:lnTo>
                      <a:pt x="629310" y="381000"/>
                    </a:lnTo>
                    <a:lnTo>
                      <a:pt x="667410" y="3810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119" name="Ryhmä 118">
            <a:extLst>
              <a:ext uri="{FF2B5EF4-FFF2-40B4-BE49-F238E27FC236}">
                <a16:creationId xmlns:a16="http://schemas.microsoft.com/office/drawing/2014/main" id="{287049CD-319D-DCC0-AA4F-DF3DE1AE81DC}"/>
              </a:ext>
            </a:extLst>
          </p:cNvPr>
          <p:cNvGrpSpPr/>
          <p:nvPr/>
        </p:nvGrpSpPr>
        <p:grpSpPr>
          <a:xfrm>
            <a:off x="3487109" y="4626463"/>
            <a:ext cx="2086626" cy="1758296"/>
            <a:chOff x="4069838" y="5963297"/>
            <a:chExt cx="2086626" cy="1758296"/>
          </a:xfrm>
        </p:grpSpPr>
        <p:sp>
          <p:nvSpPr>
            <p:cNvPr id="120" name="Tekstiruutu 119">
              <a:extLst>
                <a:ext uri="{FF2B5EF4-FFF2-40B4-BE49-F238E27FC236}">
                  <a16:creationId xmlns:a16="http://schemas.microsoft.com/office/drawing/2014/main" id="{8824294A-E718-B15F-1A4A-1006392A8789}"/>
                </a:ext>
              </a:extLst>
            </p:cNvPr>
            <p:cNvSpPr txBox="1"/>
            <p:nvPr/>
          </p:nvSpPr>
          <p:spPr>
            <a:xfrm>
              <a:off x="4069838" y="6767486"/>
              <a:ext cx="208662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Kuka: (GLN) Pääurakoitsija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(SSCC) Kuorma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(SGTIN1, ..2, ..3) Betonielementit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Missä: (GLN) Työmaa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Milloin: </a:t>
              </a:r>
              <a:r>
                <a:rPr kumimoji="0" lang="fi-FI" sz="800" b="1" i="0" u="none" strike="noStrike" kern="1200" cap="none" spc="0" normalizeH="0" baseline="0" noProof="0" err="1">
                  <a:ln>
                    <a:noFill/>
                  </a:ln>
                  <a:solidFill>
                    <a:prstClr val="black"/>
                  </a:solidFill>
                  <a:effectLst/>
                  <a:uLnTx/>
                  <a:uFillTx/>
                  <a:latin typeface="Avenir Next LT Pro"/>
                  <a:ea typeface="+mn-ea"/>
                  <a:cs typeface="+mn-cs"/>
                </a:rPr>
                <a:t>YYYY-MM-DDThh:mm:ssZ</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Miksi: Vastaanotto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Status: Vastaanotettu</a:t>
              </a:r>
            </a:p>
          </p:txBody>
        </p:sp>
        <p:sp>
          <p:nvSpPr>
            <p:cNvPr id="121" name="Vapaamuotoinen: Muoto 120">
              <a:extLst>
                <a:ext uri="{FF2B5EF4-FFF2-40B4-BE49-F238E27FC236}">
                  <a16:creationId xmlns:a16="http://schemas.microsoft.com/office/drawing/2014/main" id="{BE3659E9-4BD7-0B55-80D8-E1DB866A34E7}"/>
                </a:ext>
              </a:extLst>
            </p:cNvPr>
            <p:cNvSpPr/>
            <p:nvPr/>
          </p:nvSpPr>
          <p:spPr>
            <a:xfrm flipH="1">
              <a:off x="4465649" y="6617690"/>
              <a:ext cx="185609" cy="51392"/>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2" name="Suorakulmio 121">
              <a:extLst>
                <a:ext uri="{FF2B5EF4-FFF2-40B4-BE49-F238E27FC236}">
                  <a16:creationId xmlns:a16="http://schemas.microsoft.com/office/drawing/2014/main" id="{2E59550C-FDE6-D724-8FC6-047043D2A100}"/>
                </a:ext>
              </a:extLst>
            </p:cNvPr>
            <p:cNvSpPr/>
            <p:nvPr/>
          </p:nvSpPr>
          <p:spPr>
            <a:xfrm flipH="1">
              <a:off x="4465649" y="6623942"/>
              <a:ext cx="67571" cy="513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3" name="Vapaamuotoinen: Muoto 122">
              <a:extLst>
                <a:ext uri="{FF2B5EF4-FFF2-40B4-BE49-F238E27FC236}">
                  <a16:creationId xmlns:a16="http://schemas.microsoft.com/office/drawing/2014/main" id="{83ED2D23-9343-1595-F139-1B55EF16172B}"/>
                </a:ext>
              </a:extLst>
            </p:cNvPr>
            <p:cNvSpPr/>
            <p:nvPr/>
          </p:nvSpPr>
          <p:spPr>
            <a:xfrm flipH="1">
              <a:off x="4361124" y="6618846"/>
              <a:ext cx="185609" cy="50237"/>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4" name="Suorakulmio 123">
              <a:extLst>
                <a:ext uri="{FF2B5EF4-FFF2-40B4-BE49-F238E27FC236}">
                  <a16:creationId xmlns:a16="http://schemas.microsoft.com/office/drawing/2014/main" id="{12213401-0396-939C-B414-1BD382C69520}"/>
                </a:ext>
              </a:extLst>
            </p:cNvPr>
            <p:cNvSpPr/>
            <p:nvPr/>
          </p:nvSpPr>
          <p:spPr>
            <a:xfrm flipH="1">
              <a:off x="4361124" y="6623625"/>
              <a:ext cx="72662" cy="513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5" name="Vapaamuotoinen: Muoto 124">
              <a:extLst>
                <a:ext uri="{FF2B5EF4-FFF2-40B4-BE49-F238E27FC236}">
                  <a16:creationId xmlns:a16="http://schemas.microsoft.com/office/drawing/2014/main" id="{25E90A94-6634-0370-3472-4EBD69F929A6}"/>
                </a:ext>
              </a:extLst>
            </p:cNvPr>
            <p:cNvSpPr/>
            <p:nvPr/>
          </p:nvSpPr>
          <p:spPr>
            <a:xfrm flipH="1">
              <a:off x="4348892" y="6644265"/>
              <a:ext cx="46402" cy="51392"/>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6" name="Vapaamuotoinen: Muoto 125">
              <a:extLst>
                <a:ext uri="{FF2B5EF4-FFF2-40B4-BE49-F238E27FC236}">
                  <a16:creationId xmlns:a16="http://schemas.microsoft.com/office/drawing/2014/main" id="{301F4F93-2292-0F4A-EA75-0F8F8CDD8477}"/>
                </a:ext>
              </a:extLst>
            </p:cNvPr>
            <p:cNvSpPr/>
            <p:nvPr/>
          </p:nvSpPr>
          <p:spPr>
            <a:xfrm flipH="1">
              <a:off x="4170460" y="6644265"/>
              <a:ext cx="46402" cy="51392"/>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7" name="Vapaamuotoinen: Muoto 126">
              <a:extLst>
                <a:ext uri="{FF2B5EF4-FFF2-40B4-BE49-F238E27FC236}">
                  <a16:creationId xmlns:a16="http://schemas.microsoft.com/office/drawing/2014/main" id="{D0F4C034-B1D4-E2AA-1C65-DA0A7EF5D82C}"/>
                </a:ext>
              </a:extLst>
            </p:cNvPr>
            <p:cNvSpPr/>
            <p:nvPr/>
          </p:nvSpPr>
          <p:spPr>
            <a:xfrm flipH="1">
              <a:off x="4277254" y="6320716"/>
              <a:ext cx="397937" cy="88101"/>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8" name="Vapaamuotoinen: Muoto 127">
              <a:extLst>
                <a:ext uri="{FF2B5EF4-FFF2-40B4-BE49-F238E27FC236}">
                  <a16:creationId xmlns:a16="http://schemas.microsoft.com/office/drawing/2014/main" id="{2D7095DA-E4B7-164F-35CB-880A2EE00CC5}"/>
                </a:ext>
              </a:extLst>
            </p:cNvPr>
            <p:cNvSpPr/>
            <p:nvPr/>
          </p:nvSpPr>
          <p:spPr>
            <a:xfrm flipH="1">
              <a:off x="4147258" y="6537810"/>
              <a:ext cx="92804" cy="132152"/>
            </a:xfrm>
            <a:custGeom>
              <a:avLst/>
              <a:gdLst>
                <a:gd name="connsiteX0" fmla="*/ 27442 w 192091"/>
                <a:gd name="connsiteY0" fmla="*/ 27442 h 246974"/>
                <a:gd name="connsiteX1" fmla="*/ 68604 w 192091"/>
                <a:gd name="connsiteY1" fmla="*/ 27442 h 246974"/>
                <a:gd name="connsiteX2" fmla="*/ 94674 w 192091"/>
                <a:gd name="connsiteY2" fmla="*/ 47337 h 246974"/>
                <a:gd name="connsiteX3" fmla="*/ 108394 w 192091"/>
                <a:gd name="connsiteY3" fmla="*/ 94674 h 246974"/>
                <a:gd name="connsiteX4" fmla="*/ 109080 w 192091"/>
                <a:gd name="connsiteY4" fmla="*/ 96046 h 246974"/>
                <a:gd name="connsiteX5" fmla="*/ 27442 w 192091"/>
                <a:gd name="connsiteY5" fmla="*/ 96046 h 246974"/>
                <a:gd name="connsiteX6" fmla="*/ 27442 w 192091"/>
                <a:gd name="connsiteY6" fmla="*/ 27442 h 246974"/>
                <a:gd name="connsiteX7" fmla="*/ 68604 w 192091"/>
                <a:gd name="connsiteY7" fmla="*/ 0 h 246974"/>
                <a:gd name="connsiteX8" fmla="*/ 0 w 192091"/>
                <a:gd name="connsiteY8" fmla="*/ 0 h 246974"/>
                <a:gd name="connsiteX9" fmla="*/ 0 w 192091"/>
                <a:gd name="connsiteY9" fmla="*/ 96046 h 246974"/>
                <a:gd name="connsiteX10" fmla="*/ 0 w 192091"/>
                <a:gd name="connsiteY10" fmla="*/ 137208 h 246974"/>
                <a:gd name="connsiteX11" fmla="*/ 0 w 192091"/>
                <a:gd name="connsiteY11" fmla="*/ 246975 h 246974"/>
                <a:gd name="connsiteX12" fmla="*/ 27442 w 192091"/>
                <a:gd name="connsiteY12" fmla="*/ 246975 h 246974"/>
                <a:gd name="connsiteX13" fmla="*/ 96046 w 192091"/>
                <a:gd name="connsiteY13" fmla="*/ 178371 h 246974"/>
                <a:gd name="connsiteX14" fmla="*/ 164650 w 192091"/>
                <a:gd name="connsiteY14" fmla="*/ 246975 h 246974"/>
                <a:gd name="connsiteX15" fmla="*/ 192091 w 192091"/>
                <a:gd name="connsiteY15" fmla="*/ 219533 h 246974"/>
                <a:gd name="connsiteX16" fmla="*/ 192091 w 192091"/>
                <a:gd name="connsiteY16" fmla="*/ 150929 h 246974"/>
                <a:gd name="connsiteX17" fmla="*/ 181115 w 192091"/>
                <a:gd name="connsiteY17" fmla="*/ 128976 h 246974"/>
                <a:gd name="connsiteX18" fmla="*/ 144755 w 192091"/>
                <a:gd name="connsiteY18" fmla="*/ 101534 h 246974"/>
                <a:gd name="connsiteX19" fmla="*/ 135150 w 192091"/>
                <a:gd name="connsiteY19" fmla="*/ 87127 h 246974"/>
                <a:gd name="connsiteX20" fmla="*/ 121429 w 192091"/>
                <a:gd name="connsiteY20" fmla="*/ 39790 h 246974"/>
                <a:gd name="connsiteX21" fmla="*/ 68604 w 192091"/>
                <a:gd name="connsiteY21" fmla="*/ 0 h 2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91" h="246974">
                  <a:moveTo>
                    <a:pt x="27442" y="27442"/>
                  </a:moveTo>
                  <a:lnTo>
                    <a:pt x="68604" y="27442"/>
                  </a:lnTo>
                  <a:cubicBezTo>
                    <a:pt x="80953" y="27442"/>
                    <a:pt x="91929" y="35674"/>
                    <a:pt x="94674" y="47337"/>
                  </a:cubicBezTo>
                  <a:lnTo>
                    <a:pt x="108394" y="94674"/>
                  </a:lnTo>
                  <a:cubicBezTo>
                    <a:pt x="108394" y="95360"/>
                    <a:pt x="109080" y="95360"/>
                    <a:pt x="109080" y="96046"/>
                  </a:cubicBezTo>
                  <a:lnTo>
                    <a:pt x="27442" y="96046"/>
                  </a:lnTo>
                  <a:lnTo>
                    <a:pt x="27442" y="27442"/>
                  </a:lnTo>
                  <a:close/>
                  <a:moveTo>
                    <a:pt x="68604" y="0"/>
                  </a:moveTo>
                  <a:lnTo>
                    <a:pt x="0" y="0"/>
                  </a:lnTo>
                  <a:lnTo>
                    <a:pt x="0" y="96046"/>
                  </a:lnTo>
                  <a:lnTo>
                    <a:pt x="0" y="137208"/>
                  </a:lnTo>
                  <a:lnTo>
                    <a:pt x="0" y="246975"/>
                  </a:lnTo>
                  <a:lnTo>
                    <a:pt x="27442" y="246975"/>
                  </a:lnTo>
                  <a:cubicBezTo>
                    <a:pt x="27442" y="209242"/>
                    <a:pt x="58313" y="178371"/>
                    <a:pt x="96046" y="178371"/>
                  </a:cubicBezTo>
                  <a:cubicBezTo>
                    <a:pt x="133778" y="178371"/>
                    <a:pt x="164650" y="209242"/>
                    <a:pt x="164650" y="246975"/>
                  </a:cubicBezTo>
                  <a:cubicBezTo>
                    <a:pt x="179743" y="246975"/>
                    <a:pt x="192091" y="234626"/>
                    <a:pt x="192091" y="219533"/>
                  </a:cubicBezTo>
                  <a:lnTo>
                    <a:pt x="192091" y="150929"/>
                  </a:lnTo>
                  <a:cubicBezTo>
                    <a:pt x="192091" y="142010"/>
                    <a:pt x="187975" y="134464"/>
                    <a:pt x="181115" y="128976"/>
                  </a:cubicBezTo>
                  <a:lnTo>
                    <a:pt x="144755" y="101534"/>
                  </a:lnTo>
                  <a:cubicBezTo>
                    <a:pt x="139952" y="98104"/>
                    <a:pt x="136522" y="92615"/>
                    <a:pt x="135150" y="87127"/>
                  </a:cubicBezTo>
                  <a:lnTo>
                    <a:pt x="121429" y="39790"/>
                  </a:lnTo>
                  <a:cubicBezTo>
                    <a:pt x="114569" y="16465"/>
                    <a:pt x="92615" y="0"/>
                    <a:pt x="68604" y="0"/>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9" name="Vapaamuotoinen: Muoto 128">
              <a:extLst>
                <a:ext uri="{FF2B5EF4-FFF2-40B4-BE49-F238E27FC236}">
                  <a16:creationId xmlns:a16="http://schemas.microsoft.com/office/drawing/2014/main" id="{B22E1DAF-29BF-0BD6-9B95-50062DFE7AC8}"/>
                </a:ext>
              </a:extLst>
            </p:cNvPr>
            <p:cNvSpPr/>
            <p:nvPr/>
          </p:nvSpPr>
          <p:spPr>
            <a:xfrm flipH="1">
              <a:off x="4239516" y="6618570"/>
              <a:ext cx="185609" cy="51392"/>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0" name="Vapaamuotoinen: Muoto 129">
              <a:extLst>
                <a:ext uri="{FF2B5EF4-FFF2-40B4-BE49-F238E27FC236}">
                  <a16:creationId xmlns:a16="http://schemas.microsoft.com/office/drawing/2014/main" id="{7758F870-D90F-A0B0-E1AF-C0857A3A41A5}"/>
                </a:ext>
              </a:extLst>
            </p:cNvPr>
            <p:cNvSpPr/>
            <p:nvPr/>
          </p:nvSpPr>
          <p:spPr>
            <a:xfrm flipH="1">
              <a:off x="4576627" y="6644265"/>
              <a:ext cx="46402" cy="51392"/>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1" name="Vapaamuotoinen: Muoto 130">
              <a:extLst>
                <a:ext uri="{FF2B5EF4-FFF2-40B4-BE49-F238E27FC236}">
                  <a16:creationId xmlns:a16="http://schemas.microsoft.com/office/drawing/2014/main" id="{654680C9-AD07-A5FC-E7BA-963C3082A2D3}"/>
                </a:ext>
              </a:extLst>
            </p:cNvPr>
            <p:cNvSpPr/>
            <p:nvPr/>
          </p:nvSpPr>
          <p:spPr>
            <a:xfrm flipH="1">
              <a:off x="4471390" y="6644392"/>
              <a:ext cx="46402" cy="51392"/>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solidFill>
              <a:srgbClr val="0000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2" name="Kuva 38" descr="Nosturi tasaisella täytöllä">
              <a:extLst>
                <a:ext uri="{FF2B5EF4-FFF2-40B4-BE49-F238E27FC236}">
                  <a16:creationId xmlns:a16="http://schemas.microsoft.com/office/drawing/2014/main" id="{62C580D7-C52F-E7C6-165B-1EF30DFCFFC0}"/>
                </a:ext>
              </a:extLst>
            </p:cNvPr>
            <p:cNvSpPr/>
            <p:nvPr/>
          </p:nvSpPr>
          <p:spPr>
            <a:xfrm flipH="1">
              <a:off x="4380658" y="5963297"/>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95300 h 762000"/>
                <a:gd name="connsiteX1" fmla="*/ 572160 w 762902"/>
                <a:gd name="connsiteY1" fmla="*/ 495300 h 762000"/>
                <a:gd name="connsiteX2" fmla="*/ 724560 w 762902"/>
                <a:gd name="connsiteY2" fmla="*/ 419100 h 762000"/>
                <a:gd name="connsiteX3" fmla="*/ 724560 w 762902"/>
                <a:gd name="connsiteY3" fmla="*/ 4953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95300 h 762000"/>
                <a:gd name="connsiteX1" fmla="*/ 724560 w 762902"/>
                <a:gd name="connsiteY1" fmla="*/ 419100 h 762000"/>
                <a:gd name="connsiteX2" fmla="*/ 724560 w 762902"/>
                <a:gd name="connsiteY2" fmla="*/ 4953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891341"/>
                <a:gd name="connsiteY0" fmla="*/ 161925 h 762000"/>
                <a:gd name="connsiteX1" fmla="*/ 295935 w 891341"/>
                <a:gd name="connsiteY1" fmla="*/ 115253 h 762000"/>
                <a:gd name="connsiteX2" fmla="*/ 492150 w 891341"/>
                <a:gd name="connsiteY2" fmla="*/ 161925 h 762000"/>
                <a:gd name="connsiteX3" fmla="*/ 301650 w 891341"/>
                <a:gd name="connsiteY3" fmla="*/ 161925 h 762000"/>
                <a:gd name="connsiteX4" fmla="*/ 150203 w 891341"/>
                <a:gd name="connsiteY4" fmla="*/ 161925 h 762000"/>
                <a:gd name="connsiteX5" fmla="*/ 217830 w 891341"/>
                <a:gd name="connsiteY5" fmla="*/ 127635 h 762000"/>
                <a:gd name="connsiteX6" fmla="*/ 214020 w 891341"/>
                <a:gd name="connsiteY6" fmla="*/ 161925 h 762000"/>
                <a:gd name="connsiteX7" fmla="*/ 150203 w 891341"/>
                <a:gd name="connsiteY7" fmla="*/ 161925 h 762000"/>
                <a:gd name="connsiteX8" fmla="*/ 211163 w 891341"/>
                <a:gd name="connsiteY8" fmla="*/ 704850 h 762000"/>
                <a:gd name="connsiteX9" fmla="*/ 214972 w 891341"/>
                <a:gd name="connsiteY9" fmla="*/ 666750 h 762000"/>
                <a:gd name="connsiteX10" fmla="*/ 299745 w 891341"/>
                <a:gd name="connsiteY10" fmla="*/ 666750 h 762000"/>
                <a:gd name="connsiteX11" fmla="*/ 303555 w 891341"/>
                <a:gd name="connsiteY11" fmla="*/ 704850 h 762000"/>
                <a:gd name="connsiteX12" fmla="*/ 211163 w 891341"/>
                <a:gd name="connsiteY12" fmla="*/ 704850 h 762000"/>
                <a:gd name="connsiteX13" fmla="*/ 224497 w 891341"/>
                <a:gd name="connsiteY13" fmla="*/ 590550 h 762000"/>
                <a:gd name="connsiteX14" fmla="*/ 292125 w 891341"/>
                <a:gd name="connsiteY14" fmla="*/ 590550 h 762000"/>
                <a:gd name="connsiteX15" fmla="*/ 295935 w 891341"/>
                <a:gd name="connsiteY15" fmla="*/ 628650 h 762000"/>
                <a:gd name="connsiteX16" fmla="*/ 219735 w 891341"/>
                <a:gd name="connsiteY16" fmla="*/ 628650 h 762000"/>
                <a:gd name="connsiteX17" fmla="*/ 224497 w 891341"/>
                <a:gd name="connsiteY17" fmla="*/ 590550 h 762000"/>
                <a:gd name="connsiteX18" fmla="*/ 233070 w 891341"/>
                <a:gd name="connsiteY18" fmla="*/ 514350 h 762000"/>
                <a:gd name="connsiteX19" fmla="*/ 283553 w 891341"/>
                <a:gd name="connsiteY19" fmla="*/ 514350 h 762000"/>
                <a:gd name="connsiteX20" fmla="*/ 287362 w 891341"/>
                <a:gd name="connsiteY20" fmla="*/ 552450 h 762000"/>
                <a:gd name="connsiteX21" fmla="*/ 228307 w 891341"/>
                <a:gd name="connsiteY21" fmla="*/ 552450 h 762000"/>
                <a:gd name="connsiteX22" fmla="*/ 233070 w 891341"/>
                <a:gd name="connsiteY22" fmla="*/ 514350 h 762000"/>
                <a:gd name="connsiteX23" fmla="*/ 240690 w 891341"/>
                <a:gd name="connsiteY23" fmla="*/ 438150 h 762000"/>
                <a:gd name="connsiteX24" fmla="*/ 274028 w 891341"/>
                <a:gd name="connsiteY24" fmla="*/ 438150 h 762000"/>
                <a:gd name="connsiteX25" fmla="*/ 277837 w 891341"/>
                <a:gd name="connsiteY25" fmla="*/ 476250 h 762000"/>
                <a:gd name="connsiteX26" fmla="*/ 235928 w 891341"/>
                <a:gd name="connsiteY26" fmla="*/ 476250 h 762000"/>
                <a:gd name="connsiteX27" fmla="*/ 240690 w 891341"/>
                <a:gd name="connsiteY27" fmla="*/ 438150 h 762000"/>
                <a:gd name="connsiteX28" fmla="*/ 249262 w 891341"/>
                <a:gd name="connsiteY28" fmla="*/ 361950 h 762000"/>
                <a:gd name="connsiteX29" fmla="*/ 265455 w 891341"/>
                <a:gd name="connsiteY29" fmla="*/ 361950 h 762000"/>
                <a:gd name="connsiteX30" fmla="*/ 269265 w 891341"/>
                <a:gd name="connsiteY30" fmla="*/ 400050 h 762000"/>
                <a:gd name="connsiteX31" fmla="*/ 244500 w 891341"/>
                <a:gd name="connsiteY31" fmla="*/ 400050 h 762000"/>
                <a:gd name="connsiteX32" fmla="*/ 249262 w 891341"/>
                <a:gd name="connsiteY32" fmla="*/ 361950 h 762000"/>
                <a:gd name="connsiteX33" fmla="*/ 257835 w 891341"/>
                <a:gd name="connsiteY33" fmla="*/ 287655 h 762000"/>
                <a:gd name="connsiteX34" fmla="*/ 261645 w 891341"/>
                <a:gd name="connsiteY34" fmla="*/ 323850 h 762000"/>
                <a:gd name="connsiteX35" fmla="*/ 253072 w 891341"/>
                <a:gd name="connsiteY35" fmla="*/ 323850 h 762000"/>
                <a:gd name="connsiteX36" fmla="*/ 257835 w 891341"/>
                <a:gd name="connsiteY36" fmla="*/ 287655 h 762000"/>
                <a:gd name="connsiteX37" fmla="*/ 667410 w 891341"/>
                <a:gd name="connsiteY37" fmla="*/ 381000 h 762000"/>
                <a:gd name="connsiteX38" fmla="*/ 667410 w 891341"/>
                <a:gd name="connsiteY38" fmla="*/ 219075 h 762000"/>
                <a:gd name="connsiteX39" fmla="*/ 734085 w 891341"/>
                <a:gd name="connsiteY39" fmla="*/ 219075 h 762000"/>
                <a:gd name="connsiteX40" fmla="*/ 762660 w 891341"/>
                <a:gd name="connsiteY40" fmla="*/ 194310 h 762000"/>
                <a:gd name="connsiteX41" fmla="*/ 740752 w 891341"/>
                <a:gd name="connsiteY41" fmla="*/ 162878 h 762000"/>
                <a:gd name="connsiteX42" fmla="*/ 289267 w 891341"/>
                <a:gd name="connsiteY42" fmla="*/ 54293 h 762000"/>
                <a:gd name="connsiteX43" fmla="*/ 286410 w 891341"/>
                <a:gd name="connsiteY43" fmla="*/ 25717 h 762000"/>
                <a:gd name="connsiteX44" fmla="*/ 257835 w 891341"/>
                <a:gd name="connsiteY44" fmla="*/ 0 h 762000"/>
                <a:gd name="connsiteX45" fmla="*/ 229260 w 891341"/>
                <a:gd name="connsiteY45" fmla="*/ 25717 h 762000"/>
                <a:gd name="connsiteX46" fmla="*/ 225450 w 891341"/>
                <a:gd name="connsiteY46" fmla="*/ 60960 h 762000"/>
                <a:gd name="connsiteX47" fmla="*/ 15900 w 891341"/>
                <a:gd name="connsiteY47" fmla="*/ 165735 h 762000"/>
                <a:gd name="connsiteX48" fmla="*/ 660 w 891341"/>
                <a:gd name="connsiteY48" fmla="*/ 198120 h 762000"/>
                <a:gd name="connsiteX49" fmla="*/ 29235 w 891341"/>
                <a:gd name="connsiteY49" fmla="*/ 219075 h 762000"/>
                <a:gd name="connsiteX50" fmla="*/ 208305 w 891341"/>
                <a:gd name="connsiteY50" fmla="*/ 219075 h 762000"/>
                <a:gd name="connsiteX51" fmla="*/ 154013 w 891341"/>
                <a:gd name="connsiteY51" fmla="*/ 704850 h 762000"/>
                <a:gd name="connsiteX52" fmla="*/ 57810 w 891341"/>
                <a:gd name="connsiteY52" fmla="*/ 704850 h 762000"/>
                <a:gd name="connsiteX53" fmla="*/ 57810 w 891341"/>
                <a:gd name="connsiteY53" fmla="*/ 762000 h 762000"/>
                <a:gd name="connsiteX54" fmla="*/ 457860 w 891341"/>
                <a:gd name="connsiteY54" fmla="*/ 762000 h 762000"/>
                <a:gd name="connsiteX55" fmla="*/ 457860 w 891341"/>
                <a:gd name="connsiteY55" fmla="*/ 704850 h 762000"/>
                <a:gd name="connsiteX56" fmla="*/ 361658 w 891341"/>
                <a:gd name="connsiteY56" fmla="*/ 704850 h 762000"/>
                <a:gd name="connsiteX57" fmla="*/ 307365 w 891341"/>
                <a:gd name="connsiteY57" fmla="*/ 219075 h 762000"/>
                <a:gd name="connsiteX58" fmla="*/ 629310 w 891341"/>
                <a:gd name="connsiteY58" fmla="*/ 219075 h 762000"/>
                <a:gd name="connsiteX59" fmla="*/ 629310 w 891341"/>
                <a:gd name="connsiteY59" fmla="*/ 381000 h 762000"/>
                <a:gd name="connsiteX60" fmla="*/ 534060 w 891341"/>
                <a:gd name="connsiteY60" fmla="*/ 381000 h 762000"/>
                <a:gd name="connsiteX61" fmla="*/ 534060 w 891341"/>
                <a:gd name="connsiteY61" fmla="*/ 533400 h 762000"/>
                <a:gd name="connsiteX62" fmla="*/ 762660 w 891341"/>
                <a:gd name="connsiteY62" fmla="*/ 533400 h 762000"/>
                <a:gd name="connsiteX63" fmla="*/ 891341 w 891341"/>
                <a:gd name="connsiteY63" fmla="*/ 388561 h 762000"/>
                <a:gd name="connsiteX64" fmla="*/ 667410 w 891341"/>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7410 w 762902"/>
                <a:gd name="connsiteY63" fmla="*/ 381000 h 762000"/>
                <a:gd name="connsiteX0" fmla="*/ 301650 w 770229"/>
                <a:gd name="connsiteY0" fmla="*/ 161925 h 762000"/>
                <a:gd name="connsiteX1" fmla="*/ 295935 w 770229"/>
                <a:gd name="connsiteY1" fmla="*/ 115253 h 762000"/>
                <a:gd name="connsiteX2" fmla="*/ 492150 w 770229"/>
                <a:gd name="connsiteY2" fmla="*/ 161925 h 762000"/>
                <a:gd name="connsiteX3" fmla="*/ 301650 w 770229"/>
                <a:gd name="connsiteY3" fmla="*/ 161925 h 762000"/>
                <a:gd name="connsiteX4" fmla="*/ 150203 w 770229"/>
                <a:gd name="connsiteY4" fmla="*/ 161925 h 762000"/>
                <a:gd name="connsiteX5" fmla="*/ 217830 w 770229"/>
                <a:gd name="connsiteY5" fmla="*/ 127635 h 762000"/>
                <a:gd name="connsiteX6" fmla="*/ 214020 w 770229"/>
                <a:gd name="connsiteY6" fmla="*/ 161925 h 762000"/>
                <a:gd name="connsiteX7" fmla="*/ 150203 w 770229"/>
                <a:gd name="connsiteY7" fmla="*/ 161925 h 762000"/>
                <a:gd name="connsiteX8" fmla="*/ 211163 w 770229"/>
                <a:gd name="connsiteY8" fmla="*/ 704850 h 762000"/>
                <a:gd name="connsiteX9" fmla="*/ 214972 w 770229"/>
                <a:gd name="connsiteY9" fmla="*/ 666750 h 762000"/>
                <a:gd name="connsiteX10" fmla="*/ 299745 w 770229"/>
                <a:gd name="connsiteY10" fmla="*/ 666750 h 762000"/>
                <a:gd name="connsiteX11" fmla="*/ 303555 w 770229"/>
                <a:gd name="connsiteY11" fmla="*/ 704850 h 762000"/>
                <a:gd name="connsiteX12" fmla="*/ 211163 w 770229"/>
                <a:gd name="connsiteY12" fmla="*/ 704850 h 762000"/>
                <a:gd name="connsiteX13" fmla="*/ 224497 w 770229"/>
                <a:gd name="connsiteY13" fmla="*/ 590550 h 762000"/>
                <a:gd name="connsiteX14" fmla="*/ 292125 w 770229"/>
                <a:gd name="connsiteY14" fmla="*/ 590550 h 762000"/>
                <a:gd name="connsiteX15" fmla="*/ 295935 w 770229"/>
                <a:gd name="connsiteY15" fmla="*/ 628650 h 762000"/>
                <a:gd name="connsiteX16" fmla="*/ 219735 w 770229"/>
                <a:gd name="connsiteY16" fmla="*/ 628650 h 762000"/>
                <a:gd name="connsiteX17" fmla="*/ 224497 w 770229"/>
                <a:gd name="connsiteY17" fmla="*/ 590550 h 762000"/>
                <a:gd name="connsiteX18" fmla="*/ 233070 w 770229"/>
                <a:gd name="connsiteY18" fmla="*/ 514350 h 762000"/>
                <a:gd name="connsiteX19" fmla="*/ 283553 w 770229"/>
                <a:gd name="connsiteY19" fmla="*/ 514350 h 762000"/>
                <a:gd name="connsiteX20" fmla="*/ 287362 w 770229"/>
                <a:gd name="connsiteY20" fmla="*/ 552450 h 762000"/>
                <a:gd name="connsiteX21" fmla="*/ 228307 w 770229"/>
                <a:gd name="connsiteY21" fmla="*/ 552450 h 762000"/>
                <a:gd name="connsiteX22" fmla="*/ 233070 w 770229"/>
                <a:gd name="connsiteY22" fmla="*/ 514350 h 762000"/>
                <a:gd name="connsiteX23" fmla="*/ 240690 w 770229"/>
                <a:gd name="connsiteY23" fmla="*/ 438150 h 762000"/>
                <a:gd name="connsiteX24" fmla="*/ 274028 w 770229"/>
                <a:gd name="connsiteY24" fmla="*/ 438150 h 762000"/>
                <a:gd name="connsiteX25" fmla="*/ 277837 w 770229"/>
                <a:gd name="connsiteY25" fmla="*/ 476250 h 762000"/>
                <a:gd name="connsiteX26" fmla="*/ 235928 w 770229"/>
                <a:gd name="connsiteY26" fmla="*/ 476250 h 762000"/>
                <a:gd name="connsiteX27" fmla="*/ 240690 w 770229"/>
                <a:gd name="connsiteY27" fmla="*/ 438150 h 762000"/>
                <a:gd name="connsiteX28" fmla="*/ 249262 w 770229"/>
                <a:gd name="connsiteY28" fmla="*/ 361950 h 762000"/>
                <a:gd name="connsiteX29" fmla="*/ 265455 w 770229"/>
                <a:gd name="connsiteY29" fmla="*/ 361950 h 762000"/>
                <a:gd name="connsiteX30" fmla="*/ 269265 w 770229"/>
                <a:gd name="connsiteY30" fmla="*/ 400050 h 762000"/>
                <a:gd name="connsiteX31" fmla="*/ 244500 w 770229"/>
                <a:gd name="connsiteY31" fmla="*/ 400050 h 762000"/>
                <a:gd name="connsiteX32" fmla="*/ 249262 w 770229"/>
                <a:gd name="connsiteY32" fmla="*/ 361950 h 762000"/>
                <a:gd name="connsiteX33" fmla="*/ 257835 w 770229"/>
                <a:gd name="connsiteY33" fmla="*/ 287655 h 762000"/>
                <a:gd name="connsiteX34" fmla="*/ 261645 w 770229"/>
                <a:gd name="connsiteY34" fmla="*/ 323850 h 762000"/>
                <a:gd name="connsiteX35" fmla="*/ 253072 w 770229"/>
                <a:gd name="connsiteY35" fmla="*/ 323850 h 762000"/>
                <a:gd name="connsiteX36" fmla="*/ 257835 w 770229"/>
                <a:gd name="connsiteY36" fmla="*/ 287655 h 762000"/>
                <a:gd name="connsiteX37" fmla="*/ 667410 w 770229"/>
                <a:gd name="connsiteY37" fmla="*/ 381000 h 762000"/>
                <a:gd name="connsiteX38" fmla="*/ 667410 w 770229"/>
                <a:gd name="connsiteY38" fmla="*/ 219075 h 762000"/>
                <a:gd name="connsiteX39" fmla="*/ 734085 w 770229"/>
                <a:gd name="connsiteY39" fmla="*/ 219075 h 762000"/>
                <a:gd name="connsiteX40" fmla="*/ 762660 w 770229"/>
                <a:gd name="connsiteY40" fmla="*/ 194310 h 762000"/>
                <a:gd name="connsiteX41" fmla="*/ 740752 w 770229"/>
                <a:gd name="connsiteY41" fmla="*/ 162878 h 762000"/>
                <a:gd name="connsiteX42" fmla="*/ 289267 w 770229"/>
                <a:gd name="connsiteY42" fmla="*/ 54293 h 762000"/>
                <a:gd name="connsiteX43" fmla="*/ 286410 w 770229"/>
                <a:gd name="connsiteY43" fmla="*/ 25717 h 762000"/>
                <a:gd name="connsiteX44" fmla="*/ 257835 w 770229"/>
                <a:gd name="connsiteY44" fmla="*/ 0 h 762000"/>
                <a:gd name="connsiteX45" fmla="*/ 229260 w 770229"/>
                <a:gd name="connsiteY45" fmla="*/ 25717 h 762000"/>
                <a:gd name="connsiteX46" fmla="*/ 225450 w 770229"/>
                <a:gd name="connsiteY46" fmla="*/ 60960 h 762000"/>
                <a:gd name="connsiteX47" fmla="*/ 15900 w 770229"/>
                <a:gd name="connsiteY47" fmla="*/ 165735 h 762000"/>
                <a:gd name="connsiteX48" fmla="*/ 660 w 770229"/>
                <a:gd name="connsiteY48" fmla="*/ 198120 h 762000"/>
                <a:gd name="connsiteX49" fmla="*/ 29235 w 770229"/>
                <a:gd name="connsiteY49" fmla="*/ 219075 h 762000"/>
                <a:gd name="connsiteX50" fmla="*/ 208305 w 770229"/>
                <a:gd name="connsiteY50" fmla="*/ 219075 h 762000"/>
                <a:gd name="connsiteX51" fmla="*/ 154013 w 770229"/>
                <a:gd name="connsiteY51" fmla="*/ 704850 h 762000"/>
                <a:gd name="connsiteX52" fmla="*/ 57810 w 770229"/>
                <a:gd name="connsiteY52" fmla="*/ 704850 h 762000"/>
                <a:gd name="connsiteX53" fmla="*/ 57810 w 770229"/>
                <a:gd name="connsiteY53" fmla="*/ 762000 h 762000"/>
                <a:gd name="connsiteX54" fmla="*/ 457860 w 770229"/>
                <a:gd name="connsiteY54" fmla="*/ 762000 h 762000"/>
                <a:gd name="connsiteX55" fmla="*/ 457860 w 770229"/>
                <a:gd name="connsiteY55" fmla="*/ 704850 h 762000"/>
                <a:gd name="connsiteX56" fmla="*/ 361658 w 770229"/>
                <a:gd name="connsiteY56" fmla="*/ 704850 h 762000"/>
                <a:gd name="connsiteX57" fmla="*/ 307365 w 770229"/>
                <a:gd name="connsiteY57" fmla="*/ 219075 h 762000"/>
                <a:gd name="connsiteX58" fmla="*/ 629310 w 770229"/>
                <a:gd name="connsiteY58" fmla="*/ 219075 h 762000"/>
                <a:gd name="connsiteX59" fmla="*/ 629310 w 770229"/>
                <a:gd name="connsiteY59" fmla="*/ 381000 h 762000"/>
                <a:gd name="connsiteX60" fmla="*/ 534060 w 770229"/>
                <a:gd name="connsiteY60" fmla="*/ 381000 h 762000"/>
                <a:gd name="connsiteX61" fmla="*/ 534060 w 770229"/>
                <a:gd name="connsiteY61" fmla="*/ 533400 h 762000"/>
                <a:gd name="connsiteX62" fmla="*/ 770229 w 770229"/>
                <a:gd name="connsiteY62" fmla="*/ 538440 h 762000"/>
                <a:gd name="connsiteX63" fmla="*/ 667410 w 770229"/>
                <a:gd name="connsiteY63"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667410 w 762902"/>
                <a:gd name="connsiteY62"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667410 w 762902"/>
                <a:gd name="connsiteY61"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667410 w 762902"/>
                <a:gd name="connsiteY60"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667410" y="381000"/>
                  </a:moveTo>
                  <a:lnTo>
                    <a:pt x="667410" y="219075"/>
                  </a:ln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29310" y="219075"/>
                  </a:lnTo>
                  <a:lnTo>
                    <a:pt x="629310" y="381000"/>
                  </a:lnTo>
                  <a:lnTo>
                    <a:pt x="667410" y="3810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3" name="Kuva 57" descr="Rakennus tasaisella täytöllä">
              <a:extLst>
                <a:ext uri="{FF2B5EF4-FFF2-40B4-BE49-F238E27FC236}">
                  <a16:creationId xmlns:a16="http://schemas.microsoft.com/office/drawing/2014/main" id="{38FF9F67-CB9A-FB81-3909-AA044F31ECF1}"/>
                </a:ext>
              </a:extLst>
            </p:cNvPr>
            <p:cNvSpPr/>
            <p:nvPr/>
          </p:nvSpPr>
          <p:spPr>
            <a:xfrm>
              <a:off x="5075716" y="6416952"/>
              <a:ext cx="420000" cy="271631"/>
            </a:xfrm>
            <a:custGeom>
              <a:avLst/>
              <a:gdLst>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27500 h 630000"/>
                <a:gd name="connsiteX24" fmla="*/ 232500 w 420000"/>
                <a:gd name="connsiteY24" fmla="*/ 172500 h 630000"/>
                <a:gd name="connsiteX25" fmla="*/ 232500 w 420000"/>
                <a:gd name="connsiteY25" fmla="*/ 292500 h 630000"/>
                <a:gd name="connsiteX26" fmla="*/ 187500 w 420000"/>
                <a:gd name="connsiteY26" fmla="*/ 292500 h 630000"/>
                <a:gd name="connsiteX27" fmla="*/ 187500 w 420000"/>
                <a:gd name="connsiteY27" fmla="*/ 247500 h 630000"/>
                <a:gd name="connsiteX28" fmla="*/ 232500 w 420000"/>
                <a:gd name="connsiteY28" fmla="*/ 247500 h 630000"/>
                <a:gd name="connsiteX29" fmla="*/ 232500 w 420000"/>
                <a:gd name="connsiteY29" fmla="*/ 292500 h 630000"/>
                <a:gd name="connsiteX30" fmla="*/ 232500 w 420000"/>
                <a:gd name="connsiteY30" fmla="*/ 412500 h 630000"/>
                <a:gd name="connsiteX31" fmla="*/ 187500 w 420000"/>
                <a:gd name="connsiteY31" fmla="*/ 412500 h 630000"/>
                <a:gd name="connsiteX32" fmla="*/ 187500 w 420000"/>
                <a:gd name="connsiteY32" fmla="*/ 367500 h 630000"/>
                <a:gd name="connsiteX33" fmla="*/ 232500 w 420000"/>
                <a:gd name="connsiteY33" fmla="*/ 367500 h 630000"/>
                <a:gd name="connsiteX34" fmla="*/ 232500 w 420000"/>
                <a:gd name="connsiteY34" fmla="*/ 412500 h 630000"/>
                <a:gd name="connsiteX35" fmla="*/ 232500 w 420000"/>
                <a:gd name="connsiteY35" fmla="*/ 577500 h 630000"/>
                <a:gd name="connsiteX36" fmla="*/ 187500 w 420000"/>
                <a:gd name="connsiteY36" fmla="*/ 577500 h 630000"/>
                <a:gd name="connsiteX37" fmla="*/ 187500 w 420000"/>
                <a:gd name="connsiteY37" fmla="*/ 487500 h 630000"/>
                <a:gd name="connsiteX38" fmla="*/ 232500 w 420000"/>
                <a:gd name="connsiteY38" fmla="*/ 487500 h 630000"/>
                <a:gd name="connsiteX39" fmla="*/ 232500 w 420000"/>
                <a:gd name="connsiteY39" fmla="*/ 577500 h 630000"/>
                <a:gd name="connsiteX40" fmla="*/ 127500 w 420000"/>
                <a:gd name="connsiteY40" fmla="*/ 172500 h 630000"/>
                <a:gd name="connsiteX41" fmla="*/ 82500 w 420000"/>
                <a:gd name="connsiteY41" fmla="*/ 172500 h 630000"/>
                <a:gd name="connsiteX42" fmla="*/ 82500 w 420000"/>
                <a:gd name="connsiteY42" fmla="*/ 127500 h 630000"/>
                <a:gd name="connsiteX43" fmla="*/ 127500 w 420000"/>
                <a:gd name="connsiteY43" fmla="*/ 127500 h 630000"/>
                <a:gd name="connsiteX44" fmla="*/ 127500 w 420000"/>
                <a:gd name="connsiteY44" fmla="*/ 172500 h 630000"/>
                <a:gd name="connsiteX45" fmla="*/ 127500 w 420000"/>
                <a:gd name="connsiteY45" fmla="*/ 292500 h 630000"/>
                <a:gd name="connsiteX46" fmla="*/ 82500 w 420000"/>
                <a:gd name="connsiteY46" fmla="*/ 292500 h 630000"/>
                <a:gd name="connsiteX47" fmla="*/ 82500 w 420000"/>
                <a:gd name="connsiteY47" fmla="*/ 247500 h 630000"/>
                <a:gd name="connsiteX48" fmla="*/ 127500 w 420000"/>
                <a:gd name="connsiteY48" fmla="*/ 247500 h 630000"/>
                <a:gd name="connsiteX49" fmla="*/ 127500 w 420000"/>
                <a:gd name="connsiteY49" fmla="*/ 292500 h 630000"/>
                <a:gd name="connsiteX50" fmla="*/ 127500 w 420000"/>
                <a:gd name="connsiteY50" fmla="*/ 412500 h 630000"/>
                <a:gd name="connsiteX51" fmla="*/ 82500 w 420000"/>
                <a:gd name="connsiteY51" fmla="*/ 412500 h 630000"/>
                <a:gd name="connsiteX52" fmla="*/ 82500 w 420000"/>
                <a:gd name="connsiteY52" fmla="*/ 367500 h 630000"/>
                <a:gd name="connsiteX53" fmla="*/ 127500 w 420000"/>
                <a:gd name="connsiteY53" fmla="*/ 367500 h 630000"/>
                <a:gd name="connsiteX54" fmla="*/ 127500 w 420000"/>
                <a:gd name="connsiteY54" fmla="*/ 412500 h 630000"/>
                <a:gd name="connsiteX55" fmla="*/ 127500 w 420000"/>
                <a:gd name="connsiteY55" fmla="*/ 532500 h 630000"/>
                <a:gd name="connsiteX56" fmla="*/ 82500 w 420000"/>
                <a:gd name="connsiteY56" fmla="*/ 532500 h 630000"/>
                <a:gd name="connsiteX57" fmla="*/ 82500 w 420000"/>
                <a:gd name="connsiteY57" fmla="*/ 487500 h 630000"/>
                <a:gd name="connsiteX58" fmla="*/ 127500 w 420000"/>
                <a:gd name="connsiteY58" fmla="*/ 487500 h 630000"/>
                <a:gd name="connsiteX59" fmla="*/ 127500 w 420000"/>
                <a:gd name="connsiteY59" fmla="*/ 532500 h 630000"/>
                <a:gd name="connsiteX60" fmla="*/ 390000 w 420000"/>
                <a:gd name="connsiteY60" fmla="*/ 577500 h 630000"/>
                <a:gd name="connsiteX61" fmla="*/ 390000 w 420000"/>
                <a:gd name="connsiteY61" fmla="*/ 75000 h 630000"/>
                <a:gd name="connsiteX62" fmla="*/ 367500 w 420000"/>
                <a:gd name="connsiteY62" fmla="*/ 75000 h 630000"/>
                <a:gd name="connsiteX63" fmla="*/ 367500 w 420000"/>
                <a:gd name="connsiteY63" fmla="*/ 30000 h 630000"/>
                <a:gd name="connsiteX64" fmla="*/ 345000 w 420000"/>
                <a:gd name="connsiteY64" fmla="*/ 30000 h 630000"/>
                <a:gd name="connsiteX65" fmla="*/ 345000 w 420000"/>
                <a:gd name="connsiteY65" fmla="*/ 0 h 630000"/>
                <a:gd name="connsiteX66" fmla="*/ 75000 w 420000"/>
                <a:gd name="connsiteY66" fmla="*/ 0 h 630000"/>
                <a:gd name="connsiteX67" fmla="*/ 75000 w 420000"/>
                <a:gd name="connsiteY67" fmla="*/ 30000 h 630000"/>
                <a:gd name="connsiteX68" fmla="*/ 52500 w 420000"/>
                <a:gd name="connsiteY68" fmla="*/ 30000 h 630000"/>
                <a:gd name="connsiteX69" fmla="*/ 52500 w 420000"/>
                <a:gd name="connsiteY69" fmla="*/ 75000 h 630000"/>
                <a:gd name="connsiteX70" fmla="*/ 30000 w 420000"/>
                <a:gd name="connsiteY70" fmla="*/ 75000 h 630000"/>
                <a:gd name="connsiteX71" fmla="*/ 30000 w 420000"/>
                <a:gd name="connsiteY71" fmla="*/ 577500 h 630000"/>
                <a:gd name="connsiteX72" fmla="*/ 0 w 420000"/>
                <a:gd name="connsiteY72" fmla="*/ 577500 h 630000"/>
                <a:gd name="connsiteX73" fmla="*/ 0 w 420000"/>
                <a:gd name="connsiteY73" fmla="*/ 630000 h 630000"/>
                <a:gd name="connsiteX74" fmla="*/ 420000 w 420000"/>
                <a:gd name="connsiteY74" fmla="*/ 630000 h 630000"/>
                <a:gd name="connsiteX75" fmla="*/ 420000 w 420000"/>
                <a:gd name="connsiteY75" fmla="*/ 577500 h 630000"/>
                <a:gd name="connsiteX76" fmla="*/ 390000 w 420000"/>
                <a:gd name="connsiteY76"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72500 h 630000"/>
                <a:gd name="connsiteX24" fmla="*/ 232500 w 420000"/>
                <a:gd name="connsiteY24" fmla="*/ 292500 h 630000"/>
                <a:gd name="connsiteX25" fmla="*/ 187500 w 420000"/>
                <a:gd name="connsiteY25" fmla="*/ 292500 h 630000"/>
                <a:gd name="connsiteX26" fmla="*/ 187500 w 420000"/>
                <a:gd name="connsiteY26" fmla="*/ 247500 h 630000"/>
                <a:gd name="connsiteX27" fmla="*/ 232500 w 420000"/>
                <a:gd name="connsiteY27" fmla="*/ 247500 h 630000"/>
                <a:gd name="connsiteX28" fmla="*/ 232500 w 420000"/>
                <a:gd name="connsiteY28" fmla="*/ 292500 h 630000"/>
                <a:gd name="connsiteX29" fmla="*/ 232500 w 420000"/>
                <a:gd name="connsiteY29" fmla="*/ 412500 h 630000"/>
                <a:gd name="connsiteX30" fmla="*/ 187500 w 420000"/>
                <a:gd name="connsiteY30" fmla="*/ 412500 h 630000"/>
                <a:gd name="connsiteX31" fmla="*/ 187500 w 420000"/>
                <a:gd name="connsiteY31" fmla="*/ 367500 h 630000"/>
                <a:gd name="connsiteX32" fmla="*/ 232500 w 420000"/>
                <a:gd name="connsiteY32" fmla="*/ 367500 h 630000"/>
                <a:gd name="connsiteX33" fmla="*/ 232500 w 420000"/>
                <a:gd name="connsiteY33" fmla="*/ 412500 h 630000"/>
                <a:gd name="connsiteX34" fmla="*/ 232500 w 420000"/>
                <a:gd name="connsiteY34" fmla="*/ 577500 h 630000"/>
                <a:gd name="connsiteX35" fmla="*/ 187500 w 420000"/>
                <a:gd name="connsiteY35" fmla="*/ 577500 h 630000"/>
                <a:gd name="connsiteX36" fmla="*/ 187500 w 420000"/>
                <a:gd name="connsiteY36" fmla="*/ 487500 h 630000"/>
                <a:gd name="connsiteX37" fmla="*/ 232500 w 420000"/>
                <a:gd name="connsiteY37" fmla="*/ 487500 h 630000"/>
                <a:gd name="connsiteX38" fmla="*/ 232500 w 420000"/>
                <a:gd name="connsiteY38" fmla="*/ 577500 h 630000"/>
                <a:gd name="connsiteX39" fmla="*/ 127500 w 420000"/>
                <a:gd name="connsiteY39" fmla="*/ 172500 h 630000"/>
                <a:gd name="connsiteX40" fmla="*/ 82500 w 420000"/>
                <a:gd name="connsiteY40" fmla="*/ 172500 h 630000"/>
                <a:gd name="connsiteX41" fmla="*/ 82500 w 420000"/>
                <a:gd name="connsiteY41" fmla="*/ 127500 h 630000"/>
                <a:gd name="connsiteX42" fmla="*/ 127500 w 420000"/>
                <a:gd name="connsiteY42" fmla="*/ 127500 h 630000"/>
                <a:gd name="connsiteX43" fmla="*/ 127500 w 420000"/>
                <a:gd name="connsiteY43" fmla="*/ 172500 h 630000"/>
                <a:gd name="connsiteX44" fmla="*/ 127500 w 420000"/>
                <a:gd name="connsiteY44" fmla="*/ 292500 h 630000"/>
                <a:gd name="connsiteX45" fmla="*/ 82500 w 420000"/>
                <a:gd name="connsiteY45" fmla="*/ 292500 h 630000"/>
                <a:gd name="connsiteX46" fmla="*/ 82500 w 420000"/>
                <a:gd name="connsiteY46" fmla="*/ 247500 h 630000"/>
                <a:gd name="connsiteX47" fmla="*/ 127500 w 420000"/>
                <a:gd name="connsiteY47" fmla="*/ 247500 h 630000"/>
                <a:gd name="connsiteX48" fmla="*/ 127500 w 420000"/>
                <a:gd name="connsiteY48" fmla="*/ 292500 h 630000"/>
                <a:gd name="connsiteX49" fmla="*/ 127500 w 420000"/>
                <a:gd name="connsiteY49" fmla="*/ 412500 h 630000"/>
                <a:gd name="connsiteX50" fmla="*/ 82500 w 420000"/>
                <a:gd name="connsiteY50" fmla="*/ 412500 h 630000"/>
                <a:gd name="connsiteX51" fmla="*/ 82500 w 420000"/>
                <a:gd name="connsiteY51" fmla="*/ 367500 h 630000"/>
                <a:gd name="connsiteX52" fmla="*/ 127500 w 420000"/>
                <a:gd name="connsiteY52" fmla="*/ 367500 h 630000"/>
                <a:gd name="connsiteX53" fmla="*/ 127500 w 420000"/>
                <a:gd name="connsiteY53" fmla="*/ 412500 h 630000"/>
                <a:gd name="connsiteX54" fmla="*/ 127500 w 420000"/>
                <a:gd name="connsiteY54" fmla="*/ 532500 h 630000"/>
                <a:gd name="connsiteX55" fmla="*/ 82500 w 420000"/>
                <a:gd name="connsiteY55" fmla="*/ 532500 h 630000"/>
                <a:gd name="connsiteX56" fmla="*/ 82500 w 420000"/>
                <a:gd name="connsiteY56" fmla="*/ 487500 h 630000"/>
                <a:gd name="connsiteX57" fmla="*/ 127500 w 420000"/>
                <a:gd name="connsiteY57" fmla="*/ 487500 h 630000"/>
                <a:gd name="connsiteX58" fmla="*/ 127500 w 420000"/>
                <a:gd name="connsiteY58" fmla="*/ 532500 h 630000"/>
                <a:gd name="connsiteX59" fmla="*/ 390000 w 420000"/>
                <a:gd name="connsiteY59" fmla="*/ 577500 h 630000"/>
                <a:gd name="connsiteX60" fmla="*/ 390000 w 420000"/>
                <a:gd name="connsiteY60" fmla="*/ 75000 h 630000"/>
                <a:gd name="connsiteX61" fmla="*/ 367500 w 420000"/>
                <a:gd name="connsiteY61" fmla="*/ 75000 h 630000"/>
                <a:gd name="connsiteX62" fmla="*/ 367500 w 420000"/>
                <a:gd name="connsiteY62" fmla="*/ 30000 h 630000"/>
                <a:gd name="connsiteX63" fmla="*/ 345000 w 420000"/>
                <a:gd name="connsiteY63" fmla="*/ 30000 h 630000"/>
                <a:gd name="connsiteX64" fmla="*/ 345000 w 420000"/>
                <a:gd name="connsiteY64" fmla="*/ 0 h 630000"/>
                <a:gd name="connsiteX65" fmla="*/ 75000 w 420000"/>
                <a:gd name="connsiteY65" fmla="*/ 0 h 630000"/>
                <a:gd name="connsiteX66" fmla="*/ 75000 w 420000"/>
                <a:gd name="connsiteY66" fmla="*/ 30000 h 630000"/>
                <a:gd name="connsiteX67" fmla="*/ 52500 w 420000"/>
                <a:gd name="connsiteY67" fmla="*/ 30000 h 630000"/>
                <a:gd name="connsiteX68" fmla="*/ 52500 w 420000"/>
                <a:gd name="connsiteY68" fmla="*/ 75000 h 630000"/>
                <a:gd name="connsiteX69" fmla="*/ 30000 w 420000"/>
                <a:gd name="connsiteY69" fmla="*/ 75000 h 630000"/>
                <a:gd name="connsiteX70" fmla="*/ 30000 w 420000"/>
                <a:gd name="connsiteY70" fmla="*/ 577500 h 630000"/>
                <a:gd name="connsiteX71" fmla="*/ 0 w 420000"/>
                <a:gd name="connsiteY71" fmla="*/ 577500 h 630000"/>
                <a:gd name="connsiteX72" fmla="*/ 0 w 420000"/>
                <a:gd name="connsiteY72" fmla="*/ 630000 h 630000"/>
                <a:gd name="connsiteX73" fmla="*/ 420000 w 420000"/>
                <a:gd name="connsiteY73" fmla="*/ 630000 h 630000"/>
                <a:gd name="connsiteX74" fmla="*/ 420000 w 420000"/>
                <a:gd name="connsiteY74" fmla="*/ 577500 h 630000"/>
                <a:gd name="connsiteX75" fmla="*/ 390000 w 420000"/>
                <a:gd name="connsiteY75"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187500 w 420000"/>
                <a:gd name="connsiteY20" fmla="*/ 127500 h 630000"/>
                <a:gd name="connsiteX21" fmla="*/ 187500 w 420000"/>
                <a:gd name="connsiteY21" fmla="*/ 172500 h 630000"/>
                <a:gd name="connsiteX22" fmla="*/ 187500 w 420000"/>
                <a:gd name="connsiteY22" fmla="*/ 127500 h 630000"/>
                <a:gd name="connsiteX23" fmla="*/ 232500 w 420000"/>
                <a:gd name="connsiteY23" fmla="*/ 292500 h 630000"/>
                <a:gd name="connsiteX24" fmla="*/ 187500 w 420000"/>
                <a:gd name="connsiteY24" fmla="*/ 292500 h 630000"/>
                <a:gd name="connsiteX25" fmla="*/ 187500 w 420000"/>
                <a:gd name="connsiteY25" fmla="*/ 247500 h 630000"/>
                <a:gd name="connsiteX26" fmla="*/ 232500 w 420000"/>
                <a:gd name="connsiteY26" fmla="*/ 247500 h 630000"/>
                <a:gd name="connsiteX27" fmla="*/ 232500 w 420000"/>
                <a:gd name="connsiteY27" fmla="*/ 292500 h 630000"/>
                <a:gd name="connsiteX28" fmla="*/ 232500 w 420000"/>
                <a:gd name="connsiteY28" fmla="*/ 412500 h 630000"/>
                <a:gd name="connsiteX29" fmla="*/ 187500 w 420000"/>
                <a:gd name="connsiteY29" fmla="*/ 412500 h 630000"/>
                <a:gd name="connsiteX30" fmla="*/ 187500 w 420000"/>
                <a:gd name="connsiteY30" fmla="*/ 367500 h 630000"/>
                <a:gd name="connsiteX31" fmla="*/ 232500 w 420000"/>
                <a:gd name="connsiteY31" fmla="*/ 367500 h 630000"/>
                <a:gd name="connsiteX32" fmla="*/ 232500 w 420000"/>
                <a:gd name="connsiteY32" fmla="*/ 412500 h 630000"/>
                <a:gd name="connsiteX33" fmla="*/ 232500 w 420000"/>
                <a:gd name="connsiteY33" fmla="*/ 577500 h 630000"/>
                <a:gd name="connsiteX34" fmla="*/ 187500 w 420000"/>
                <a:gd name="connsiteY34" fmla="*/ 577500 h 630000"/>
                <a:gd name="connsiteX35" fmla="*/ 187500 w 420000"/>
                <a:gd name="connsiteY35" fmla="*/ 487500 h 630000"/>
                <a:gd name="connsiteX36" fmla="*/ 232500 w 420000"/>
                <a:gd name="connsiteY36" fmla="*/ 487500 h 630000"/>
                <a:gd name="connsiteX37" fmla="*/ 232500 w 420000"/>
                <a:gd name="connsiteY37" fmla="*/ 577500 h 630000"/>
                <a:gd name="connsiteX38" fmla="*/ 127500 w 420000"/>
                <a:gd name="connsiteY38" fmla="*/ 172500 h 630000"/>
                <a:gd name="connsiteX39" fmla="*/ 82500 w 420000"/>
                <a:gd name="connsiteY39" fmla="*/ 172500 h 630000"/>
                <a:gd name="connsiteX40" fmla="*/ 82500 w 420000"/>
                <a:gd name="connsiteY40" fmla="*/ 127500 h 630000"/>
                <a:gd name="connsiteX41" fmla="*/ 127500 w 420000"/>
                <a:gd name="connsiteY41" fmla="*/ 127500 h 630000"/>
                <a:gd name="connsiteX42" fmla="*/ 127500 w 420000"/>
                <a:gd name="connsiteY42" fmla="*/ 172500 h 630000"/>
                <a:gd name="connsiteX43" fmla="*/ 127500 w 420000"/>
                <a:gd name="connsiteY43" fmla="*/ 292500 h 630000"/>
                <a:gd name="connsiteX44" fmla="*/ 82500 w 420000"/>
                <a:gd name="connsiteY44" fmla="*/ 292500 h 630000"/>
                <a:gd name="connsiteX45" fmla="*/ 82500 w 420000"/>
                <a:gd name="connsiteY45" fmla="*/ 247500 h 630000"/>
                <a:gd name="connsiteX46" fmla="*/ 127500 w 420000"/>
                <a:gd name="connsiteY46" fmla="*/ 247500 h 630000"/>
                <a:gd name="connsiteX47" fmla="*/ 127500 w 420000"/>
                <a:gd name="connsiteY47" fmla="*/ 292500 h 630000"/>
                <a:gd name="connsiteX48" fmla="*/ 127500 w 420000"/>
                <a:gd name="connsiteY48" fmla="*/ 412500 h 630000"/>
                <a:gd name="connsiteX49" fmla="*/ 82500 w 420000"/>
                <a:gd name="connsiteY49" fmla="*/ 412500 h 630000"/>
                <a:gd name="connsiteX50" fmla="*/ 82500 w 420000"/>
                <a:gd name="connsiteY50" fmla="*/ 367500 h 630000"/>
                <a:gd name="connsiteX51" fmla="*/ 127500 w 420000"/>
                <a:gd name="connsiteY51" fmla="*/ 367500 h 630000"/>
                <a:gd name="connsiteX52" fmla="*/ 127500 w 420000"/>
                <a:gd name="connsiteY52" fmla="*/ 412500 h 630000"/>
                <a:gd name="connsiteX53" fmla="*/ 127500 w 420000"/>
                <a:gd name="connsiteY53" fmla="*/ 532500 h 630000"/>
                <a:gd name="connsiteX54" fmla="*/ 82500 w 420000"/>
                <a:gd name="connsiteY54" fmla="*/ 532500 h 630000"/>
                <a:gd name="connsiteX55" fmla="*/ 82500 w 420000"/>
                <a:gd name="connsiteY55" fmla="*/ 487500 h 630000"/>
                <a:gd name="connsiteX56" fmla="*/ 127500 w 420000"/>
                <a:gd name="connsiteY56" fmla="*/ 487500 h 630000"/>
                <a:gd name="connsiteX57" fmla="*/ 127500 w 420000"/>
                <a:gd name="connsiteY57" fmla="*/ 532500 h 630000"/>
                <a:gd name="connsiteX58" fmla="*/ 390000 w 420000"/>
                <a:gd name="connsiteY58" fmla="*/ 577500 h 630000"/>
                <a:gd name="connsiteX59" fmla="*/ 390000 w 420000"/>
                <a:gd name="connsiteY59" fmla="*/ 75000 h 630000"/>
                <a:gd name="connsiteX60" fmla="*/ 367500 w 420000"/>
                <a:gd name="connsiteY60" fmla="*/ 75000 h 630000"/>
                <a:gd name="connsiteX61" fmla="*/ 367500 w 420000"/>
                <a:gd name="connsiteY61" fmla="*/ 30000 h 630000"/>
                <a:gd name="connsiteX62" fmla="*/ 345000 w 420000"/>
                <a:gd name="connsiteY62" fmla="*/ 30000 h 630000"/>
                <a:gd name="connsiteX63" fmla="*/ 345000 w 420000"/>
                <a:gd name="connsiteY63" fmla="*/ 0 h 630000"/>
                <a:gd name="connsiteX64" fmla="*/ 75000 w 420000"/>
                <a:gd name="connsiteY64" fmla="*/ 0 h 630000"/>
                <a:gd name="connsiteX65" fmla="*/ 75000 w 420000"/>
                <a:gd name="connsiteY65" fmla="*/ 30000 h 630000"/>
                <a:gd name="connsiteX66" fmla="*/ 52500 w 420000"/>
                <a:gd name="connsiteY66" fmla="*/ 30000 h 630000"/>
                <a:gd name="connsiteX67" fmla="*/ 52500 w 420000"/>
                <a:gd name="connsiteY67" fmla="*/ 75000 h 630000"/>
                <a:gd name="connsiteX68" fmla="*/ 30000 w 420000"/>
                <a:gd name="connsiteY68" fmla="*/ 75000 h 630000"/>
                <a:gd name="connsiteX69" fmla="*/ 30000 w 420000"/>
                <a:gd name="connsiteY69" fmla="*/ 577500 h 630000"/>
                <a:gd name="connsiteX70" fmla="*/ 0 w 420000"/>
                <a:gd name="connsiteY70" fmla="*/ 577500 h 630000"/>
                <a:gd name="connsiteX71" fmla="*/ 0 w 420000"/>
                <a:gd name="connsiteY71" fmla="*/ 630000 h 630000"/>
                <a:gd name="connsiteX72" fmla="*/ 420000 w 420000"/>
                <a:gd name="connsiteY72" fmla="*/ 630000 h 630000"/>
                <a:gd name="connsiteX73" fmla="*/ 420000 w 420000"/>
                <a:gd name="connsiteY73" fmla="*/ 577500 h 630000"/>
                <a:gd name="connsiteX74" fmla="*/ 390000 w 420000"/>
                <a:gd name="connsiteY74"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72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172500 h 630000"/>
                <a:gd name="connsiteX40" fmla="*/ 127500 w 420000"/>
                <a:gd name="connsiteY40" fmla="*/ 292500 h 630000"/>
                <a:gd name="connsiteX41" fmla="*/ 82500 w 420000"/>
                <a:gd name="connsiteY41" fmla="*/ 292500 h 630000"/>
                <a:gd name="connsiteX42" fmla="*/ 82500 w 420000"/>
                <a:gd name="connsiteY42" fmla="*/ 247500 h 630000"/>
                <a:gd name="connsiteX43" fmla="*/ 127500 w 420000"/>
                <a:gd name="connsiteY43" fmla="*/ 247500 h 630000"/>
                <a:gd name="connsiteX44" fmla="*/ 127500 w 420000"/>
                <a:gd name="connsiteY44" fmla="*/ 292500 h 630000"/>
                <a:gd name="connsiteX45" fmla="*/ 127500 w 420000"/>
                <a:gd name="connsiteY45" fmla="*/ 412500 h 630000"/>
                <a:gd name="connsiteX46" fmla="*/ 82500 w 420000"/>
                <a:gd name="connsiteY46" fmla="*/ 412500 h 630000"/>
                <a:gd name="connsiteX47" fmla="*/ 82500 w 420000"/>
                <a:gd name="connsiteY47" fmla="*/ 367500 h 630000"/>
                <a:gd name="connsiteX48" fmla="*/ 127500 w 420000"/>
                <a:gd name="connsiteY48" fmla="*/ 367500 h 630000"/>
                <a:gd name="connsiteX49" fmla="*/ 127500 w 420000"/>
                <a:gd name="connsiteY49" fmla="*/ 412500 h 630000"/>
                <a:gd name="connsiteX50" fmla="*/ 127500 w 420000"/>
                <a:gd name="connsiteY50" fmla="*/ 532500 h 630000"/>
                <a:gd name="connsiteX51" fmla="*/ 82500 w 420000"/>
                <a:gd name="connsiteY51" fmla="*/ 532500 h 630000"/>
                <a:gd name="connsiteX52" fmla="*/ 82500 w 420000"/>
                <a:gd name="connsiteY52" fmla="*/ 487500 h 630000"/>
                <a:gd name="connsiteX53" fmla="*/ 127500 w 420000"/>
                <a:gd name="connsiteY53" fmla="*/ 487500 h 630000"/>
                <a:gd name="connsiteX54" fmla="*/ 127500 w 420000"/>
                <a:gd name="connsiteY54" fmla="*/ 532500 h 630000"/>
                <a:gd name="connsiteX55" fmla="*/ 390000 w 420000"/>
                <a:gd name="connsiteY55" fmla="*/ 577500 h 630000"/>
                <a:gd name="connsiteX56" fmla="*/ 390000 w 420000"/>
                <a:gd name="connsiteY56" fmla="*/ 75000 h 630000"/>
                <a:gd name="connsiteX57" fmla="*/ 367500 w 420000"/>
                <a:gd name="connsiteY57" fmla="*/ 75000 h 630000"/>
                <a:gd name="connsiteX58" fmla="*/ 367500 w 420000"/>
                <a:gd name="connsiteY58" fmla="*/ 30000 h 630000"/>
                <a:gd name="connsiteX59" fmla="*/ 345000 w 420000"/>
                <a:gd name="connsiteY59" fmla="*/ 30000 h 630000"/>
                <a:gd name="connsiteX60" fmla="*/ 345000 w 420000"/>
                <a:gd name="connsiteY60" fmla="*/ 0 h 630000"/>
                <a:gd name="connsiteX61" fmla="*/ 75000 w 420000"/>
                <a:gd name="connsiteY61" fmla="*/ 0 h 630000"/>
                <a:gd name="connsiteX62" fmla="*/ 75000 w 420000"/>
                <a:gd name="connsiteY62" fmla="*/ 30000 h 630000"/>
                <a:gd name="connsiteX63" fmla="*/ 52500 w 420000"/>
                <a:gd name="connsiteY63" fmla="*/ 30000 h 630000"/>
                <a:gd name="connsiteX64" fmla="*/ 52500 w 420000"/>
                <a:gd name="connsiteY64" fmla="*/ 75000 h 630000"/>
                <a:gd name="connsiteX65" fmla="*/ 30000 w 420000"/>
                <a:gd name="connsiteY65" fmla="*/ 75000 h 630000"/>
                <a:gd name="connsiteX66" fmla="*/ 30000 w 420000"/>
                <a:gd name="connsiteY66" fmla="*/ 577500 h 630000"/>
                <a:gd name="connsiteX67" fmla="*/ 0 w 420000"/>
                <a:gd name="connsiteY67" fmla="*/ 577500 h 630000"/>
                <a:gd name="connsiteX68" fmla="*/ 0 w 420000"/>
                <a:gd name="connsiteY68" fmla="*/ 630000 h 630000"/>
                <a:gd name="connsiteX69" fmla="*/ 420000 w 420000"/>
                <a:gd name="connsiteY69" fmla="*/ 630000 h 630000"/>
                <a:gd name="connsiteX70" fmla="*/ 420000 w 420000"/>
                <a:gd name="connsiteY70" fmla="*/ 577500 h 630000"/>
                <a:gd name="connsiteX71" fmla="*/ 390000 w 420000"/>
                <a:gd name="connsiteY71"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292500 h 630000"/>
                <a:gd name="connsiteX40" fmla="*/ 82500 w 420000"/>
                <a:gd name="connsiteY40" fmla="*/ 292500 h 630000"/>
                <a:gd name="connsiteX41" fmla="*/ 82500 w 420000"/>
                <a:gd name="connsiteY41" fmla="*/ 247500 h 630000"/>
                <a:gd name="connsiteX42" fmla="*/ 127500 w 420000"/>
                <a:gd name="connsiteY42" fmla="*/ 247500 h 630000"/>
                <a:gd name="connsiteX43" fmla="*/ 127500 w 420000"/>
                <a:gd name="connsiteY43" fmla="*/ 292500 h 630000"/>
                <a:gd name="connsiteX44" fmla="*/ 127500 w 420000"/>
                <a:gd name="connsiteY44" fmla="*/ 412500 h 630000"/>
                <a:gd name="connsiteX45" fmla="*/ 82500 w 420000"/>
                <a:gd name="connsiteY45" fmla="*/ 412500 h 630000"/>
                <a:gd name="connsiteX46" fmla="*/ 82500 w 420000"/>
                <a:gd name="connsiteY46" fmla="*/ 367500 h 630000"/>
                <a:gd name="connsiteX47" fmla="*/ 127500 w 420000"/>
                <a:gd name="connsiteY47" fmla="*/ 367500 h 630000"/>
                <a:gd name="connsiteX48" fmla="*/ 127500 w 420000"/>
                <a:gd name="connsiteY48" fmla="*/ 412500 h 630000"/>
                <a:gd name="connsiteX49" fmla="*/ 127500 w 420000"/>
                <a:gd name="connsiteY49" fmla="*/ 532500 h 630000"/>
                <a:gd name="connsiteX50" fmla="*/ 82500 w 420000"/>
                <a:gd name="connsiteY50" fmla="*/ 532500 h 630000"/>
                <a:gd name="connsiteX51" fmla="*/ 82500 w 420000"/>
                <a:gd name="connsiteY51" fmla="*/ 487500 h 630000"/>
                <a:gd name="connsiteX52" fmla="*/ 127500 w 420000"/>
                <a:gd name="connsiteY52" fmla="*/ 487500 h 630000"/>
                <a:gd name="connsiteX53" fmla="*/ 127500 w 420000"/>
                <a:gd name="connsiteY53" fmla="*/ 532500 h 630000"/>
                <a:gd name="connsiteX54" fmla="*/ 390000 w 420000"/>
                <a:gd name="connsiteY54" fmla="*/ 577500 h 630000"/>
                <a:gd name="connsiteX55" fmla="*/ 390000 w 420000"/>
                <a:gd name="connsiteY55" fmla="*/ 75000 h 630000"/>
                <a:gd name="connsiteX56" fmla="*/ 367500 w 420000"/>
                <a:gd name="connsiteY56" fmla="*/ 75000 h 630000"/>
                <a:gd name="connsiteX57" fmla="*/ 367500 w 420000"/>
                <a:gd name="connsiteY57" fmla="*/ 30000 h 630000"/>
                <a:gd name="connsiteX58" fmla="*/ 345000 w 420000"/>
                <a:gd name="connsiteY58" fmla="*/ 30000 h 630000"/>
                <a:gd name="connsiteX59" fmla="*/ 345000 w 420000"/>
                <a:gd name="connsiteY59" fmla="*/ 0 h 630000"/>
                <a:gd name="connsiteX60" fmla="*/ 75000 w 420000"/>
                <a:gd name="connsiteY60" fmla="*/ 0 h 630000"/>
                <a:gd name="connsiteX61" fmla="*/ 75000 w 420000"/>
                <a:gd name="connsiteY61" fmla="*/ 30000 h 630000"/>
                <a:gd name="connsiteX62" fmla="*/ 52500 w 420000"/>
                <a:gd name="connsiteY62" fmla="*/ 30000 h 630000"/>
                <a:gd name="connsiteX63" fmla="*/ 52500 w 420000"/>
                <a:gd name="connsiteY63" fmla="*/ 75000 h 630000"/>
                <a:gd name="connsiteX64" fmla="*/ 30000 w 420000"/>
                <a:gd name="connsiteY64" fmla="*/ 75000 h 630000"/>
                <a:gd name="connsiteX65" fmla="*/ 30000 w 420000"/>
                <a:gd name="connsiteY65" fmla="*/ 577500 h 630000"/>
                <a:gd name="connsiteX66" fmla="*/ 0 w 420000"/>
                <a:gd name="connsiteY66" fmla="*/ 577500 h 630000"/>
                <a:gd name="connsiteX67" fmla="*/ 0 w 420000"/>
                <a:gd name="connsiteY67" fmla="*/ 630000 h 630000"/>
                <a:gd name="connsiteX68" fmla="*/ 420000 w 420000"/>
                <a:gd name="connsiteY68" fmla="*/ 630000 h 630000"/>
                <a:gd name="connsiteX69" fmla="*/ 420000 w 420000"/>
                <a:gd name="connsiteY69" fmla="*/ 577500 h 630000"/>
                <a:gd name="connsiteX70" fmla="*/ 390000 w 420000"/>
                <a:gd name="connsiteY70"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82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292500 h 630000"/>
                <a:gd name="connsiteX39" fmla="*/ 82500 w 420000"/>
                <a:gd name="connsiteY39" fmla="*/ 292500 h 630000"/>
                <a:gd name="connsiteX40" fmla="*/ 82500 w 420000"/>
                <a:gd name="connsiteY40" fmla="*/ 247500 h 630000"/>
                <a:gd name="connsiteX41" fmla="*/ 127500 w 420000"/>
                <a:gd name="connsiteY41" fmla="*/ 247500 h 630000"/>
                <a:gd name="connsiteX42" fmla="*/ 127500 w 420000"/>
                <a:gd name="connsiteY42" fmla="*/ 292500 h 630000"/>
                <a:gd name="connsiteX43" fmla="*/ 127500 w 420000"/>
                <a:gd name="connsiteY43" fmla="*/ 412500 h 630000"/>
                <a:gd name="connsiteX44" fmla="*/ 82500 w 420000"/>
                <a:gd name="connsiteY44" fmla="*/ 412500 h 630000"/>
                <a:gd name="connsiteX45" fmla="*/ 82500 w 420000"/>
                <a:gd name="connsiteY45" fmla="*/ 367500 h 630000"/>
                <a:gd name="connsiteX46" fmla="*/ 127500 w 420000"/>
                <a:gd name="connsiteY46" fmla="*/ 367500 h 630000"/>
                <a:gd name="connsiteX47" fmla="*/ 127500 w 420000"/>
                <a:gd name="connsiteY47" fmla="*/ 412500 h 630000"/>
                <a:gd name="connsiteX48" fmla="*/ 127500 w 420000"/>
                <a:gd name="connsiteY48" fmla="*/ 532500 h 630000"/>
                <a:gd name="connsiteX49" fmla="*/ 82500 w 420000"/>
                <a:gd name="connsiteY49" fmla="*/ 532500 h 630000"/>
                <a:gd name="connsiteX50" fmla="*/ 82500 w 420000"/>
                <a:gd name="connsiteY50" fmla="*/ 487500 h 630000"/>
                <a:gd name="connsiteX51" fmla="*/ 127500 w 420000"/>
                <a:gd name="connsiteY51" fmla="*/ 487500 h 630000"/>
                <a:gd name="connsiteX52" fmla="*/ 127500 w 420000"/>
                <a:gd name="connsiteY52" fmla="*/ 532500 h 630000"/>
                <a:gd name="connsiteX53" fmla="*/ 390000 w 420000"/>
                <a:gd name="connsiteY53" fmla="*/ 577500 h 630000"/>
                <a:gd name="connsiteX54" fmla="*/ 390000 w 420000"/>
                <a:gd name="connsiteY54" fmla="*/ 75000 h 630000"/>
                <a:gd name="connsiteX55" fmla="*/ 367500 w 420000"/>
                <a:gd name="connsiteY55" fmla="*/ 75000 h 630000"/>
                <a:gd name="connsiteX56" fmla="*/ 367500 w 420000"/>
                <a:gd name="connsiteY56" fmla="*/ 30000 h 630000"/>
                <a:gd name="connsiteX57" fmla="*/ 345000 w 420000"/>
                <a:gd name="connsiteY57" fmla="*/ 30000 h 630000"/>
                <a:gd name="connsiteX58" fmla="*/ 345000 w 420000"/>
                <a:gd name="connsiteY58" fmla="*/ 0 h 630000"/>
                <a:gd name="connsiteX59" fmla="*/ 75000 w 420000"/>
                <a:gd name="connsiteY59" fmla="*/ 0 h 630000"/>
                <a:gd name="connsiteX60" fmla="*/ 75000 w 420000"/>
                <a:gd name="connsiteY60" fmla="*/ 30000 h 630000"/>
                <a:gd name="connsiteX61" fmla="*/ 52500 w 420000"/>
                <a:gd name="connsiteY61" fmla="*/ 30000 h 630000"/>
                <a:gd name="connsiteX62" fmla="*/ 52500 w 420000"/>
                <a:gd name="connsiteY62" fmla="*/ 75000 h 630000"/>
                <a:gd name="connsiteX63" fmla="*/ 30000 w 420000"/>
                <a:gd name="connsiteY63" fmla="*/ 75000 h 630000"/>
                <a:gd name="connsiteX64" fmla="*/ 30000 w 420000"/>
                <a:gd name="connsiteY64" fmla="*/ 577500 h 630000"/>
                <a:gd name="connsiteX65" fmla="*/ 0 w 420000"/>
                <a:gd name="connsiteY65" fmla="*/ 577500 h 630000"/>
                <a:gd name="connsiteX66" fmla="*/ 0 w 420000"/>
                <a:gd name="connsiteY66" fmla="*/ 630000 h 630000"/>
                <a:gd name="connsiteX67" fmla="*/ 420000 w 420000"/>
                <a:gd name="connsiteY67" fmla="*/ 630000 h 630000"/>
                <a:gd name="connsiteX68" fmla="*/ 420000 w 420000"/>
                <a:gd name="connsiteY68" fmla="*/ 577500 h 630000"/>
                <a:gd name="connsiteX69" fmla="*/ 390000 w 420000"/>
                <a:gd name="connsiteY69"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292500 h 630000"/>
                <a:gd name="connsiteX36" fmla="*/ 82500 w 420000"/>
                <a:gd name="connsiteY36" fmla="*/ 292500 h 630000"/>
                <a:gd name="connsiteX37" fmla="*/ 82500 w 420000"/>
                <a:gd name="connsiteY37" fmla="*/ 247500 h 630000"/>
                <a:gd name="connsiteX38" fmla="*/ 127500 w 420000"/>
                <a:gd name="connsiteY38" fmla="*/ 247500 h 630000"/>
                <a:gd name="connsiteX39" fmla="*/ 127500 w 420000"/>
                <a:gd name="connsiteY39" fmla="*/ 292500 h 630000"/>
                <a:gd name="connsiteX40" fmla="*/ 127500 w 420000"/>
                <a:gd name="connsiteY40" fmla="*/ 412500 h 630000"/>
                <a:gd name="connsiteX41" fmla="*/ 82500 w 420000"/>
                <a:gd name="connsiteY41" fmla="*/ 412500 h 630000"/>
                <a:gd name="connsiteX42" fmla="*/ 82500 w 420000"/>
                <a:gd name="connsiteY42" fmla="*/ 367500 h 630000"/>
                <a:gd name="connsiteX43" fmla="*/ 127500 w 420000"/>
                <a:gd name="connsiteY43" fmla="*/ 367500 h 630000"/>
                <a:gd name="connsiteX44" fmla="*/ 127500 w 420000"/>
                <a:gd name="connsiteY44" fmla="*/ 412500 h 630000"/>
                <a:gd name="connsiteX45" fmla="*/ 127500 w 420000"/>
                <a:gd name="connsiteY45" fmla="*/ 532500 h 630000"/>
                <a:gd name="connsiteX46" fmla="*/ 82500 w 420000"/>
                <a:gd name="connsiteY46" fmla="*/ 532500 h 630000"/>
                <a:gd name="connsiteX47" fmla="*/ 82500 w 420000"/>
                <a:gd name="connsiteY47" fmla="*/ 487500 h 630000"/>
                <a:gd name="connsiteX48" fmla="*/ 127500 w 420000"/>
                <a:gd name="connsiteY48" fmla="*/ 487500 h 630000"/>
                <a:gd name="connsiteX49" fmla="*/ 127500 w 420000"/>
                <a:gd name="connsiteY49" fmla="*/ 532500 h 630000"/>
                <a:gd name="connsiteX50" fmla="*/ 390000 w 420000"/>
                <a:gd name="connsiteY50" fmla="*/ 577500 h 630000"/>
                <a:gd name="connsiteX51" fmla="*/ 390000 w 420000"/>
                <a:gd name="connsiteY51" fmla="*/ 75000 h 630000"/>
                <a:gd name="connsiteX52" fmla="*/ 367500 w 420000"/>
                <a:gd name="connsiteY52" fmla="*/ 75000 h 630000"/>
                <a:gd name="connsiteX53" fmla="*/ 367500 w 420000"/>
                <a:gd name="connsiteY53" fmla="*/ 30000 h 630000"/>
                <a:gd name="connsiteX54" fmla="*/ 345000 w 420000"/>
                <a:gd name="connsiteY54" fmla="*/ 30000 h 630000"/>
                <a:gd name="connsiteX55" fmla="*/ 345000 w 420000"/>
                <a:gd name="connsiteY55" fmla="*/ 0 h 630000"/>
                <a:gd name="connsiteX56" fmla="*/ 75000 w 420000"/>
                <a:gd name="connsiteY56" fmla="*/ 0 h 630000"/>
                <a:gd name="connsiteX57" fmla="*/ 75000 w 420000"/>
                <a:gd name="connsiteY57" fmla="*/ 30000 h 630000"/>
                <a:gd name="connsiteX58" fmla="*/ 52500 w 420000"/>
                <a:gd name="connsiteY58" fmla="*/ 30000 h 630000"/>
                <a:gd name="connsiteX59" fmla="*/ 52500 w 420000"/>
                <a:gd name="connsiteY59" fmla="*/ 75000 h 630000"/>
                <a:gd name="connsiteX60" fmla="*/ 30000 w 420000"/>
                <a:gd name="connsiteY60" fmla="*/ 75000 h 630000"/>
                <a:gd name="connsiteX61" fmla="*/ 30000 w 420000"/>
                <a:gd name="connsiteY61" fmla="*/ 577500 h 630000"/>
                <a:gd name="connsiteX62" fmla="*/ 0 w 420000"/>
                <a:gd name="connsiteY62" fmla="*/ 577500 h 630000"/>
                <a:gd name="connsiteX63" fmla="*/ 0 w 420000"/>
                <a:gd name="connsiteY63" fmla="*/ 630000 h 630000"/>
                <a:gd name="connsiteX64" fmla="*/ 420000 w 420000"/>
                <a:gd name="connsiteY64" fmla="*/ 630000 h 630000"/>
                <a:gd name="connsiteX65" fmla="*/ 420000 w 420000"/>
                <a:gd name="connsiteY65" fmla="*/ 577500 h 630000"/>
                <a:gd name="connsiteX66" fmla="*/ 390000 w 420000"/>
                <a:gd name="connsiteY66" fmla="*/ 577500 h 630000"/>
                <a:gd name="connsiteX0" fmla="*/ 337500 w 420000"/>
                <a:gd name="connsiteY0" fmla="*/ 127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292500 h 630000"/>
                <a:gd name="connsiteX5" fmla="*/ 292500 w 420000"/>
                <a:gd name="connsiteY5" fmla="*/ 292500 h 630000"/>
                <a:gd name="connsiteX6" fmla="*/ 292500 w 420000"/>
                <a:gd name="connsiteY6" fmla="*/ 247500 h 630000"/>
                <a:gd name="connsiteX7" fmla="*/ 337500 w 420000"/>
                <a:gd name="connsiteY7" fmla="*/ 247500 h 630000"/>
                <a:gd name="connsiteX8" fmla="*/ 337500 w 420000"/>
                <a:gd name="connsiteY8" fmla="*/ 292500 h 630000"/>
                <a:gd name="connsiteX9" fmla="*/ 337500 w 420000"/>
                <a:gd name="connsiteY9" fmla="*/ 412500 h 630000"/>
                <a:gd name="connsiteX10" fmla="*/ 292500 w 420000"/>
                <a:gd name="connsiteY10" fmla="*/ 412500 h 630000"/>
                <a:gd name="connsiteX11" fmla="*/ 292500 w 420000"/>
                <a:gd name="connsiteY11" fmla="*/ 367500 h 630000"/>
                <a:gd name="connsiteX12" fmla="*/ 337500 w 420000"/>
                <a:gd name="connsiteY12" fmla="*/ 367500 h 630000"/>
                <a:gd name="connsiteX13" fmla="*/ 337500 w 420000"/>
                <a:gd name="connsiteY13" fmla="*/ 412500 h 630000"/>
                <a:gd name="connsiteX14" fmla="*/ 337500 w 420000"/>
                <a:gd name="connsiteY14" fmla="*/ 532500 h 630000"/>
                <a:gd name="connsiteX15" fmla="*/ 292500 w 420000"/>
                <a:gd name="connsiteY15" fmla="*/ 532500 h 630000"/>
                <a:gd name="connsiteX16" fmla="*/ 292500 w 420000"/>
                <a:gd name="connsiteY16" fmla="*/ 487500 h 630000"/>
                <a:gd name="connsiteX17" fmla="*/ 337500 w 420000"/>
                <a:gd name="connsiteY17" fmla="*/ 487500 h 630000"/>
                <a:gd name="connsiteX18" fmla="*/ 337500 w 420000"/>
                <a:gd name="connsiteY18" fmla="*/ 532500 h 630000"/>
                <a:gd name="connsiteX19" fmla="*/ 232500 w 420000"/>
                <a:gd name="connsiteY19" fmla="*/ 292500 h 630000"/>
                <a:gd name="connsiteX20" fmla="*/ 187500 w 420000"/>
                <a:gd name="connsiteY20" fmla="*/ 292500 h 630000"/>
                <a:gd name="connsiteX21" fmla="*/ 187500 w 420000"/>
                <a:gd name="connsiteY21" fmla="*/ 247500 h 630000"/>
                <a:gd name="connsiteX22" fmla="*/ 232500 w 420000"/>
                <a:gd name="connsiteY22" fmla="*/ 247500 h 630000"/>
                <a:gd name="connsiteX23" fmla="*/ 232500 w 420000"/>
                <a:gd name="connsiteY23" fmla="*/ 292500 h 630000"/>
                <a:gd name="connsiteX24" fmla="*/ 232500 w 420000"/>
                <a:gd name="connsiteY24" fmla="*/ 412500 h 630000"/>
                <a:gd name="connsiteX25" fmla="*/ 187500 w 420000"/>
                <a:gd name="connsiteY25" fmla="*/ 412500 h 630000"/>
                <a:gd name="connsiteX26" fmla="*/ 187500 w 420000"/>
                <a:gd name="connsiteY26" fmla="*/ 367500 h 630000"/>
                <a:gd name="connsiteX27" fmla="*/ 232500 w 420000"/>
                <a:gd name="connsiteY27" fmla="*/ 367500 h 630000"/>
                <a:gd name="connsiteX28" fmla="*/ 232500 w 420000"/>
                <a:gd name="connsiteY28" fmla="*/ 412500 h 630000"/>
                <a:gd name="connsiteX29" fmla="*/ 232500 w 420000"/>
                <a:gd name="connsiteY29" fmla="*/ 577500 h 630000"/>
                <a:gd name="connsiteX30" fmla="*/ 187500 w 420000"/>
                <a:gd name="connsiteY30" fmla="*/ 577500 h 630000"/>
                <a:gd name="connsiteX31" fmla="*/ 187500 w 420000"/>
                <a:gd name="connsiteY31" fmla="*/ 487500 h 630000"/>
                <a:gd name="connsiteX32" fmla="*/ 232500 w 420000"/>
                <a:gd name="connsiteY32" fmla="*/ 487500 h 630000"/>
                <a:gd name="connsiteX33" fmla="*/ 232500 w 420000"/>
                <a:gd name="connsiteY33" fmla="*/ 577500 h 630000"/>
                <a:gd name="connsiteX34" fmla="*/ 127500 w 420000"/>
                <a:gd name="connsiteY34" fmla="*/ 292500 h 630000"/>
                <a:gd name="connsiteX35" fmla="*/ 82500 w 420000"/>
                <a:gd name="connsiteY35" fmla="*/ 292500 h 630000"/>
                <a:gd name="connsiteX36" fmla="*/ 82500 w 420000"/>
                <a:gd name="connsiteY36" fmla="*/ 247500 h 630000"/>
                <a:gd name="connsiteX37" fmla="*/ 127500 w 420000"/>
                <a:gd name="connsiteY37" fmla="*/ 247500 h 630000"/>
                <a:gd name="connsiteX38" fmla="*/ 127500 w 420000"/>
                <a:gd name="connsiteY38" fmla="*/ 292500 h 630000"/>
                <a:gd name="connsiteX39" fmla="*/ 127500 w 420000"/>
                <a:gd name="connsiteY39" fmla="*/ 412500 h 630000"/>
                <a:gd name="connsiteX40" fmla="*/ 82500 w 420000"/>
                <a:gd name="connsiteY40" fmla="*/ 412500 h 630000"/>
                <a:gd name="connsiteX41" fmla="*/ 82500 w 420000"/>
                <a:gd name="connsiteY41" fmla="*/ 367500 h 630000"/>
                <a:gd name="connsiteX42" fmla="*/ 127500 w 420000"/>
                <a:gd name="connsiteY42" fmla="*/ 367500 h 630000"/>
                <a:gd name="connsiteX43" fmla="*/ 127500 w 420000"/>
                <a:gd name="connsiteY43" fmla="*/ 412500 h 630000"/>
                <a:gd name="connsiteX44" fmla="*/ 127500 w 420000"/>
                <a:gd name="connsiteY44" fmla="*/ 532500 h 630000"/>
                <a:gd name="connsiteX45" fmla="*/ 82500 w 420000"/>
                <a:gd name="connsiteY45" fmla="*/ 532500 h 630000"/>
                <a:gd name="connsiteX46" fmla="*/ 82500 w 420000"/>
                <a:gd name="connsiteY46" fmla="*/ 487500 h 630000"/>
                <a:gd name="connsiteX47" fmla="*/ 127500 w 420000"/>
                <a:gd name="connsiteY47" fmla="*/ 487500 h 630000"/>
                <a:gd name="connsiteX48" fmla="*/ 127500 w 420000"/>
                <a:gd name="connsiteY48" fmla="*/ 532500 h 630000"/>
                <a:gd name="connsiteX49" fmla="*/ 390000 w 420000"/>
                <a:gd name="connsiteY49" fmla="*/ 577500 h 630000"/>
                <a:gd name="connsiteX50" fmla="*/ 390000 w 420000"/>
                <a:gd name="connsiteY50" fmla="*/ 75000 h 630000"/>
                <a:gd name="connsiteX51" fmla="*/ 367500 w 420000"/>
                <a:gd name="connsiteY51" fmla="*/ 75000 h 630000"/>
                <a:gd name="connsiteX52" fmla="*/ 367500 w 420000"/>
                <a:gd name="connsiteY52" fmla="*/ 30000 h 630000"/>
                <a:gd name="connsiteX53" fmla="*/ 345000 w 420000"/>
                <a:gd name="connsiteY53" fmla="*/ 30000 h 630000"/>
                <a:gd name="connsiteX54" fmla="*/ 345000 w 420000"/>
                <a:gd name="connsiteY54" fmla="*/ 0 h 630000"/>
                <a:gd name="connsiteX55" fmla="*/ 75000 w 420000"/>
                <a:gd name="connsiteY55" fmla="*/ 0 h 630000"/>
                <a:gd name="connsiteX56" fmla="*/ 75000 w 420000"/>
                <a:gd name="connsiteY56" fmla="*/ 30000 h 630000"/>
                <a:gd name="connsiteX57" fmla="*/ 52500 w 420000"/>
                <a:gd name="connsiteY57" fmla="*/ 30000 h 630000"/>
                <a:gd name="connsiteX58" fmla="*/ 52500 w 420000"/>
                <a:gd name="connsiteY58" fmla="*/ 75000 h 630000"/>
                <a:gd name="connsiteX59" fmla="*/ 30000 w 420000"/>
                <a:gd name="connsiteY59" fmla="*/ 75000 h 630000"/>
                <a:gd name="connsiteX60" fmla="*/ 30000 w 420000"/>
                <a:gd name="connsiteY60" fmla="*/ 577500 h 630000"/>
                <a:gd name="connsiteX61" fmla="*/ 0 w 420000"/>
                <a:gd name="connsiteY61" fmla="*/ 577500 h 630000"/>
                <a:gd name="connsiteX62" fmla="*/ 0 w 420000"/>
                <a:gd name="connsiteY62" fmla="*/ 630000 h 630000"/>
                <a:gd name="connsiteX63" fmla="*/ 420000 w 420000"/>
                <a:gd name="connsiteY63" fmla="*/ 630000 h 630000"/>
                <a:gd name="connsiteX64" fmla="*/ 420000 w 420000"/>
                <a:gd name="connsiteY64" fmla="*/ 577500 h 630000"/>
                <a:gd name="connsiteX65" fmla="*/ 390000 w 420000"/>
                <a:gd name="connsiteY65" fmla="*/ 577500 h 630000"/>
                <a:gd name="connsiteX0" fmla="*/ 292500 w 420000"/>
                <a:gd name="connsiteY0" fmla="*/ 127500 h 630000"/>
                <a:gd name="connsiteX1" fmla="*/ 292500 w 420000"/>
                <a:gd name="connsiteY1" fmla="*/ 172500 h 630000"/>
                <a:gd name="connsiteX2" fmla="*/ 292500 w 420000"/>
                <a:gd name="connsiteY2" fmla="*/ 127500 h 630000"/>
                <a:gd name="connsiteX3" fmla="*/ 337500 w 420000"/>
                <a:gd name="connsiteY3" fmla="*/ 292500 h 630000"/>
                <a:gd name="connsiteX4" fmla="*/ 292500 w 420000"/>
                <a:gd name="connsiteY4" fmla="*/ 292500 h 630000"/>
                <a:gd name="connsiteX5" fmla="*/ 292500 w 420000"/>
                <a:gd name="connsiteY5" fmla="*/ 247500 h 630000"/>
                <a:gd name="connsiteX6" fmla="*/ 337500 w 420000"/>
                <a:gd name="connsiteY6" fmla="*/ 247500 h 630000"/>
                <a:gd name="connsiteX7" fmla="*/ 337500 w 420000"/>
                <a:gd name="connsiteY7" fmla="*/ 292500 h 630000"/>
                <a:gd name="connsiteX8" fmla="*/ 337500 w 420000"/>
                <a:gd name="connsiteY8" fmla="*/ 412500 h 630000"/>
                <a:gd name="connsiteX9" fmla="*/ 292500 w 420000"/>
                <a:gd name="connsiteY9" fmla="*/ 412500 h 630000"/>
                <a:gd name="connsiteX10" fmla="*/ 292500 w 420000"/>
                <a:gd name="connsiteY10" fmla="*/ 367500 h 630000"/>
                <a:gd name="connsiteX11" fmla="*/ 337500 w 420000"/>
                <a:gd name="connsiteY11" fmla="*/ 367500 h 630000"/>
                <a:gd name="connsiteX12" fmla="*/ 337500 w 420000"/>
                <a:gd name="connsiteY12" fmla="*/ 412500 h 630000"/>
                <a:gd name="connsiteX13" fmla="*/ 337500 w 420000"/>
                <a:gd name="connsiteY13" fmla="*/ 532500 h 630000"/>
                <a:gd name="connsiteX14" fmla="*/ 292500 w 420000"/>
                <a:gd name="connsiteY14" fmla="*/ 532500 h 630000"/>
                <a:gd name="connsiteX15" fmla="*/ 292500 w 420000"/>
                <a:gd name="connsiteY15" fmla="*/ 487500 h 630000"/>
                <a:gd name="connsiteX16" fmla="*/ 337500 w 420000"/>
                <a:gd name="connsiteY16" fmla="*/ 487500 h 630000"/>
                <a:gd name="connsiteX17" fmla="*/ 337500 w 420000"/>
                <a:gd name="connsiteY17" fmla="*/ 532500 h 630000"/>
                <a:gd name="connsiteX18" fmla="*/ 232500 w 420000"/>
                <a:gd name="connsiteY18" fmla="*/ 292500 h 630000"/>
                <a:gd name="connsiteX19" fmla="*/ 187500 w 420000"/>
                <a:gd name="connsiteY19" fmla="*/ 292500 h 630000"/>
                <a:gd name="connsiteX20" fmla="*/ 187500 w 420000"/>
                <a:gd name="connsiteY20" fmla="*/ 247500 h 630000"/>
                <a:gd name="connsiteX21" fmla="*/ 232500 w 420000"/>
                <a:gd name="connsiteY21" fmla="*/ 247500 h 630000"/>
                <a:gd name="connsiteX22" fmla="*/ 232500 w 420000"/>
                <a:gd name="connsiteY22" fmla="*/ 292500 h 630000"/>
                <a:gd name="connsiteX23" fmla="*/ 232500 w 420000"/>
                <a:gd name="connsiteY23" fmla="*/ 412500 h 630000"/>
                <a:gd name="connsiteX24" fmla="*/ 187500 w 420000"/>
                <a:gd name="connsiteY24" fmla="*/ 412500 h 630000"/>
                <a:gd name="connsiteX25" fmla="*/ 187500 w 420000"/>
                <a:gd name="connsiteY25" fmla="*/ 367500 h 630000"/>
                <a:gd name="connsiteX26" fmla="*/ 232500 w 420000"/>
                <a:gd name="connsiteY26" fmla="*/ 367500 h 630000"/>
                <a:gd name="connsiteX27" fmla="*/ 232500 w 420000"/>
                <a:gd name="connsiteY27" fmla="*/ 412500 h 630000"/>
                <a:gd name="connsiteX28" fmla="*/ 232500 w 420000"/>
                <a:gd name="connsiteY28" fmla="*/ 577500 h 630000"/>
                <a:gd name="connsiteX29" fmla="*/ 187500 w 420000"/>
                <a:gd name="connsiteY29" fmla="*/ 577500 h 630000"/>
                <a:gd name="connsiteX30" fmla="*/ 187500 w 420000"/>
                <a:gd name="connsiteY30" fmla="*/ 487500 h 630000"/>
                <a:gd name="connsiteX31" fmla="*/ 232500 w 420000"/>
                <a:gd name="connsiteY31" fmla="*/ 487500 h 630000"/>
                <a:gd name="connsiteX32" fmla="*/ 232500 w 420000"/>
                <a:gd name="connsiteY32" fmla="*/ 577500 h 630000"/>
                <a:gd name="connsiteX33" fmla="*/ 127500 w 420000"/>
                <a:gd name="connsiteY33" fmla="*/ 292500 h 630000"/>
                <a:gd name="connsiteX34" fmla="*/ 82500 w 420000"/>
                <a:gd name="connsiteY34" fmla="*/ 292500 h 630000"/>
                <a:gd name="connsiteX35" fmla="*/ 82500 w 420000"/>
                <a:gd name="connsiteY35" fmla="*/ 247500 h 630000"/>
                <a:gd name="connsiteX36" fmla="*/ 127500 w 420000"/>
                <a:gd name="connsiteY36" fmla="*/ 247500 h 630000"/>
                <a:gd name="connsiteX37" fmla="*/ 127500 w 420000"/>
                <a:gd name="connsiteY37" fmla="*/ 292500 h 630000"/>
                <a:gd name="connsiteX38" fmla="*/ 127500 w 420000"/>
                <a:gd name="connsiteY38" fmla="*/ 412500 h 630000"/>
                <a:gd name="connsiteX39" fmla="*/ 82500 w 420000"/>
                <a:gd name="connsiteY39" fmla="*/ 412500 h 630000"/>
                <a:gd name="connsiteX40" fmla="*/ 82500 w 420000"/>
                <a:gd name="connsiteY40" fmla="*/ 367500 h 630000"/>
                <a:gd name="connsiteX41" fmla="*/ 127500 w 420000"/>
                <a:gd name="connsiteY41" fmla="*/ 367500 h 630000"/>
                <a:gd name="connsiteX42" fmla="*/ 127500 w 420000"/>
                <a:gd name="connsiteY42" fmla="*/ 412500 h 630000"/>
                <a:gd name="connsiteX43" fmla="*/ 127500 w 420000"/>
                <a:gd name="connsiteY43" fmla="*/ 532500 h 630000"/>
                <a:gd name="connsiteX44" fmla="*/ 82500 w 420000"/>
                <a:gd name="connsiteY44" fmla="*/ 532500 h 630000"/>
                <a:gd name="connsiteX45" fmla="*/ 82500 w 420000"/>
                <a:gd name="connsiteY45" fmla="*/ 487500 h 630000"/>
                <a:gd name="connsiteX46" fmla="*/ 127500 w 420000"/>
                <a:gd name="connsiteY46" fmla="*/ 487500 h 630000"/>
                <a:gd name="connsiteX47" fmla="*/ 127500 w 420000"/>
                <a:gd name="connsiteY47" fmla="*/ 532500 h 630000"/>
                <a:gd name="connsiteX48" fmla="*/ 390000 w 420000"/>
                <a:gd name="connsiteY48" fmla="*/ 577500 h 630000"/>
                <a:gd name="connsiteX49" fmla="*/ 390000 w 420000"/>
                <a:gd name="connsiteY49" fmla="*/ 75000 h 630000"/>
                <a:gd name="connsiteX50" fmla="*/ 367500 w 420000"/>
                <a:gd name="connsiteY50" fmla="*/ 75000 h 630000"/>
                <a:gd name="connsiteX51" fmla="*/ 367500 w 420000"/>
                <a:gd name="connsiteY51" fmla="*/ 30000 h 630000"/>
                <a:gd name="connsiteX52" fmla="*/ 345000 w 420000"/>
                <a:gd name="connsiteY52" fmla="*/ 30000 h 630000"/>
                <a:gd name="connsiteX53" fmla="*/ 345000 w 420000"/>
                <a:gd name="connsiteY53" fmla="*/ 0 h 630000"/>
                <a:gd name="connsiteX54" fmla="*/ 75000 w 420000"/>
                <a:gd name="connsiteY54" fmla="*/ 0 h 630000"/>
                <a:gd name="connsiteX55" fmla="*/ 75000 w 420000"/>
                <a:gd name="connsiteY55" fmla="*/ 30000 h 630000"/>
                <a:gd name="connsiteX56" fmla="*/ 52500 w 420000"/>
                <a:gd name="connsiteY56" fmla="*/ 30000 h 630000"/>
                <a:gd name="connsiteX57" fmla="*/ 52500 w 420000"/>
                <a:gd name="connsiteY57" fmla="*/ 75000 h 630000"/>
                <a:gd name="connsiteX58" fmla="*/ 30000 w 420000"/>
                <a:gd name="connsiteY58" fmla="*/ 75000 h 630000"/>
                <a:gd name="connsiteX59" fmla="*/ 30000 w 420000"/>
                <a:gd name="connsiteY59" fmla="*/ 577500 h 630000"/>
                <a:gd name="connsiteX60" fmla="*/ 0 w 420000"/>
                <a:gd name="connsiteY60" fmla="*/ 577500 h 630000"/>
                <a:gd name="connsiteX61" fmla="*/ 0 w 420000"/>
                <a:gd name="connsiteY61" fmla="*/ 630000 h 630000"/>
                <a:gd name="connsiteX62" fmla="*/ 420000 w 420000"/>
                <a:gd name="connsiteY62" fmla="*/ 630000 h 630000"/>
                <a:gd name="connsiteX63" fmla="*/ 420000 w 420000"/>
                <a:gd name="connsiteY63" fmla="*/ 577500 h 630000"/>
                <a:gd name="connsiteX64" fmla="*/ 390000 w 420000"/>
                <a:gd name="connsiteY64"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0 h 630000"/>
                <a:gd name="connsiteX52" fmla="*/ 75000 w 420000"/>
                <a:gd name="connsiteY52" fmla="*/ 30000 h 630000"/>
                <a:gd name="connsiteX53" fmla="*/ 52500 w 420000"/>
                <a:gd name="connsiteY53" fmla="*/ 30000 h 630000"/>
                <a:gd name="connsiteX54" fmla="*/ 52500 w 420000"/>
                <a:gd name="connsiteY54" fmla="*/ 75000 h 630000"/>
                <a:gd name="connsiteX55" fmla="*/ 30000 w 420000"/>
                <a:gd name="connsiteY55" fmla="*/ 75000 h 630000"/>
                <a:gd name="connsiteX56" fmla="*/ 30000 w 420000"/>
                <a:gd name="connsiteY56" fmla="*/ 577500 h 630000"/>
                <a:gd name="connsiteX57" fmla="*/ 0 w 420000"/>
                <a:gd name="connsiteY57" fmla="*/ 577500 h 630000"/>
                <a:gd name="connsiteX58" fmla="*/ 0 w 420000"/>
                <a:gd name="connsiteY58" fmla="*/ 630000 h 630000"/>
                <a:gd name="connsiteX59" fmla="*/ 420000 w 420000"/>
                <a:gd name="connsiteY59" fmla="*/ 630000 h 630000"/>
                <a:gd name="connsiteX60" fmla="*/ 420000 w 420000"/>
                <a:gd name="connsiteY60" fmla="*/ 577500 h 630000"/>
                <a:gd name="connsiteX61" fmla="*/ 390000 w 420000"/>
                <a:gd name="connsiteY61"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30000 h 630000"/>
                <a:gd name="connsiteX52" fmla="*/ 52500 w 420000"/>
                <a:gd name="connsiteY52" fmla="*/ 30000 h 630000"/>
                <a:gd name="connsiteX53" fmla="*/ 52500 w 420000"/>
                <a:gd name="connsiteY53" fmla="*/ 75000 h 630000"/>
                <a:gd name="connsiteX54" fmla="*/ 30000 w 420000"/>
                <a:gd name="connsiteY54" fmla="*/ 75000 h 630000"/>
                <a:gd name="connsiteX55" fmla="*/ 30000 w 420000"/>
                <a:gd name="connsiteY55" fmla="*/ 577500 h 630000"/>
                <a:gd name="connsiteX56" fmla="*/ 0 w 420000"/>
                <a:gd name="connsiteY56" fmla="*/ 577500 h 630000"/>
                <a:gd name="connsiteX57" fmla="*/ 0 w 420000"/>
                <a:gd name="connsiteY57" fmla="*/ 630000 h 630000"/>
                <a:gd name="connsiteX58" fmla="*/ 420000 w 420000"/>
                <a:gd name="connsiteY58" fmla="*/ 630000 h 630000"/>
                <a:gd name="connsiteX59" fmla="*/ 420000 w 420000"/>
                <a:gd name="connsiteY59" fmla="*/ 577500 h 630000"/>
                <a:gd name="connsiteX60" fmla="*/ 390000 w 420000"/>
                <a:gd name="connsiteY60" fmla="*/ 577500 h 63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0 h 600000"/>
                <a:gd name="connsiteX52" fmla="*/ 52500 w 420000"/>
                <a:gd name="connsiteY52" fmla="*/ 45000 h 600000"/>
                <a:gd name="connsiteX53" fmla="*/ 30000 w 420000"/>
                <a:gd name="connsiteY53" fmla="*/ 45000 h 600000"/>
                <a:gd name="connsiteX54" fmla="*/ 30000 w 420000"/>
                <a:gd name="connsiteY54" fmla="*/ 547500 h 600000"/>
                <a:gd name="connsiteX55" fmla="*/ 0 w 420000"/>
                <a:gd name="connsiteY55" fmla="*/ 547500 h 600000"/>
                <a:gd name="connsiteX56" fmla="*/ 0 w 420000"/>
                <a:gd name="connsiteY56" fmla="*/ 600000 h 600000"/>
                <a:gd name="connsiteX57" fmla="*/ 420000 w 420000"/>
                <a:gd name="connsiteY57" fmla="*/ 600000 h 600000"/>
                <a:gd name="connsiteX58" fmla="*/ 420000 w 420000"/>
                <a:gd name="connsiteY58" fmla="*/ 547500 h 600000"/>
                <a:gd name="connsiteX59" fmla="*/ 390000 w 420000"/>
                <a:gd name="connsiteY59"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45000 h 600000"/>
                <a:gd name="connsiteX52" fmla="*/ 30000 w 420000"/>
                <a:gd name="connsiteY52" fmla="*/ 45000 h 600000"/>
                <a:gd name="connsiteX53" fmla="*/ 30000 w 420000"/>
                <a:gd name="connsiteY53" fmla="*/ 547500 h 600000"/>
                <a:gd name="connsiteX54" fmla="*/ 0 w 420000"/>
                <a:gd name="connsiteY54" fmla="*/ 547500 h 600000"/>
                <a:gd name="connsiteX55" fmla="*/ 0 w 420000"/>
                <a:gd name="connsiteY55" fmla="*/ 600000 h 600000"/>
                <a:gd name="connsiteX56" fmla="*/ 420000 w 420000"/>
                <a:gd name="connsiteY56" fmla="*/ 600000 h 600000"/>
                <a:gd name="connsiteX57" fmla="*/ 420000 w 420000"/>
                <a:gd name="connsiteY57" fmla="*/ 547500 h 600000"/>
                <a:gd name="connsiteX58" fmla="*/ 390000 w 420000"/>
                <a:gd name="connsiteY58"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52500 w 420000"/>
                <a:gd name="connsiteY50" fmla="*/ 45000 h 600000"/>
                <a:gd name="connsiteX51" fmla="*/ 30000 w 420000"/>
                <a:gd name="connsiteY51" fmla="*/ 45000 h 600000"/>
                <a:gd name="connsiteX52" fmla="*/ 30000 w 420000"/>
                <a:gd name="connsiteY52" fmla="*/ 547500 h 600000"/>
                <a:gd name="connsiteX53" fmla="*/ 0 w 420000"/>
                <a:gd name="connsiteY53" fmla="*/ 547500 h 600000"/>
                <a:gd name="connsiteX54" fmla="*/ 0 w 420000"/>
                <a:gd name="connsiteY54" fmla="*/ 600000 h 600000"/>
                <a:gd name="connsiteX55" fmla="*/ 420000 w 420000"/>
                <a:gd name="connsiteY55" fmla="*/ 600000 h 600000"/>
                <a:gd name="connsiteX56" fmla="*/ 420000 w 420000"/>
                <a:gd name="connsiteY56" fmla="*/ 547500 h 600000"/>
                <a:gd name="connsiteX57" fmla="*/ 390000 w 420000"/>
                <a:gd name="connsiteY57"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52500 w 420000"/>
                <a:gd name="connsiteY49" fmla="*/ 45000 h 600000"/>
                <a:gd name="connsiteX50" fmla="*/ 30000 w 420000"/>
                <a:gd name="connsiteY50" fmla="*/ 45000 h 600000"/>
                <a:gd name="connsiteX51" fmla="*/ 30000 w 420000"/>
                <a:gd name="connsiteY51" fmla="*/ 547500 h 600000"/>
                <a:gd name="connsiteX52" fmla="*/ 0 w 420000"/>
                <a:gd name="connsiteY52" fmla="*/ 547500 h 600000"/>
                <a:gd name="connsiteX53" fmla="*/ 0 w 420000"/>
                <a:gd name="connsiteY53" fmla="*/ 600000 h 600000"/>
                <a:gd name="connsiteX54" fmla="*/ 420000 w 420000"/>
                <a:gd name="connsiteY54" fmla="*/ 600000 h 600000"/>
                <a:gd name="connsiteX55" fmla="*/ 420000 w 420000"/>
                <a:gd name="connsiteY55" fmla="*/ 547500 h 600000"/>
                <a:gd name="connsiteX56" fmla="*/ 390000 w 420000"/>
                <a:gd name="connsiteY56" fmla="*/ 547500 h 600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52500 w 420000"/>
                <a:gd name="connsiteY48" fmla="*/ 0 h 555000"/>
                <a:gd name="connsiteX49" fmla="*/ 30000 w 420000"/>
                <a:gd name="connsiteY49" fmla="*/ 0 h 555000"/>
                <a:gd name="connsiteX50" fmla="*/ 30000 w 420000"/>
                <a:gd name="connsiteY50" fmla="*/ 502500 h 555000"/>
                <a:gd name="connsiteX51" fmla="*/ 0 w 420000"/>
                <a:gd name="connsiteY51" fmla="*/ 502500 h 555000"/>
                <a:gd name="connsiteX52" fmla="*/ 0 w 420000"/>
                <a:gd name="connsiteY52" fmla="*/ 555000 h 555000"/>
                <a:gd name="connsiteX53" fmla="*/ 420000 w 420000"/>
                <a:gd name="connsiteY53" fmla="*/ 555000 h 555000"/>
                <a:gd name="connsiteX54" fmla="*/ 420000 w 420000"/>
                <a:gd name="connsiteY54" fmla="*/ 502500 h 555000"/>
                <a:gd name="connsiteX55" fmla="*/ 390000 w 420000"/>
                <a:gd name="connsiteY55"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30000 w 420000"/>
                <a:gd name="connsiteY48" fmla="*/ 0 h 555000"/>
                <a:gd name="connsiteX49" fmla="*/ 30000 w 420000"/>
                <a:gd name="connsiteY49" fmla="*/ 502500 h 555000"/>
                <a:gd name="connsiteX50" fmla="*/ 0 w 420000"/>
                <a:gd name="connsiteY50" fmla="*/ 502500 h 555000"/>
                <a:gd name="connsiteX51" fmla="*/ 0 w 420000"/>
                <a:gd name="connsiteY51" fmla="*/ 555000 h 555000"/>
                <a:gd name="connsiteX52" fmla="*/ 420000 w 420000"/>
                <a:gd name="connsiteY52" fmla="*/ 555000 h 555000"/>
                <a:gd name="connsiteX53" fmla="*/ 420000 w 420000"/>
                <a:gd name="connsiteY53" fmla="*/ 502500 h 555000"/>
                <a:gd name="connsiteX54" fmla="*/ 390000 w 420000"/>
                <a:gd name="connsiteY54"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86825 w 420000"/>
                <a:gd name="connsiteY46" fmla="*/ 257175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0 h 382500"/>
                <a:gd name="connsiteX34" fmla="*/ 127500 w 420000"/>
                <a:gd name="connsiteY34" fmla="*/ 45000 h 382500"/>
                <a:gd name="connsiteX35" fmla="*/ 127500 w 420000"/>
                <a:gd name="connsiteY35" fmla="*/ 165000 h 382500"/>
                <a:gd name="connsiteX36" fmla="*/ 82500 w 420000"/>
                <a:gd name="connsiteY36" fmla="*/ 165000 h 382500"/>
                <a:gd name="connsiteX37" fmla="*/ 82500 w 420000"/>
                <a:gd name="connsiteY37" fmla="*/ 120000 h 382500"/>
                <a:gd name="connsiteX38" fmla="*/ 127500 w 420000"/>
                <a:gd name="connsiteY38" fmla="*/ 120000 h 382500"/>
                <a:gd name="connsiteX39" fmla="*/ 127500 w 420000"/>
                <a:gd name="connsiteY39" fmla="*/ 165000 h 382500"/>
                <a:gd name="connsiteX40" fmla="*/ 127500 w 420000"/>
                <a:gd name="connsiteY40" fmla="*/ 285000 h 382500"/>
                <a:gd name="connsiteX41" fmla="*/ 82500 w 420000"/>
                <a:gd name="connsiteY41" fmla="*/ 285000 h 382500"/>
                <a:gd name="connsiteX42" fmla="*/ 82500 w 420000"/>
                <a:gd name="connsiteY42" fmla="*/ 240000 h 382500"/>
                <a:gd name="connsiteX43" fmla="*/ 127500 w 420000"/>
                <a:gd name="connsiteY43" fmla="*/ 240000 h 382500"/>
                <a:gd name="connsiteX44" fmla="*/ 127500 w 420000"/>
                <a:gd name="connsiteY44" fmla="*/ 285000 h 382500"/>
                <a:gd name="connsiteX45" fmla="*/ 390000 w 420000"/>
                <a:gd name="connsiteY45" fmla="*/ 330000 h 382500"/>
                <a:gd name="connsiteX46" fmla="*/ 386825 w 420000"/>
                <a:gd name="connsiteY46" fmla="*/ 84675 h 382500"/>
                <a:gd name="connsiteX47" fmla="*/ 30000 w 420000"/>
                <a:gd name="connsiteY47" fmla="*/ 81500 h 382500"/>
                <a:gd name="connsiteX48" fmla="*/ 30000 w 420000"/>
                <a:gd name="connsiteY48" fmla="*/ 330000 h 382500"/>
                <a:gd name="connsiteX49" fmla="*/ 0 w 420000"/>
                <a:gd name="connsiteY49" fmla="*/ 330000 h 382500"/>
                <a:gd name="connsiteX50" fmla="*/ 0 w 420000"/>
                <a:gd name="connsiteY50" fmla="*/ 382500 h 382500"/>
                <a:gd name="connsiteX51" fmla="*/ 420000 w 420000"/>
                <a:gd name="connsiteY51" fmla="*/ 382500 h 382500"/>
                <a:gd name="connsiteX52" fmla="*/ 420000 w 420000"/>
                <a:gd name="connsiteY52" fmla="*/ 330000 h 382500"/>
                <a:gd name="connsiteX53" fmla="*/ 390000 w 420000"/>
                <a:gd name="connsiteY53"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45000 h 382500"/>
                <a:gd name="connsiteX34" fmla="*/ 127500 w 420000"/>
                <a:gd name="connsiteY34" fmla="*/ 165000 h 382500"/>
                <a:gd name="connsiteX35" fmla="*/ 82500 w 420000"/>
                <a:gd name="connsiteY35" fmla="*/ 165000 h 382500"/>
                <a:gd name="connsiteX36" fmla="*/ 82500 w 420000"/>
                <a:gd name="connsiteY36" fmla="*/ 120000 h 382500"/>
                <a:gd name="connsiteX37" fmla="*/ 127500 w 420000"/>
                <a:gd name="connsiteY37" fmla="*/ 120000 h 382500"/>
                <a:gd name="connsiteX38" fmla="*/ 127500 w 420000"/>
                <a:gd name="connsiteY38" fmla="*/ 165000 h 382500"/>
                <a:gd name="connsiteX39" fmla="*/ 127500 w 420000"/>
                <a:gd name="connsiteY39" fmla="*/ 285000 h 382500"/>
                <a:gd name="connsiteX40" fmla="*/ 82500 w 420000"/>
                <a:gd name="connsiteY40" fmla="*/ 285000 h 382500"/>
                <a:gd name="connsiteX41" fmla="*/ 82500 w 420000"/>
                <a:gd name="connsiteY41" fmla="*/ 240000 h 382500"/>
                <a:gd name="connsiteX42" fmla="*/ 127500 w 420000"/>
                <a:gd name="connsiteY42" fmla="*/ 240000 h 382500"/>
                <a:gd name="connsiteX43" fmla="*/ 127500 w 420000"/>
                <a:gd name="connsiteY43" fmla="*/ 285000 h 382500"/>
                <a:gd name="connsiteX44" fmla="*/ 390000 w 420000"/>
                <a:gd name="connsiteY44" fmla="*/ 330000 h 382500"/>
                <a:gd name="connsiteX45" fmla="*/ 386825 w 420000"/>
                <a:gd name="connsiteY45" fmla="*/ 84675 h 382500"/>
                <a:gd name="connsiteX46" fmla="*/ 30000 w 420000"/>
                <a:gd name="connsiteY46" fmla="*/ 81500 h 382500"/>
                <a:gd name="connsiteX47" fmla="*/ 30000 w 420000"/>
                <a:gd name="connsiteY47" fmla="*/ 330000 h 382500"/>
                <a:gd name="connsiteX48" fmla="*/ 0 w 420000"/>
                <a:gd name="connsiteY48" fmla="*/ 330000 h 382500"/>
                <a:gd name="connsiteX49" fmla="*/ 0 w 420000"/>
                <a:gd name="connsiteY49" fmla="*/ 382500 h 382500"/>
                <a:gd name="connsiteX50" fmla="*/ 420000 w 420000"/>
                <a:gd name="connsiteY50" fmla="*/ 382500 h 382500"/>
                <a:gd name="connsiteX51" fmla="*/ 420000 w 420000"/>
                <a:gd name="connsiteY51" fmla="*/ 330000 h 382500"/>
                <a:gd name="connsiteX52" fmla="*/ 390000 w 420000"/>
                <a:gd name="connsiteY52"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0 h 382500"/>
                <a:gd name="connsiteX32" fmla="*/ 127500 w 420000"/>
                <a:gd name="connsiteY32" fmla="*/ 45000 h 382500"/>
                <a:gd name="connsiteX33" fmla="*/ 127500 w 420000"/>
                <a:gd name="connsiteY33" fmla="*/ 165000 h 382500"/>
                <a:gd name="connsiteX34" fmla="*/ 82500 w 420000"/>
                <a:gd name="connsiteY34" fmla="*/ 165000 h 382500"/>
                <a:gd name="connsiteX35" fmla="*/ 82500 w 420000"/>
                <a:gd name="connsiteY35" fmla="*/ 120000 h 382500"/>
                <a:gd name="connsiteX36" fmla="*/ 127500 w 420000"/>
                <a:gd name="connsiteY36" fmla="*/ 120000 h 382500"/>
                <a:gd name="connsiteX37" fmla="*/ 127500 w 420000"/>
                <a:gd name="connsiteY37" fmla="*/ 165000 h 382500"/>
                <a:gd name="connsiteX38" fmla="*/ 127500 w 420000"/>
                <a:gd name="connsiteY38" fmla="*/ 285000 h 382500"/>
                <a:gd name="connsiteX39" fmla="*/ 82500 w 420000"/>
                <a:gd name="connsiteY39" fmla="*/ 285000 h 382500"/>
                <a:gd name="connsiteX40" fmla="*/ 82500 w 420000"/>
                <a:gd name="connsiteY40" fmla="*/ 240000 h 382500"/>
                <a:gd name="connsiteX41" fmla="*/ 127500 w 420000"/>
                <a:gd name="connsiteY41" fmla="*/ 240000 h 382500"/>
                <a:gd name="connsiteX42" fmla="*/ 127500 w 420000"/>
                <a:gd name="connsiteY42" fmla="*/ 285000 h 382500"/>
                <a:gd name="connsiteX43" fmla="*/ 390000 w 420000"/>
                <a:gd name="connsiteY43" fmla="*/ 330000 h 382500"/>
                <a:gd name="connsiteX44" fmla="*/ 386825 w 420000"/>
                <a:gd name="connsiteY44" fmla="*/ 84675 h 382500"/>
                <a:gd name="connsiteX45" fmla="*/ 30000 w 420000"/>
                <a:gd name="connsiteY45" fmla="*/ 81500 h 382500"/>
                <a:gd name="connsiteX46" fmla="*/ 30000 w 420000"/>
                <a:gd name="connsiteY46" fmla="*/ 330000 h 382500"/>
                <a:gd name="connsiteX47" fmla="*/ 0 w 420000"/>
                <a:gd name="connsiteY47" fmla="*/ 330000 h 382500"/>
                <a:gd name="connsiteX48" fmla="*/ 0 w 420000"/>
                <a:gd name="connsiteY48" fmla="*/ 382500 h 382500"/>
                <a:gd name="connsiteX49" fmla="*/ 420000 w 420000"/>
                <a:gd name="connsiteY49" fmla="*/ 382500 h 382500"/>
                <a:gd name="connsiteX50" fmla="*/ 420000 w 420000"/>
                <a:gd name="connsiteY50" fmla="*/ 330000 h 382500"/>
                <a:gd name="connsiteX51" fmla="*/ 390000 w 420000"/>
                <a:gd name="connsiteY51"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165000 h 382500"/>
                <a:gd name="connsiteX31" fmla="*/ 82500 w 420000"/>
                <a:gd name="connsiteY31" fmla="*/ 165000 h 382500"/>
                <a:gd name="connsiteX32" fmla="*/ 82500 w 420000"/>
                <a:gd name="connsiteY32" fmla="*/ 120000 h 382500"/>
                <a:gd name="connsiteX33" fmla="*/ 127500 w 420000"/>
                <a:gd name="connsiteY33" fmla="*/ 120000 h 382500"/>
                <a:gd name="connsiteX34" fmla="*/ 127500 w 420000"/>
                <a:gd name="connsiteY34" fmla="*/ 165000 h 382500"/>
                <a:gd name="connsiteX35" fmla="*/ 127500 w 420000"/>
                <a:gd name="connsiteY35" fmla="*/ 285000 h 382500"/>
                <a:gd name="connsiteX36" fmla="*/ 82500 w 420000"/>
                <a:gd name="connsiteY36" fmla="*/ 285000 h 382500"/>
                <a:gd name="connsiteX37" fmla="*/ 82500 w 420000"/>
                <a:gd name="connsiteY37" fmla="*/ 240000 h 382500"/>
                <a:gd name="connsiteX38" fmla="*/ 127500 w 420000"/>
                <a:gd name="connsiteY38" fmla="*/ 240000 h 382500"/>
                <a:gd name="connsiteX39" fmla="*/ 127500 w 420000"/>
                <a:gd name="connsiteY39" fmla="*/ 285000 h 382500"/>
                <a:gd name="connsiteX40" fmla="*/ 390000 w 420000"/>
                <a:gd name="connsiteY40" fmla="*/ 330000 h 382500"/>
                <a:gd name="connsiteX41" fmla="*/ 386825 w 420000"/>
                <a:gd name="connsiteY41" fmla="*/ 84675 h 382500"/>
                <a:gd name="connsiteX42" fmla="*/ 30000 w 420000"/>
                <a:gd name="connsiteY42" fmla="*/ 81500 h 382500"/>
                <a:gd name="connsiteX43" fmla="*/ 30000 w 420000"/>
                <a:gd name="connsiteY43" fmla="*/ 330000 h 382500"/>
                <a:gd name="connsiteX44" fmla="*/ 0 w 420000"/>
                <a:gd name="connsiteY44" fmla="*/ 330000 h 382500"/>
                <a:gd name="connsiteX45" fmla="*/ 0 w 420000"/>
                <a:gd name="connsiteY45" fmla="*/ 382500 h 382500"/>
                <a:gd name="connsiteX46" fmla="*/ 420000 w 420000"/>
                <a:gd name="connsiteY46" fmla="*/ 382500 h 382500"/>
                <a:gd name="connsiteX47" fmla="*/ 420000 w 420000"/>
                <a:gd name="connsiteY47" fmla="*/ 330000 h 382500"/>
                <a:gd name="connsiteX48" fmla="*/ 390000 w 420000"/>
                <a:gd name="connsiteY48"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45000 h 382500"/>
                <a:gd name="connsiteX19" fmla="*/ 232500 w 420000"/>
                <a:gd name="connsiteY19" fmla="*/ 165000 h 382500"/>
                <a:gd name="connsiteX20" fmla="*/ 187500 w 420000"/>
                <a:gd name="connsiteY20" fmla="*/ 165000 h 382500"/>
                <a:gd name="connsiteX21" fmla="*/ 187500 w 420000"/>
                <a:gd name="connsiteY21" fmla="*/ 120000 h 382500"/>
                <a:gd name="connsiteX22" fmla="*/ 232500 w 420000"/>
                <a:gd name="connsiteY22" fmla="*/ 120000 h 382500"/>
                <a:gd name="connsiteX23" fmla="*/ 232500 w 420000"/>
                <a:gd name="connsiteY23" fmla="*/ 165000 h 382500"/>
                <a:gd name="connsiteX24" fmla="*/ 232500 w 420000"/>
                <a:gd name="connsiteY24" fmla="*/ 330000 h 382500"/>
                <a:gd name="connsiteX25" fmla="*/ 187500 w 420000"/>
                <a:gd name="connsiteY25" fmla="*/ 330000 h 382500"/>
                <a:gd name="connsiteX26" fmla="*/ 187500 w 420000"/>
                <a:gd name="connsiteY26" fmla="*/ 240000 h 382500"/>
                <a:gd name="connsiteX27" fmla="*/ 232500 w 420000"/>
                <a:gd name="connsiteY27" fmla="*/ 240000 h 382500"/>
                <a:gd name="connsiteX28" fmla="*/ 232500 w 420000"/>
                <a:gd name="connsiteY28" fmla="*/ 330000 h 382500"/>
                <a:gd name="connsiteX29" fmla="*/ 127500 w 420000"/>
                <a:gd name="connsiteY29" fmla="*/ 165000 h 382500"/>
                <a:gd name="connsiteX30" fmla="*/ 82500 w 420000"/>
                <a:gd name="connsiteY30" fmla="*/ 165000 h 382500"/>
                <a:gd name="connsiteX31" fmla="*/ 82500 w 420000"/>
                <a:gd name="connsiteY31" fmla="*/ 120000 h 382500"/>
                <a:gd name="connsiteX32" fmla="*/ 127500 w 420000"/>
                <a:gd name="connsiteY32" fmla="*/ 120000 h 382500"/>
                <a:gd name="connsiteX33" fmla="*/ 127500 w 420000"/>
                <a:gd name="connsiteY33" fmla="*/ 165000 h 382500"/>
                <a:gd name="connsiteX34" fmla="*/ 127500 w 420000"/>
                <a:gd name="connsiteY34" fmla="*/ 285000 h 382500"/>
                <a:gd name="connsiteX35" fmla="*/ 82500 w 420000"/>
                <a:gd name="connsiteY35" fmla="*/ 285000 h 382500"/>
                <a:gd name="connsiteX36" fmla="*/ 82500 w 420000"/>
                <a:gd name="connsiteY36" fmla="*/ 240000 h 382500"/>
                <a:gd name="connsiteX37" fmla="*/ 127500 w 420000"/>
                <a:gd name="connsiteY37" fmla="*/ 240000 h 382500"/>
                <a:gd name="connsiteX38" fmla="*/ 127500 w 420000"/>
                <a:gd name="connsiteY38" fmla="*/ 285000 h 382500"/>
                <a:gd name="connsiteX39" fmla="*/ 390000 w 420000"/>
                <a:gd name="connsiteY39" fmla="*/ 330000 h 382500"/>
                <a:gd name="connsiteX40" fmla="*/ 386825 w 420000"/>
                <a:gd name="connsiteY40" fmla="*/ 84675 h 382500"/>
                <a:gd name="connsiteX41" fmla="*/ 30000 w 420000"/>
                <a:gd name="connsiteY41" fmla="*/ 81500 h 382500"/>
                <a:gd name="connsiteX42" fmla="*/ 30000 w 420000"/>
                <a:gd name="connsiteY42" fmla="*/ 330000 h 382500"/>
                <a:gd name="connsiteX43" fmla="*/ 0 w 420000"/>
                <a:gd name="connsiteY43" fmla="*/ 330000 h 382500"/>
                <a:gd name="connsiteX44" fmla="*/ 0 w 420000"/>
                <a:gd name="connsiteY44" fmla="*/ 382500 h 382500"/>
                <a:gd name="connsiteX45" fmla="*/ 420000 w 420000"/>
                <a:gd name="connsiteY45" fmla="*/ 382500 h 382500"/>
                <a:gd name="connsiteX46" fmla="*/ 420000 w 420000"/>
                <a:gd name="connsiteY46" fmla="*/ 330000 h 382500"/>
                <a:gd name="connsiteX47" fmla="*/ 390000 w 420000"/>
                <a:gd name="connsiteY47"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0 h 382500"/>
                <a:gd name="connsiteX17" fmla="*/ 232500 w 420000"/>
                <a:gd name="connsiteY17" fmla="*/ 45000 h 382500"/>
                <a:gd name="connsiteX18" fmla="*/ 232500 w 420000"/>
                <a:gd name="connsiteY18" fmla="*/ 165000 h 382500"/>
                <a:gd name="connsiteX19" fmla="*/ 187500 w 420000"/>
                <a:gd name="connsiteY19" fmla="*/ 165000 h 382500"/>
                <a:gd name="connsiteX20" fmla="*/ 187500 w 420000"/>
                <a:gd name="connsiteY20" fmla="*/ 120000 h 382500"/>
                <a:gd name="connsiteX21" fmla="*/ 232500 w 420000"/>
                <a:gd name="connsiteY21" fmla="*/ 120000 h 382500"/>
                <a:gd name="connsiteX22" fmla="*/ 232500 w 420000"/>
                <a:gd name="connsiteY22" fmla="*/ 165000 h 382500"/>
                <a:gd name="connsiteX23" fmla="*/ 232500 w 420000"/>
                <a:gd name="connsiteY23" fmla="*/ 330000 h 382500"/>
                <a:gd name="connsiteX24" fmla="*/ 187500 w 420000"/>
                <a:gd name="connsiteY24" fmla="*/ 330000 h 382500"/>
                <a:gd name="connsiteX25" fmla="*/ 187500 w 420000"/>
                <a:gd name="connsiteY25" fmla="*/ 240000 h 382500"/>
                <a:gd name="connsiteX26" fmla="*/ 232500 w 420000"/>
                <a:gd name="connsiteY26" fmla="*/ 240000 h 382500"/>
                <a:gd name="connsiteX27" fmla="*/ 232500 w 420000"/>
                <a:gd name="connsiteY27" fmla="*/ 330000 h 382500"/>
                <a:gd name="connsiteX28" fmla="*/ 127500 w 420000"/>
                <a:gd name="connsiteY28" fmla="*/ 165000 h 382500"/>
                <a:gd name="connsiteX29" fmla="*/ 82500 w 420000"/>
                <a:gd name="connsiteY29" fmla="*/ 165000 h 382500"/>
                <a:gd name="connsiteX30" fmla="*/ 82500 w 420000"/>
                <a:gd name="connsiteY30" fmla="*/ 120000 h 382500"/>
                <a:gd name="connsiteX31" fmla="*/ 127500 w 420000"/>
                <a:gd name="connsiteY31" fmla="*/ 120000 h 382500"/>
                <a:gd name="connsiteX32" fmla="*/ 127500 w 420000"/>
                <a:gd name="connsiteY32" fmla="*/ 165000 h 382500"/>
                <a:gd name="connsiteX33" fmla="*/ 127500 w 420000"/>
                <a:gd name="connsiteY33" fmla="*/ 285000 h 382500"/>
                <a:gd name="connsiteX34" fmla="*/ 82500 w 420000"/>
                <a:gd name="connsiteY34" fmla="*/ 285000 h 382500"/>
                <a:gd name="connsiteX35" fmla="*/ 82500 w 420000"/>
                <a:gd name="connsiteY35" fmla="*/ 240000 h 382500"/>
                <a:gd name="connsiteX36" fmla="*/ 127500 w 420000"/>
                <a:gd name="connsiteY36" fmla="*/ 240000 h 382500"/>
                <a:gd name="connsiteX37" fmla="*/ 127500 w 420000"/>
                <a:gd name="connsiteY37" fmla="*/ 285000 h 382500"/>
                <a:gd name="connsiteX38" fmla="*/ 390000 w 420000"/>
                <a:gd name="connsiteY38" fmla="*/ 330000 h 382500"/>
                <a:gd name="connsiteX39" fmla="*/ 386825 w 420000"/>
                <a:gd name="connsiteY39" fmla="*/ 84675 h 382500"/>
                <a:gd name="connsiteX40" fmla="*/ 30000 w 420000"/>
                <a:gd name="connsiteY40" fmla="*/ 81500 h 382500"/>
                <a:gd name="connsiteX41" fmla="*/ 30000 w 420000"/>
                <a:gd name="connsiteY41" fmla="*/ 330000 h 382500"/>
                <a:gd name="connsiteX42" fmla="*/ 0 w 420000"/>
                <a:gd name="connsiteY42" fmla="*/ 330000 h 382500"/>
                <a:gd name="connsiteX43" fmla="*/ 0 w 420000"/>
                <a:gd name="connsiteY43" fmla="*/ 382500 h 382500"/>
                <a:gd name="connsiteX44" fmla="*/ 420000 w 420000"/>
                <a:gd name="connsiteY44" fmla="*/ 382500 h 382500"/>
                <a:gd name="connsiteX45" fmla="*/ 420000 w 420000"/>
                <a:gd name="connsiteY45" fmla="*/ 330000 h 382500"/>
                <a:gd name="connsiteX46" fmla="*/ 390000 w 420000"/>
                <a:gd name="connsiteY46"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165000 h 382500"/>
                <a:gd name="connsiteX16" fmla="*/ 187500 w 420000"/>
                <a:gd name="connsiteY16" fmla="*/ 165000 h 382500"/>
                <a:gd name="connsiteX17" fmla="*/ 187500 w 420000"/>
                <a:gd name="connsiteY17" fmla="*/ 120000 h 382500"/>
                <a:gd name="connsiteX18" fmla="*/ 232500 w 420000"/>
                <a:gd name="connsiteY18" fmla="*/ 120000 h 382500"/>
                <a:gd name="connsiteX19" fmla="*/ 232500 w 420000"/>
                <a:gd name="connsiteY19" fmla="*/ 165000 h 382500"/>
                <a:gd name="connsiteX20" fmla="*/ 232500 w 420000"/>
                <a:gd name="connsiteY20" fmla="*/ 330000 h 382500"/>
                <a:gd name="connsiteX21" fmla="*/ 187500 w 420000"/>
                <a:gd name="connsiteY21" fmla="*/ 330000 h 382500"/>
                <a:gd name="connsiteX22" fmla="*/ 187500 w 420000"/>
                <a:gd name="connsiteY22" fmla="*/ 240000 h 382500"/>
                <a:gd name="connsiteX23" fmla="*/ 232500 w 420000"/>
                <a:gd name="connsiteY23" fmla="*/ 240000 h 382500"/>
                <a:gd name="connsiteX24" fmla="*/ 232500 w 420000"/>
                <a:gd name="connsiteY24" fmla="*/ 330000 h 382500"/>
                <a:gd name="connsiteX25" fmla="*/ 127500 w 420000"/>
                <a:gd name="connsiteY25" fmla="*/ 165000 h 382500"/>
                <a:gd name="connsiteX26" fmla="*/ 82500 w 420000"/>
                <a:gd name="connsiteY26" fmla="*/ 165000 h 382500"/>
                <a:gd name="connsiteX27" fmla="*/ 82500 w 420000"/>
                <a:gd name="connsiteY27" fmla="*/ 120000 h 382500"/>
                <a:gd name="connsiteX28" fmla="*/ 127500 w 420000"/>
                <a:gd name="connsiteY28" fmla="*/ 120000 h 382500"/>
                <a:gd name="connsiteX29" fmla="*/ 127500 w 420000"/>
                <a:gd name="connsiteY29" fmla="*/ 165000 h 382500"/>
                <a:gd name="connsiteX30" fmla="*/ 127500 w 420000"/>
                <a:gd name="connsiteY30" fmla="*/ 285000 h 382500"/>
                <a:gd name="connsiteX31" fmla="*/ 82500 w 420000"/>
                <a:gd name="connsiteY31" fmla="*/ 285000 h 382500"/>
                <a:gd name="connsiteX32" fmla="*/ 82500 w 420000"/>
                <a:gd name="connsiteY32" fmla="*/ 240000 h 382500"/>
                <a:gd name="connsiteX33" fmla="*/ 127500 w 420000"/>
                <a:gd name="connsiteY33" fmla="*/ 240000 h 382500"/>
                <a:gd name="connsiteX34" fmla="*/ 127500 w 420000"/>
                <a:gd name="connsiteY34" fmla="*/ 285000 h 382500"/>
                <a:gd name="connsiteX35" fmla="*/ 390000 w 420000"/>
                <a:gd name="connsiteY35" fmla="*/ 330000 h 382500"/>
                <a:gd name="connsiteX36" fmla="*/ 386825 w 420000"/>
                <a:gd name="connsiteY36" fmla="*/ 84675 h 382500"/>
                <a:gd name="connsiteX37" fmla="*/ 30000 w 420000"/>
                <a:gd name="connsiteY37" fmla="*/ 81500 h 382500"/>
                <a:gd name="connsiteX38" fmla="*/ 30000 w 420000"/>
                <a:gd name="connsiteY38" fmla="*/ 330000 h 382500"/>
                <a:gd name="connsiteX39" fmla="*/ 0 w 420000"/>
                <a:gd name="connsiteY39" fmla="*/ 330000 h 382500"/>
                <a:gd name="connsiteX40" fmla="*/ 0 w 420000"/>
                <a:gd name="connsiteY40" fmla="*/ 382500 h 382500"/>
                <a:gd name="connsiteX41" fmla="*/ 420000 w 420000"/>
                <a:gd name="connsiteY41" fmla="*/ 382500 h 382500"/>
                <a:gd name="connsiteX42" fmla="*/ 420000 w 420000"/>
                <a:gd name="connsiteY42" fmla="*/ 330000 h 382500"/>
                <a:gd name="connsiteX43" fmla="*/ 390000 w 420000"/>
                <a:gd name="connsiteY43" fmla="*/ 330000 h 382500"/>
                <a:gd name="connsiteX0" fmla="*/ 337500 w 420000"/>
                <a:gd name="connsiteY0" fmla="*/ 45000 h 382500"/>
                <a:gd name="connsiteX1" fmla="*/ 292500 w 420000"/>
                <a:gd name="connsiteY1" fmla="*/ 45000 h 382500"/>
                <a:gd name="connsiteX2" fmla="*/ 337500 w 420000"/>
                <a:gd name="connsiteY2" fmla="*/ 0 h 382500"/>
                <a:gd name="connsiteX3" fmla="*/ 337500 w 420000"/>
                <a:gd name="connsiteY3" fmla="*/ 45000 h 382500"/>
                <a:gd name="connsiteX4" fmla="*/ 337500 w 420000"/>
                <a:gd name="connsiteY4" fmla="*/ 165000 h 382500"/>
                <a:gd name="connsiteX5" fmla="*/ 292500 w 420000"/>
                <a:gd name="connsiteY5" fmla="*/ 165000 h 382500"/>
                <a:gd name="connsiteX6" fmla="*/ 292500 w 420000"/>
                <a:gd name="connsiteY6" fmla="*/ 120000 h 382500"/>
                <a:gd name="connsiteX7" fmla="*/ 337500 w 420000"/>
                <a:gd name="connsiteY7" fmla="*/ 120000 h 382500"/>
                <a:gd name="connsiteX8" fmla="*/ 337500 w 420000"/>
                <a:gd name="connsiteY8" fmla="*/ 165000 h 382500"/>
                <a:gd name="connsiteX9" fmla="*/ 337500 w 420000"/>
                <a:gd name="connsiteY9" fmla="*/ 285000 h 382500"/>
                <a:gd name="connsiteX10" fmla="*/ 292500 w 420000"/>
                <a:gd name="connsiteY10" fmla="*/ 285000 h 382500"/>
                <a:gd name="connsiteX11" fmla="*/ 292500 w 420000"/>
                <a:gd name="connsiteY11" fmla="*/ 240000 h 382500"/>
                <a:gd name="connsiteX12" fmla="*/ 337500 w 420000"/>
                <a:gd name="connsiteY12" fmla="*/ 240000 h 382500"/>
                <a:gd name="connsiteX13" fmla="*/ 337500 w 420000"/>
                <a:gd name="connsiteY13" fmla="*/ 285000 h 382500"/>
                <a:gd name="connsiteX14" fmla="*/ 232500 w 420000"/>
                <a:gd name="connsiteY14" fmla="*/ 165000 h 382500"/>
                <a:gd name="connsiteX15" fmla="*/ 187500 w 420000"/>
                <a:gd name="connsiteY15" fmla="*/ 165000 h 382500"/>
                <a:gd name="connsiteX16" fmla="*/ 187500 w 420000"/>
                <a:gd name="connsiteY16" fmla="*/ 120000 h 382500"/>
                <a:gd name="connsiteX17" fmla="*/ 232500 w 420000"/>
                <a:gd name="connsiteY17" fmla="*/ 120000 h 382500"/>
                <a:gd name="connsiteX18" fmla="*/ 232500 w 420000"/>
                <a:gd name="connsiteY18" fmla="*/ 165000 h 382500"/>
                <a:gd name="connsiteX19" fmla="*/ 232500 w 420000"/>
                <a:gd name="connsiteY19" fmla="*/ 330000 h 382500"/>
                <a:gd name="connsiteX20" fmla="*/ 187500 w 420000"/>
                <a:gd name="connsiteY20" fmla="*/ 330000 h 382500"/>
                <a:gd name="connsiteX21" fmla="*/ 187500 w 420000"/>
                <a:gd name="connsiteY21" fmla="*/ 240000 h 382500"/>
                <a:gd name="connsiteX22" fmla="*/ 232500 w 420000"/>
                <a:gd name="connsiteY22" fmla="*/ 240000 h 382500"/>
                <a:gd name="connsiteX23" fmla="*/ 232500 w 420000"/>
                <a:gd name="connsiteY23" fmla="*/ 330000 h 382500"/>
                <a:gd name="connsiteX24" fmla="*/ 127500 w 420000"/>
                <a:gd name="connsiteY24" fmla="*/ 165000 h 382500"/>
                <a:gd name="connsiteX25" fmla="*/ 82500 w 420000"/>
                <a:gd name="connsiteY25" fmla="*/ 165000 h 382500"/>
                <a:gd name="connsiteX26" fmla="*/ 82500 w 420000"/>
                <a:gd name="connsiteY26" fmla="*/ 120000 h 382500"/>
                <a:gd name="connsiteX27" fmla="*/ 127500 w 420000"/>
                <a:gd name="connsiteY27" fmla="*/ 120000 h 382500"/>
                <a:gd name="connsiteX28" fmla="*/ 127500 w 420000"/>
                <a:gd name="connsiteY28" fmla="*/ 165000 h 382500"/>
                <a:gd name="connsiteX29" fmla="*/ 127500 w 420000"/>
                <a:gd name="connsiteY29" fmla="*/ 285000 h 382500"/>
                <a:gd name="connsiteX30" fmla="*/ 82500 w 420000"/>
                <a:gd name="connsiteY30" fmla="*/ 285000 h 382500"/>
                <a:gd name="connsiteX31" fmla="*/ 82500 w 420000"/>
                <a:gd name="connsiteY31" fmla="*/ 240000 h 382500"/>
                <a:gd name="connsiteX32" fmla="*/ 127500 w 420000"/>
                <a:gd name="connsiteY32" fmla="*/ 240000 h 382500"/>
                <a:gd name="connsiteX33" fmla="*/ 127500 w 420000"/>
                <a:gd name="connsiteY33" fmla="*/ 285000 h 382500"/>
                <a:gd name="connsiteX34" fmla="*/ 390000 w 420000"/>
                <a:gd name="connsiteY34" fmla="*/ 330000 h 382500"/>
                <a:gd name="connsiteX35" fmla="*/ 386825 w 420000"/>
                <a:gd name="connsiteY35" fmla="*/ 84675 h 382500"/>
                <a:gd name="connsiteX36" fmla="*/ 30000 w 420000"/>
                <a:gd name="connsiteY36" fmla="*/ 81500 h 382500"/>
                <a:gd name="connsiteX37" fmla="*/ 30000 w 420000"/>
                <a:gd name="connsiteY37" fmla="*/ 330000 h 382500"/>
                <a:gd name="connsiteX38" fmla="*/ 0 w 420000"/>
                <a:gd name="connsiteY38" fmla="*/ 330000 h 382500"/>
                <a:gd name="connsiteX39" fmla="*/ 0 w 420000"/>
                <a:gd name="connsiteY39" fmla="*/ 382500 h 382500"/>
                <a:gd name="connsiteX40" fmla="*/ 420000 w 420000"/>
                <a:gd name="connsiteY40" fmla="*/ 382500 h 382500"/>
                <a:gd name="connsiteX41" fmla="*/ 420000 w 420000"/>
                <a:gd name="connsiteY41" fmla="*/ 330000 h 382500"/>
                <a:gd name="connsiteX42" fmla="*/ 390000 w 420000"/>
                <a:gd name="connsiteY42" fmla="*/ 330000 h 382500"/>
                <a:gd name="connsiteX0" fmla="*/ 337500 w 420000"/>
                <a:gd name="connsiteY0" fmla="*/ 0 h 382500"/>
                <a:gd name="connsiteX1" fmla="*/ 292500 w 420000"/>
                <a:gd name="connsiteY1" fmla="*/ 45000 h 382500"/>
                <a:gd name="connsiteX2" fmla="*/ 337500 w 420000"/>
                <a:gd name="connsiteY2" fmla="*/ 0 h 382500"/>
                <a:gd name="connsiteX3" fmla="*/ 337500 w 420000"/>
                <a:gd name="connsiteY3" fmla="*/ 165000 h 382500"/>
                <a:gd name="connsiteX4" fmla="*/ 292500 w 420000"/>
                <a:gd name="connsiteY4" fmla="*/ 165000 h 382500"/>
                <a:gd name="connsiteX5" fmla="*/ 292500 w 420000"/>
                <a:gd name="connsiteY5" fmla="*/ 120000 h 382500"/>
                <a:gd name="connsiteX6" fmla="*/ 337500 w 420000"/>
                <a:gd name="connsiteY6" fmla="*/ 120000 h 382500"/>
                <a:gd name="connsiteX7" fmla="*/ 337500 w 420000"/>
                <a:gd name="connsiteY7" fmla="*/ 165000 h 382500"/>
                <a:gd name="connsiteX8" fmla="*/ 337500 w 420000"/>
                <a:gd name="connsiteY8" fmla="*/ 285000 h 382500"/>
                <a:gd name="connsiteX9" fmla="*/ 292500 w 420000"/>
                <a:gd name="connsiteY9" fmla="*/ 285000 h 382500"/>
                <a:gd name="connsiteX10" fmla="*/ 292500 w 420000"/>
                <a:gd name="connsiteY10" fmla="*/ 240000 h 382500"/>
                <a:gd name="connsiteX11" fmla="*/ 337500 w 420000"/>
                <a:gd name="connsiteY11" fmla="*/ 240000 h 382500"/>
                <a:gd name="connsiteX12" fmla="*/ 337500 w 420000"/>
                <a:gd name="connsiteY12" fmla="*/ 285000 h 382500"/>
                <a:gd name="connsiteX13" fmla="*/ 232500 w 420000"/>
                <a:gd name="connsiteY13" fmla="*/ 165000 h 382500"/>
                <a:gd name="connsiteX14" fmla="*/ 187500 w 420000"/>
                <a:gd name="connsiteY14" fmla="*/ 165000 h 382500"/>
                <a:gd name="connsiteX15" fmla="*/ 187500 w 420000"/>
                <a:gd name="connsiteY15" fmla="*/ 120000 h 382500"/>
                <a:gd name="connsiteX16" fmla="*/ 232500 w 420000"/>
                <a:gd name="connsiteY16" fmla="*/ 120000 h 382500"/>
                <a:gd name="connsiteX17" fmla="*/ 232500 w 420000"/>
                <a:gd name="connsiteY17" fmla="*/ 165000 h 382500"/>
                <a:gd name="connsiteX18" fmla="*/ 232500 w 420000"/>
                <a:gd name="connsiteY18" fmla="*/ 330000 h 382500"/>
                <a:gd name="connsiteX19" fmla="*/ 187500 w 420000"/>
                <a:gd name="connsiteY19" fmla="*/ 330000 h 382500"/>
                <a:gd name="connsiteX20" fmla="*/ 187500 w 420000"/>
                <a:gd name="connsiteY20" fmla="*/ 240000 h 382500"/>
                <a:gd name="connsiteX21" fmla="*/ 232500 w 420000"/>
                <a:gd name="connsiteY21" fmla="*/ 240000 h 382500"/>
                <a:gd name="connsiteX22" fmla="*/ 232500 w 420000"/>
                <a:gd name="connsiteY22" fmla="*/ 330000 h 382500"/>
                <a:gd name="connsiteX23" fmla="*/ 127500 w 420000"/>
                <a:gd name="connsiteY23" fmla="*/ 165000 h 382500"/>
                <a:gd name="connsiteX24" fmla="*/ 82500 w 420000"/>
                <a:gd name="connsiteY24" fmla="*/ 165000 h 382500"/>
                <a:gd name="connsiteX25" fmla="*/ 82500 w 420000"/>
                <a:gd name="connsiteY25" fmla="*/ 120000 h 382500"/>
                <a:gd name="connsiteX26" fmla="*/ 127500 w 420000"/>
                <a:gd name="connsiteY26" fmla="*/ 120000 h 382500"/>
                <a:gd name="connsiteX27" fmla="*/ 127500 w 420000"/>
                <a:gd name="connsiteY27" fmla="*/ 165000 h 382500"/>
                <a:gd name="connsiteX28" fmla="*/ 127500 w 420000"/>
                <a:gd name="connsiteY28" fmla="*/ 285000 h 382500"/>
                <a:gd name="connsiteX29" fmla="*/ 82500 w 420000"/>
                <a:gd name="connsiteY29" fmla="*/ 285000 h 382500"/>
                <a:gd name="connsiteX30" fmla="*/ 82500 w 420000"/>
                <a:gd name="connsiteY30" fmla="*/ 240000 h 382500"/>
                <a:gd name="connsiteX31" fmla="*/ 127500 w 420000"/>
                <a:gd name="connsiteY31" fmla="*/ 240000 h 382500"/>
                <a:gd name="connsiteX32" fmla="*/ 127500 w 420000"/>
                <a:gd name="connsiteY32" fmla="*/ 285000 h 382500"/>
                <a:gd name="connsiteX33" fmla="*/ 390000 w 420000"/>
                <a:gd name="connsiteY33" fmla="*/ 330000 h 382500"/>
                <a:gd name="connsiteX34" fmla="*/ 386825 w 420000"/>
                <a:gd name="connsiteY34" fmla="*/ 84675 h 382500"/>
                <a:gd name="connsiteX35" fmla="*/ 30000 w 420000"/>
                <a:gd name="connsiteY35" fmla="*/ 81500 h 382500"/>
                <a:gd name="connsiteX36" fmla="*/ 30000 w 420000"/>
                <a:gd name="connsiteY36" fmla="*/ 330000 h 382500"/>
                <a:gd name="connsiteX37" fmla="*/ 0 w 420000"/>
                <a:gd name="connsiteY37" fmla="*/ 330000 h 382500"/>
                <a:gd name="connsiteX38" fmla="*/ 0 w 420000"/>
                <a:gd name="connsiteY38" fmla="*/ 382500 h 382500"/>
                <a:gd name="connsiteX39" fmla="*/ 420000 w 420000"/>
                <a:gd name="connsiteY39" fmla="*/ 382500 h 382500"/>
                <a:gd name="connsiteX40" fmla="*/ 420000 w 420000"/>
                <a:gd name="connsiteY40" fmla="*/ 330000 h 382500"/>
                <a:gd name="connsiteX41" fmla="*/ 390000 w 420000"/>
                <a:gd name="connsiteY41" fmla="*/ 330000 h 382500"/>
                <a:gd name="connsiteX0" fmla="*/ 337500 w 420000"/>
                <a:gd name="connsiteY0" fmla="*/ 83500 h 301000"/>
                <a:gd name="connsiteX1" fmla="*/ 292500 w 420000"/>
                <a:gd name="connsiteY1" fmla="*/ 83500 h 301000"/>
                <a:gd name="connsiteX2" fmla="*/ 292500 w 420000"/>
                <a:gd name="connsiteY2" fmla="*/ 38500 h 301000"/>
                <a:gd name="connsiteX3" fmla="*/ 337500 w 420000"/>
                <a:gd name="connsiteY3" fmla="*/ 38500 h 301000"/>
                <a:gd name="connsiteX4" fmla="*/ 337500 w 420000"/>
                <a:gd name="connsiteY4" fmla="*/ 83500 h 301000"/>
                <a:gd name="connsiteX5" fmla="*/ 337500 w 420000"/>
                <a:gd name="connsiteY5" fmla="*/ 203500 h 301000"/>
                <a:gd name="connsiteX6" fmla="*/ 292500 w 420000"/>
                <a:gd name="connsiteY6" fmla="*/ 203500 h 301000"/>
                <a:gd name="connsiteX7" fmla="*/ 292500 w 420000"/>
                <a:gd name="connsiteY7" fmla="*/ 158500 h 301000"/>
                <a:gd name="connsiteX8" fmla="*/ 337500 w 420000"/>
                <a:gd name="connsiteY8" fmla="*/ 158500 h 301000"/>
                <a:gd name="connsiteX9" fmla="*/ 337500 w 420000"/>
                <a:gd name="connsiteY9" fmla="*/ 203500 h 301000"/>
                <a:gd name="connsiteX10" fmla="*/ 232500 w 420000"/>
                <a:gd name="connsiteY10" fmla="*/ 83500 h 301000"/>
                <a:gd name="connsiteX11" fmla="*/ 187500 w 420000"/>
                <a:gd name="connsiteY11" fmla="*/ 83500 h 301000"/>
                <a:gd name="connsiteX12" fmla="*/ 187500 w 420000"/>
                <a:gd name="connsiteY12" fmla="*/ 38500 h 301000"/>
                <a:gd name="connsiteX13" fmla="*/ 232500 w 420000"/>
                <a:gd name="connsiteY13" fmla="*/ 38500 h 301000"/>
                <a:gd name="connsiteX14" fmla="*/ 232500 w 420000"/>
                <a:gd name="connsiteY14" fmla="*/ 83500 h 301000"/>
                <a:gd name="connsiteX15" fmla="*/ 232500 w 420000"/>
                <a:gd name="connsiteY15" fmla="*/ 248500 h 301000"/>
                <a:gd name="connsiteX16" fmla="*/ 187500 w 420000"/>
                <a:gd name="connsiteY16" fmla="*/ 248500 h 301000"/>
                <a:gd name="connsiteX17" fmla="*/ 187500 w 420000"/>
                <a:gd name="connsiteY17" fmla="*/ 158500 h 301000"/>
                <a:gd name="connsiteX18" fmla="*/ 232500 w 420000"/>
                <a:gd name="connsiteY18" fmla="*/ 158500 h 301000"/>
                <a:gd name="connsiteX19" fmla="*/ 232500 w 420000"/>
                <a:gd name="connsiteY19" fmla="*/ 248500 h 301000"/>
                <a:gd name="connsiteX20" fmla="*/ 127500 w 420000"/>
                <a:gd name="connsiteY20" fmla="*/ 83500 h 301000"/>
                <a:gd name="connsiteX21" fmla="*/ 82500 w 420000"/>
                <a:gd name="connsiteY21" fmla="*/ 83500 h 301000"/>
                <a:gd name="connsiteX22" fmla="*/ 82500 w 420000"/>
                <a:gd name="connsiteY22" fmla="*/ 38500 h 301000"/>
                <a:gd name="connsiteX23" fmla="*/ 127500 w 420000"/>
                <a:gd name="connsiteY23" fmla="*/ 38500 h 301000"/>
                <a:gd name="connsiteX24" fmla="*/ 127500 w 420000"/>
                <a:gd name="connsiteY24" fmla="*/ 83500 h 301000"/>
                <a:gd name="connsiteX25" fmla="*/ 127500 w 420000"/>
                <a:gd name="connsiteY25" fmla="*/ 203500 h 301000"/>
                <a:gd name="connsiteX26" fmla="*/ 82500 w 420000"/>
                <a:gd name="connsiteY26" fmla="*/ 203500 h 301000"/>
                <a:gd name="connsiteX27" fmla="*/ 82500 w 420000"/>
                <a:gd name="connsiteY27" fmla="*/ 158500 h 301000"/>
                <a:gd name="connsiteX28" fmla="*/ 127500 w 420000"/>
                <a:gd name="connsiteY28" fmla="*/ 158500 h 301000"/>
                <a:gd name="connsiteX29" fmla="*/ 127500 w 420000"/>
                <a:gd name="connsiteY29" fmla="*/ 203500 h 301000"/>
                <a:gd name="connsiteX30" fmla="*/ 390000 w 420000"/>
                <a:gd name="connsiteY30" fmla="*/ 248500 h 301000"/>
                <a:gd name="connsiteX31" fmla="*/ 386825 w 420000"/>
                <a:gd name="connsiteY31" fmla="*/ 3175 h 301000"/>
                <a:gd name="connsiteX32" fmla="*/ 30000 w 420000"/>
                <a:gd name="connsiteY32" fmla="*/ 0 h 301000"/>
                <a:gd name="connsiteX33" fmla="*/ 30000 w 420000"/>
                <a:gd name="connsiteY33" fmla="*/ 248500 h 301000"/>
                <a:gd name="connsiteX34" fmla="*/ 0 w 420000"/>
                <a:gd name="connsiteY34" fmla="*/ 248500 h 301000"/>
                <a:gd name="connsiteX35" fmla="*/ 0 w 420000"/>
                <a:gd name="connsiteY35" fmla="*/ 301000 h 301000"/>
                <a:gd name="connsiteX36" fmla="*/ 420000 w 420000"/>
                <a:gd name="connsiteY36" fmla="*/ 301000 h 301000"/>
                <a:gd name="connsiteX37" fmla="*/ 420000 w 420000"/>
                <a:gd name="connsiteY37" fmla="*/ 248500 h 301000"/>
                <a:gd name="connsiteX38" fmla="*/ 390000 w 420000"/>
                <a:gd name="connsiteY38" fmla="*/ 248500 h 301000"/>
                <a:gd name="connsiteX0" fmla="*/ 337500 w 420000"/>
                <a:gd name="connsiteY0" fmla="*/ 80325 h 297825"/>
                <a:gd name="connsiteX1" fmla="*/ 292500 w 420000"/>
                <a:gd name="connsiteY1" fmla="*/ 80325 h 297825"/>
                <a:gd name="connsiteX2" fmla="*/ 292500 w 420000"/>
                <a:gd name="connsiteY2" fmla="*/ 35325 h 297825"/>
                <a:gd name="connsiteX3" fmla="*/ 337500 w 420000"/>
                <a:gd name="connsiteY3" fmla="*/ 35325 h 297825"/>
                <a:gd name="connsiteX4" fmla="*/ 337500 w 420000"/>
                <a:gd name="connsiteY4" fmla="*/ 80325 h 297825"/>
                <a:gd name="connsiteX5" fmla="*/ 337500 w 420000"/>
                <a:gd name="connsiteY5" fmla="*/ 200325 h 297825"/>
                <a:gd name="connsiteX6" fmla="*/ 292500 w 420000"/>
                <a:gd name="connsiteY6" fmla="*/ 200325 h 297825"/>
                <a:gd name="connsiteX7" fmla="*/ 292500 w 420000"/>
                <a:gd name="connsiteY7" fmla="*/ 155325 h 297825"/>
                <a:gd name="connsiteX8" fmla="*/ 337500 w 420000"/>
                <a:gd name="connsiteY8" fmla="*/ 155325 h 297825"/>
                <a:gd name="connsiteX9" fmla="*/ 337500 w 420000"/>
                <a:gd name="connsiteY9" fmla="*/ 200325 h 297825"/>
                <a:gd name="connsiteX10" fmla="*/ 232500 w 420000"/>
                <a:gd name="connsiteY10" fmla="*/ 80325 h 297825"/>
                <a:gd name="connsiteX11" fmla="*/ 187500 w 420000"/>
                <a:gd name="connsiteY11" fmla="*/ 80325 h 297825"/>
                <a:gd name="connsiteX12" fmla="*/ 187500 w 420000"/>
                <a:gd name="connsiteY12" fmla="*/ 35325 h 297825"/>
                <a:gd name="connsiteX13" fmla="*/ 232500 w 420000"/>
                <a:gd name="connsiteY13" fmla="*/ 35325 h 297825"/>
                <a:gd name="connsiteX14" fmla="*/ 232500 w 420000"/>
                <a:gd name="connsiteY14" fmla="*/ 80325 h 297825"/>
                <a:gd name="connsiteX15" fmla="*/ 232500 w 420000"/>
                <a:gd name="connsiteY15" fmla="*/ 245325 h 297825"/>
                <a:gd name="connsiteX16" fmla="*/ 187500 w 420000"/>
                <a:gd name="connsiteY16" fmla="*/ 245325 h 297825"/>
                <a:gd name="connsiteX17" fmla="*/ 187500 w 420000"/>
                <a:gd name="connsiteY17" fmla="*/ 155325 h 297825"/>
                <a:gd name="connsiteX18" fmla="*/ 232500 w 420000"/>
                <a:gd name="connsiteY18" fmla="*/ 155325 h 297825"/>
                <a:gd name="connsiteX19" fmla="*/ 232500 w 420000"/>
                <a:gd name="connsiteY19" fmla="*/ 245325 h 297825"/>
                <a:gd name="connsiteX20" fmla="*/ 127500 w 420000"/>
                <a:gd name="connsiteY20" fmla="*/ 80325 h 297825"/>
                <a:gd name="connsiteX21" fmla="*/ 82500 w 420000"/>
                <a:gd name="connsiteY21" fmla="*/ 80325 h 297825"/>
                <a:gd name="connsiteX22" fmla="*/ 82500 w 420000"/>
                <a:gd name="connsiteY22" fmla="*/ 35325 h 297825"/>
                <a:gd name="connsiteX23" fmla="*/ 127500 w 420000"/>
                <a:gd name="connsiteY23" fmla="*/ 35325 h 297825"/>
                <a:gd name="connsiteX24" fmla="*/ 127500 w 420000"/>
                <a:gd name="connsiteY24" fmla="*/ 80325 h 297825"/>
                <a:gd name="connsiteX25" fmla="*/ 127500 w 420000"/>
                <a:gd name="connsiteY25" fmla="*/ 200325 h 297825"/>
                <a:gd name="connsiteX26" fmla="*/ 82500 w 420000"/>
                <a:gd name="connsiteY26" fmla="*/ 200325 h 297825"/>
                <a:gd name="connsiteX27" fmla="*/ 82500 w 420000"/>
                <a:gd name="connsiteY27" fmla="*/ 155325 h 297825"/>
                <a:gd name="connsiteX28" fmla="*/ 127500 w 420000"/>
                <a:gd name="connsiteY28" fmla="*/ 155325 h 297825"/>
                <a:gd name="connsiteX29" fmla="*/ 127500 w 420000"/>
                <a:gd name="connsiteY29" fmla="*/ 200325 h 297825"/>
                <a:gd name="connsiteX30" fmla="*/ 390000 w 420000"/>
                <a:gd name="connsiteY30" fmla="*/ 245325 h 297825"/>
                <a:gd name="connsiteX31" fmla="*/ 386825 w 420000"/>
                <a:gd name="connsiteY31" fmla="*/ 0 h 297825"/>
                <a:gd name="connsiteX32" fmla="*/ 32381 w 420000"/>
                <a:gd name="connsiteY32" fmla="*/ 30163 h 297825"/>
                <a:gd name="connsiteX33" fmla="*/ 30000 w 420000"/>
                <a:gd name="connsiteY33" fmla="*/ 245325 h 297825"/>
                <a:gd name="connsiteX34" fmla="*/ 0 w 420000"/>
                <a:gd name="connsiteY34" fmla="*/ 245325 h 297825"/>
                <a:gd name="connsiteX35" fmla="*/ 0 w 420000"/>
                <a:gd name="connsiteY35" fmla="*/ 297825 h 297825"/>
                <a:gd name="connsiteX36" fmla="*/ 420000 w 420000"/>
                <a:gd name="connsiteY36" fmla="*/ 297825 h 297825"/>
                <a:gd name="connsiteX37" fmla="*/ 420000 w 420000"/>
                <a:gd name="connsiteY37" fmla="*/ 245325 h 297825"/>
                <a:gd name="connsiteX38" fmla="*/ 390000 w 420000"/>
                <a:gd name="connsiteY38" fmla="*/ 245325 h 29782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11113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8732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54131 h 271631"/>
                <a:gd name="connsiteX1" fmla="*/ 292500 w 420000"/>
                <a:gd name="connsiteY1" fmla="*/ 54131 h 271631"/>
                <a:gd name="connsiteX2" fmla="*/ 292500 w 420000"/>
                <a:gd name="connsiteY2" fmla="*/ 9131 h 271631"/>
                <a:gd name="connsiteX3" fmla="*/ 337500 w 420000"/>
                <a:gd name="connsiteY3" fmla="*/ 9131 h 271631"/>
                <a:gd name="connsiteX4" fmla="*/ 337500 w 420000"/>
                <a:gd name="connsiteY4" fmla="*/ 54131 h 271631"/>
                <a:gd name="connsiteX5" fmla="*/ 337500 w 420000"/>
                <a:gd name="connsiteY5" fmla="*/ 174131 h 271631"/>
                <a:gd name="connsiteX6" fmla="*/ 292500 w 420000"/>
                <a:gd name="connsiteY6" fmla="*/ 174131 h 271631"/>
                <a:gd name="connsiteX7" fmla="*/ 292500 w 420000"/>
                <a:gd name="connsiteY7" fmla="*/ 129131 h 271631"/>
                <a:gd name="connsiteX8" fmla="*/ 337500 w 420000"/>
                <a:gd name="connsiteY8" fmla="*/ 129131 h 271631"/>
                <a:gd name="connsiteX9" fmla="*/ 337500 w 420000"/>
                <a:gd name="connsiteY9" fmla="*/ 174131 h 271631"/>
                <a:gd name="connsiteX10" fmla="*/ 232500 w 420000"/>
                <a:gd name="connsiteY10" fmla="*/ 54131 h 271631"/>
                <a:gd name="connsiteX11" fmla="*/ 187500 w 420000"/>
                <a:gd name="connsiteY11" fmla="*/ 54131 h 271631"/>
                <a:gd name="connsiteX12" fmla="*/ 187500 w 420000"/>
                <a:gd name="connsiteY12" fmla="*/ 9131 h 271631"/>
                <a:gd name="connsiteX13" fmla="*/ 232500 w 420000"/>
                <a:gd name="connsiteY13" fmla="*/ 9131 h 271631"/>
                <a:gd name="connsiteX14" fmla="*/ 232500 w 420000"/>
                <a:gd name="connsiteY14" fmla="*/ 54131 h 271631"/>
                <a:gd name="connsiteX15" fmla="*/ 232500 w 420000"/>
                <a:gd name="connsiteY15" fmla="*/ 219131 h 271631"/>
                <a:gd name="connsiteX16" fmla="*/ 187500 w 420000"/>
                <a:gd name="connsiteY16" fmla="*/ 219131 h 271631"/>
                <a:gd name="connsiteX17" fmla="*/ 187500 w 420000"/>
                <a:gd name="connsiteY17" fmla="*/ 129131 h 271631"/>
                <a:gd name="connsiteX18" fmla="*/ 232500 w 420000"/>
                <a:gd name="connsiteY18" fmla="*/ 129131 h 271631"/>
                <a:gd name="connsiteX19" fmla="*/ 232500 w 420000"/>
                <a:gd name="connsiteY19" fmla="*/ 219131 h 271631"/>
                <a:gd name="connsiteX20" fmla="*/ 127500 w 420000"/>
                <a:gd name="connsiteY20" fmla="*/ 54131 h 271631"/>
                <a:gd name="connsiteX21" fmla="*/ 82500 w 420000"/>
                <a:gd name="connsiteY21" fmla="*/ 54131 h 271631"/>
                <a:gd name="connsiteX22" fmla="*/ 82500 w 420000"/>
                <a:gd name="connsiteY22" fmla="*/ 9131 h 271631"/>
                <a:gd name="connsiteX23" fmla="*/ 127500 w 420000"/>
                <a:gd name="connsiteY23" fmla="*/ 9131 h 271631"/>
                <a:gd name="connsiteX24" fmla="*/ 127500 w 420000"/>
                <a:gd name="connsiteY24" fmla="*/ 54131 h 271631"/>
                <a:gd name="connsiteX25" fmla="*/ 127500 w 420000"/>
                <a:gd name="connsiteY25" fmla="*/ 174131 h 271631"/>
                <a:gd name="connsiteX26" fmla="*/ 82500 w 420000"/>
                <a:gd name="connsiteY26" fmla="*/ 174131 h 271631"/>
                <a:gd name="connsiteX27" fmla="*/ 82500 w 420000"/>
                <a:gd name="connsiteY27" fmla="*/ 129131 h 271631"/>
                <a:gd name="connsiteX28" fmla="*/ 127500 w 420000"/>
                <a:gd name="connsiteY28" fmla="*/ 129131 h 271631"/>
                <a:gd name="connsiteX29" fmla="*/ 127500 w 420000"/>
                <a:gd name="connsiteY29" fmla="*/ 174131 h 271631"/>
                <a:gd name="connsiteX30" fmla="*/ 390000 w 420000"/>
                <a:gd name="connsiteY30" fmla="*/ 219131 h 271631"/>
                <a:gd name="connsiteX31" fmla="*/ 386825 w 420000"/>
                <a:gd name="connsiteY31" fmla="*/ 0 h 271631"/>
                <a:gd name="connsiteX32" fmla="*/ 32381 w 420000"/>
                <a:gd name="connsiteY32" fmla="*/ 1588 h 271631"/>
                <a:gd name="connsiteX33" fmla="*/ 30000 w 420000"/>
                <a:gd name="connsiteY33" fmla="*/ 219131 h 271631"/>
                <a:gd name="connsiteX34" fmla="*/ 0 w 420000"/>
                <a:gd name="connsiteY34" fmla="*/ 219131 h 271631"/>
                <a:gd name="connsiteX35" fmla="*/ 0 w 420000"/>
                <a:gd name="connsiteY35" fmla="*/ 271631 h 271631"/>
                <a:gd name="connsiteX36" fmla="*/ 420000 w 420000"/>
                <a:gd name="connsiteY36" fmla="*/ 271631 h 271631"/>
                <a:gd name="connsiteX37" fmla="*/ 420000 w 420000"/>
                <a:gd name="connsiteY37" fmla="*/ 219131 h 271631"/>
                <a:gd name="connsiteX38" fmla="*/ 390000 w 420000"/>
                <a:gd name="connsiteY38" fmla="*/ 219131 h 27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0000" h="271631">
                  <a:moveTo>
                    <a:pt x="337500" y="54131"/>
                  </a:moveTo>
                  <a:lnTo>
                    <a:pt x="292500" y="54131"/>
                  </a:lnTo>
                  <a:lnTo>
                    <a:pt x="292500" y="9131"/>
                  </a:lnTo>
                  <a:lnTo>
                    <a:pt x="337500" y="9131"/>
                  </a:lnTo>
                  <a:lnTo>
                    <a:pt x="337500" y="54131"/>
                  </a:lnTo>
                  <a:close/>
                  <a:moveTo>
                    <a:pt x="337500" y="174131"/>
                  </a:moveTo>
                  <a:lnTo>
                    <a:pt x="292500" y="174131"/>
                  </a:lnTo>
                  <a:lnTo>
                    <a:pt x="292500" y="129131"/>
                  </a:lnTo>
                  <a:lnTo>
                    <a:pt x="337500" y="129131"/>
                  </a:lnTo>
                  <a:lnTo>
                    <a:pt x="337500" y="174131"/>
                  </a:lnTo>
                  <a:close/>
                  <a:moveTo>
                    <a:pt x="232500" y="54131"/>
                  </a:moveTo>
                  <a:lnTo>
                    <a:pt x="187500" y="54131"/>
                  </a:lnTo>
                  <a:lnTo>
                    <a:pt x="187500" y="9131"/>
                  </a:lnTo>
                  <a:lnTo>
                    <a:pt x="232500" y="9131"/>
                  </a:lnTo>
                  <a:lnTo>
                    <a:pt x="232500" y="54131"/>
                  </a:lnTo>
                  <a:close/>
                  <a:moveTo>
                    <a:pt x="232500" y="219131"/>
                  </a:moveTo>
                  <a:lnTo>
                    <a:pt x="187500" y="219131"/>
                  </a:lnTo>
                  <a:lnTo>
                    <a:pt x="187500" y="129131"/>
                  </a:lnTo>
                  <a:lnTo>
                    <a:pt x="232500" y="129131"/>
                  </a:lnTo>
                  <a:lnTo>
                    <a:pt x="232500" y="219131"/>
                  </a:lnTo>
                  <a:close/>
                  <a:moveTo>
                    <a:pt x="127500" y="54131"/>
                  </a:moveTo>
                  <a:lnTo>
                    <a:pt x="82500" y="54131"/>
                  </a:lnTo>
                  <a:lnTo>
                    <a:pt x="82500" y="9131"/>
                  </a:lnTo>
                  <a:lnTo>
                    <a:pt x="127500" y="9131"/>
                  </a:lnTo>
                  <a:lnTo>
                    <a:pt x="127500" y="54131"/>
                  </a:lnTo>
                  <a:close/>
                  <a:moveTo>
                    <a:pt x="127500" y="174131"/>
                  </a:moveTo>
                  <a:lnTo>
                    <a:pt x="82500" y="174131"/>
                  </a:lnTo>
                  <a:lnTo>
                    <a:pt x="82500" y="129131"/>
                  </a:lnTo>
                  <a:lnTo>
                    <a:pt x="127500" y="129131"/>
                  </a:lnTo>
                  <a:lnTo>
                    <a:pt x="127500" y="174131"/>
                  </a:lnTo>
                  <a:close/>
                  <a:moveTo>
                    <a:pt x="390000" y="219131"/>
                  </a:moveTo>
                  <a:cubicBezTo>
                    <a:pt x="388942" y="137356"/>
                    <a:pt x="387883" y="81775"/>
                    <a:pt x="386825" y="0"/>
                  </a:cubicBezTo>
                  <a:lnTo>
                    <a:pt x="32381" y="1588"/>
                  </a:lnTo>
                  <a:cubicBezTo>
                    <a:pt x="31587" y="73309"/>
                    <a:pt x="30794" y="147410"/>
                    <a:pt x="30000" y="219131"/>
                  </a:cubicBezTo>
                  <a:lnTo>
                    <a:pt x="0" y="219131"/>
                  </a:lnTo>
                  <a:lnTo>
                    <a:pt x="0" y="271631"/>
                  </a:lnTo>
                  <a:lnTo>
                    <a:pt x="420000" y="271631"/>
                  </a:lnTo>
                  <a:lnTo>
                    <a:pt x="420000" y="219131"/>
                  </a:lnTo>
                  <a:lnTo>
                    <a:pt x="390000" y="219131"/>
                  </a:lnTo>
                  <a:close/>
                </a:path>
              </a:pathLst>
            </a:custGeom>
            <a:solidFill>
              <a:srgbClr val="0000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34" name="Ryhmä 133">
            <a:extLst>
              <a:ext uri="{FF2B5EF4-FFF2-40B4-BE49-F238E27FC236}">
                <a16:creationId xmlns:a16="http://schemas.microsoft.com/office/drawing/2014/main" id="{40443144-36F5-815C-C990-C56DF27F091F}"/>
              </a:ext>
            </a:extLst>
          </p:cNvPr>
          <p:cNvGrpSpPr/>
          <p:nvPr/>
        </p:nvGrpSpPr>
        <p:grpSpPr>
          <a:xfrm>
            <a:off x="9630211" y="4654677"/>
            <a:ext cx="2151908" cy="1700862"/>
            <a:chOff x="7779002" y="5991737"/>
            <a:chExt cx="2151908" cy="1700862"/>
          </a:xfrm>
        </p:grpSpPr>
        <p:grpSp>
          <p:nvGrpSpPr>
            <p:cNvPr id="135" name="Ryhmä 134">
              <a:extLst>
                <a:ext uri="{FF2B5EF4-FFF2-40B4-BE49-F238E27FC236}">
                  <a16:creationId xmlns:a16="http://schemas.microsoft.com/office/drawing/2014/main" id="{34E8B11F-9EB9-4BD6-3157-094275451635}"/>
                </a:ext>
              </a:extLst>
            </p:cNvPr>
            <p:cNvGrpSpPr/>
            <p:nvPr/>
          </p:nvGrpSpPr>
          <p:grpSpPr>
            <a:xfrm>
              <a:off x="7779002" y="5991737"/>
              <a:ext cx="1129595" cy="789042"/>
              <a:chOff x="9211430" y="5222736"/>
              <a:chExt cx="1129595" cy="789042"/>
            </a:xfrm>
          </p:grpSpPr>
          <p:pic>
            <p:nvPicPr>
              <p:cNvPr id="137" name="Kuva 136" descr="Rakennus tasaisella täytöllä">
                <a:extLst>
                  <a:ext uri="{FF2B5EF4-FFF2-40B4-BE49-F238E27FC236}">
                    <a16:creationId xmlns:a16="http://schemas.microsoft.com/office/drawing/2014/main" id="{0BF80FD8-B434-35A0-2C95-ADD4B84714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1430" y="5222736"/>
                <a:ext cx="756000" cy="756000"/>
              </a:xfrm>
              <a:prstGeom prst="rect">
                <a:avLst/>
              </a:prstGeom>
            </p:spPr>
          </p:pic>
          <p:sp>
            <p:nvSpPr>
              <p:cNvPr id="138" name="Ellipsi 137">
                <a:extLst>
                  <a:ext uri="{FF2B5EF4-FFF2-40B4-BE49-F238E27FC236}">
                    <a16:creationId xmlns:a16="http://schemas.microsoft.com/office/drawing/2014/main" id="{58D10F6D-4EA4-AD8D-F18A-31B4DBAFD254}"/>
                  </a:ext>
                </a:extLst>
              </p:cNvPr>
              <p:cNvSpPr/>
              <p:nvPr/>
            </p:nvSpPr>
            <p:spPr>
              <a:xfrm rot="992477">
                <a:off x="9984464" y="5225658"/>
                <a:ext cx="252000" cy="252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9" name="Ellipsi 138">
                <a:extLst>
                  <a:ext uri="{FF2B5EF4-FFF2-40B4-BE49-F238E27FC236}">
                    <a16:creationId xmlns:a16="http://schemas.microsoft.com/office/drawing/2014/main" id="{4AFE271D-F784-AAEF-715C-82CA9E3EDD24}"/>
                  </a:ext>
                </a:extLst>
              </p:cNvPr>
              <p:cNvSpPr/>
              <p:nvPr/>
            </p:nvSpPr>
            <p:spPr>
              <a:xfrm>
                <a:off x="10089025" y="5488403"/>
                <a:ext cx="252000" cy="252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40" name="Ellipsi 139">
                <a:extLst>
                  <a:ext uri="{FF2B5EF4-FFF2-40B4-BE49-F238E27FC236}">
                    <a16:creationId xmlns:a16="http://schemas.microsoft.com/office/drawing/2014/main" id="{C350D25E-D1D4-0B53-C78C-86D7760EBC02}"/>
                  </a:ext>
                </a:extLst>
              </p:cNvPr>
              <p:cNvSpPr/>
              <p:nvPr/>
            </p:nvSpPr>
            <p:spPr>
              <a:xfrm rot="1277751">
                <a:off x="10014082" y="5759778"/>
                <a:ext cx="252000" cy="252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41" name="Kuva 140" descr="Katupora tasaisella täytöllä">
                <a:extLst>
                  <a:ext uri="{FF2B5EF4-FFF2-40B4-BE49-F238E27FC236}">
                    <a16:creationId xmlns:a16="http://schemas.microsoft.com/office/drawing/2014/main" id="{B1811140-9B84-0AFF-6A44-CF970612C0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25234" y="5522496"/>
                <a:ext cx="180000" cy="180000"/>
              </a:xfrm>
              <a:prstGeom prst="rect">
                <a:avLst/>
              </a:prstGeom>
            </p:spPr>
          </p:pic>
          <p:pic>
            <p:nvPicPr>
              <p:cNvPr id="142" name="Kuva 141" descr="Hammasrattaat tasaisella täytöllä">
                <a:extLst>
                  <a:ext uri="{FF2B5EF4-FFF2-40B4-BE49-F238E27FC236}">
                    <a16:creationId xmlns:a16="http://schemas.microsoft.com/office/drawing/2014/main" id="{E11AB417-F4A8-6339-3E00-13CC237781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51290" y="5794806"/>
                <a:ext cx="180000" cy="180000"/>
              </a:xfrm>
              <a:prstGeom prst="rect">
                <a:avLst/>
              </a:prstGeom>
            </p:spPr>
          </p:pic>
          <p:pic>
            <p:nvPicPr>
              <p:cNvPr id="143" name="Kuva 142" descr="Vasara1 tasaisella täytöllä">
                <a:extLst>
                  <a:ext uri="{FF2B5EF4-FFF2-40B4-BE49-F238E27FC236}">
                    <a16:creationId xmlns:a16="http://schemas.microsoft.com/office/drawing/2014/main" id="{22D2C63C-F238-5D62-4D61-5C5C4C8057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20464" y="5256042"/>
                <a:ext cx="180000" cy="180000"/>
              </a:xfrm>
              <a:prstGeom prst="rect">
                <a:avLst/>
              </a:prstGeom>
            </p:spPr>
          </p:pic>
          <p:cxnSp>
            <p:nvCxnSpPr>
              <p:cNvPr id="144" name="Suora yhdysviiva 143">
                <a:extLst>
                  <a:ext uri="{FF2B5EF4-FFF2-40B4-BE49-F238E27FC236}">
                    <a16:creationId xmlns:a16="http://schemas.microsoft.com/office/drawing/2014/main" id="{4D2E9D9F-B17C-3E8E-80D2-B1B7CA4C0F82}"/>
                  </a:ext>
                </a:extLst>
              </p:cNvPr>
              <p:cNvCxnSpPr>
                <a:cxnSpLocks/>
                <a:stCxn id="138" idx="3"/>
              </p:cNvCxnSpPr>
              <p:nvPr/>
            </p:nvCxnSpPr>
            <p:spPr>
              <a:xfrm flipH="1">
                <a:off x="9764841" y="5411700"/>
                <a:ext cx="234849" cy="147251"/>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5" name="Suora yhdysviiva 144">
                <a:extLst>
                  <a:ext uri="{FF2B5EF4-FFF2-40B4-BE49-F238E27FC236}">
                    <a16:creationId xmlns:a16="http://schemas.microsoft.com/office/drawing/2014/main" id="{E48569D3-518C-68C1-48CC-1002701FAB29}"/>
                  </a:ext>
                </a:extLst>
              </p:cNvPr>
              <p:cNvCxnSpPr>
                <a:cxnSpLocks/>
                <a:stCxn id="139" idx="2"/>
              </p:cNvCxnSpPr>
              <p:nvPr/>
            </p:nvCxnSpPr>
            <p:spPr>
              <a:xfrm flipH="1">
                <a:off x="9764841" y="5614403"/>
                <a:ext cx="324184" cy="0"/>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6" name="Suora yhdysviiva 145">
                <a:extLst>
                  <a:ext uri="{FF2B5EF4-FFF2-40B4-BE49-F238E27FC236}">
                    <a16:creationId xmlns:a16="http://schemas.microsoft.com/office/drawing/2014/main" id="{5CA800FB-3E00-4D76-49BD-F603260C1887}"/>
                  </a:ext>
                </a:extLst>
              </p:cNvPr>
              <p:cNvCxnSpPr>
                <a:cxnSpLocks/>
                <a:stCxn id="140" idx="2"/>
              </p:cNvCxnSpPr>
              <p:nvPr/>
            </p:nvCxnSpPr>
            <p:spPr>
              <a:xfrm flipH="1" flipV="1">
                <a:off x="9747000" y="5659290"/>
                <a:ext cx="275686" cy="180727"/>
              </a:xfrm>
              <a:prstGeom prst="line">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sp>
          <p:nvSpPr>
            <p:cNvPr id="136" name="Tekstiruutu 135">
              <a:extLst>
                <a:ext uri="{FF2B5EF4-FFF2-40B4-BE49-F238E27FC236}">
                  <a16:creationId xmlns:a16="http://schemas.microsoft.com/office/drawing/2014/main" id="{C9E7E712-D9D8-145C-8EC5-4B6C4C304D53}"/>
                </a:ext>
              </a:extLst>
            </p:cNvPr>
            <p:cNvSpPr txBox="1"/>
            <p:nvPr/>
          </p:nvSpPr>
          <p:spPr>
            <a:xfrm>
              <a:off x="7844284" y="6738492"/>
              <a:ext cx="208662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Kuka: (GLN) Rakennuksen omistaja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Mitä: (SGTIN) Betonielementti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Missä: (GLN) Rakennus + tarkenne (huoneistossa tms.)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Milloin: </a:t>
              </a:r>
              <a:r>
                <a:rPr kumimoji="0" lang="fi-FI" sz="800" b="1" i="0" u="none" strike="noStrike" kern="1200" cap="none" spc="0" normalizeH="0" baseline="0" noProof="0" err="1">
                  <a:ln>
                    <a:noFill/>
                  </a:ln>
                  <a:solidFill>
                    <a:prstClr val="black"/>
                  </a:solidFill>
                  <a:effectLst/>
                  <a:uLnTx/>
                  <a:uFillTx/>
                  <a:latin typeface="Avenir Next LT Pro"/>
                  <a:ea typeface="+mn-ea"/>
                  <a:cs typeface="+mn-cs"/>
                </a:rPr>
                <a:t>YYYY-MM-DDThh:mm:ssZ</a:t>
              </a:r>
              <a:endParaRPr kumimoji="0" lang="fi-FI" sz="8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Miksi: Elinkaarentapahtuma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a:ln>
                    <a:noFill/>
                  </a:ln>
                  <a:solidFill>
                    <a:prstClr val="black"/>
                  </a:solidFill>
                  <a:effectLst/>
                  <a:uLnTx/>
                  <a:uFillTx/>
                  <a:latin typeface="Avenir Next LT Pro"/>
                  <a:ea typeface="+mn-ea"/>
                  <a:cs typeface="+mn-cs"/>
                </a:rPr>
                <a:t>Status: Tapahtuma X</a:t>
              </a:r>
            </a:p>
          </p:txBody>
        </p:sp>
      </p:grpSp>
      <p:sp>
        <p:nvSpPr>
          <p:cNvPr id="147" name="Otsikko 146">
            <a:extLst>
              <a:ext uri="{FF2B5EF4-FFF2-40B4-BE49-F238E27FC236}">
                <a16:creationId xmlns:a16="http://schemas.microsoft.com/office/drawing/2014/main" id="{703FB915-6FF9-14A5-C6F1-03B61238C470}"/>
              </a:ext>
            </a:extLst>
          </p:cNvPr>
          <p:cNvSpPr>
            <a:spLocks noGrp="1"/>
          </p:cNvSpPr>
          <p:nvPr>
            <p:ph type="title"/>
          </p:nvPr>
        </p:nvSpPr>
        <p:spPr/>
        <p:txBody>
          <a:bodyPr/>
          <a:lstStyle/>
          <a:p>
            <a:endParaRPr lang="fi-FI"/>
          </a:p>
        </p:txBody>
      </p:sp>
    </p:spTree>
    <p:extLst>
      <p:ext uri="{BB962C8B-B14F-4D97-AF65-F5344CB8AC3E}">
        <p14:creationId xmlns:p14="http://schemas.microsoft.com/office/powerpoint/2010/main" val="3263568879"/>
      </p:ext>
    </p:extLst>
  </p:cSld>
  <p:clrMapOvr>
    <a:masterClrMapping/>
  </p:clrMapOvr>
  <mc:AlternateContent xmlns:mc="http://schemas.openxmlformats.org/markup-compatibility/2006" xmlns:p14="http://schemas.microsoft.com/office/powerpoint/2010/main">
    <mc:Choice Requires="p14">
      <p:transition spd="slow" p14:dur="20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E82CE-286B-56C3-43CF-B8FDC250A314}"/>
              </a:ext>
            </a:extLst>
          </p:cNvPr>
          <p:cNvSpPr>
            <a:spLocks noGrp="1"/>
          </p:cNvSpPr>
          <p:nvPr>
            <p:ph type="ctrTitle"/>
          </p:nvPr>
        </p:nvSpPr>
        <p:spPr>
          <a:xfrm>
            <a:off x="623702" y="1529470"/>
            <a:ext cx="9256395" cy="1728465"/>
          </a:xfrm>
        </p:spPr>
        <p:txBody>
          <a:bodyPr/>
          <a:lstStyle/>
          <a:p>
            <a:r>
              <a:rPr lang="fi-FI" sz="3600"/>
              <a:t>Lisää tietoa kehityshankkeesta </a:t>
            </a:r>
            <a:br>
              <a:rPr lang="fi-FI" sz="2800" noProof="0"/>
            </a:br>
            <a:r>
              <a:rPr lang="fi-FI" sz="2800" noProof="0"/>
              <a:t>BETK kotisivuilla: </a:t>
            </a:r>
            <a:r>
              <a:rPr lang="fi-FI" sz="2800">
                <a:solidFill>
                  <a:srgbClr val="00B0F0"/>
                </a:solidFill>
              </a:rPr>
              <a:t>www.betoni.com/rakentaminen/BETK</a:t>
            </a:r>
            <a:endParaRPr lang="fi-FI" sz="3600" noProof="0">
              <a:solidFill>
                <a:srgbClr val="00B0F0"/>
              </a:solidFill>
            </a:endParaRPr>
          </a:p>
        </p:txBody>
      </p:sp>
      <p:sp>
        <p:nvSpPr>
          <p:cNvPr id="3" name="Date Placeholder 2">
            <a:extLst>
              <a:ext uri="{FF2B5EF4-FFF2-40B4-BE49-F238E27FC236}">
                <a16:creationId xmlns:a16="http://schemas.microsoft.com/office/drawing/2014/main" id="{69DB2410-713B-5ED2-0722-F21778421F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D7D352-5EDF-4DF0-BDF9-A9DA9C14474E}"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en-GB"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Footer Placeholder 3">
            <a:extLst>
              <a:ext uri="{FF2B5EF4-FFF2-40B4-BE49-F238E27FC236}">
                <a16:creationId xmlns:a16="http://schemas.microsoft.com/office/drawing/2014/main" id="{0B445FD4-45E2-F04B-7E61-6B9BCB28AA2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venir Next LT Pro"/>
                <a:ea typeface="+mn-ea"/>
                <a:cs typeface="+mn-cs"/>
              </a:rPr>
              <a:t>© </a:t>
            </a:r>
            <a:r>
              <a:rPr kumimoji="0" lang="en-US" sz="900" b="0" i="0" u="none" strike="noStrike" kern="1200" cap="none" spc="0" normalizeH="0" baseline="0" noProof="0" err="1">
                <a:ln>
                  <a:noFill/>
                </a:ln>
                <a:solidFill>
                  <a:prstClr val="white"/>
                </a:solidFill>
                <a:effectLst/>
                <a:uLnTx/>
                <a:uFillTx/>
                <a:latin typeface="Avenir Next LT Pro"/>
                <a:ea typeface="+mn-ea"/>
                <a:cs typeface="+mn-cs"/>
              </a:rPr>
              <a:t>Rakennusteollisuus</a:t>
            </a:r>
            <a:r>
              <a:rPr kumimoji="0" lang="en-US" sz="900" b="0" i="0" u="none" strike="noStrike" kern="1200" cap="none" spc="0" normalizeH="0" baseline="0" noProof="0">
                <a:ln>
                  <a:noFill/>
                </a:ln>
                <a:solidFill>
                  <a:prstClr val="white"/>
                </a:solidFill>
                <a:effectLst/>
                <a:uLnTx/>
                <a:uFillTx/>
                <a:latin typeface="Avenir Next LT Pro"/>
                <a:ea typeface="+mn-ea"/>
                <a:cs typeface="+mn-cs"/>
              </a:rPr>
              <a:t> RT</a:t>
            </a:r>
            <a:endParaRPr kumimoji="0" lang="en-GB"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Slide Number Placeholder 4">
            <a:extLst>
              <a:ext uri="{FF2B5EF4-FFF2-40B4-BE49-F238E27FC236}">
                <a16:creationId xmlns:a16="http://schemas.microsoft.com/office/drawing/2014/main" id="{FCA967C8-45AC-25DB-6DD1-EA676BC82455}"/>
              </a:ext>
            </a:extLst>
          </p:cNvPr>
          <p:cNvSpPr>
            <a:spLocks noGrp="1"/>
          </p:cNvSpPr>
          <p:nvPr>
            <p:ph type="sldNum" sz="quarter" idx="12"/>
          </p:nvPr>
        </p:nvSpPr>
        <p:spPr>
          <a:xfrm>
            <a:off x="407988" y="6381328"/>
            <a:ext cx="431428" cy="1432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en-GB"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6" name="Text Placeholder 5">
            <a:extLst>
              <a:ext uri="{FF2B5EF4-FFF2-40B4-BE49-F238E27FC236}">
                <a16:creationId xmlns:a16="http://schemas.microsoft.com/office/drawing/2014/main" id="{7531E695-46DA-1D66-95C5-15707DC233F6}"/>
              </a:ext>
            </a:extLst>
          </p:cNvPr>
          <p:cNvSpPr>
            <a:spLocks noGrp="1"/>
          </p:cNvSpPr>
          <p:nvPr>
            <p:ph type="body" sz="quarter" idx="14"/>
          </p:nvPr>
        </p:nvSpPr>
        <p:spPr>
          <a:xfrm>
            <a:off x="641350" y="4315022"/>
            <a:ext cx="9793263" cy="1296144"/>
          </a:xfrm>
        </p:spPr>
        <p:txBody>
          <a:bodyPr/>
          <a:lstStyle/>
          <a:p>
            <a:pPr defTabSz="896938">
              <a:tabLst>
                <a:tab pos="3590925" algn="l"/>
              </a:tabLst>
            </a:pPr>
            <a:r>
              <a:rPr lang="fi-FI" b="1" noProof="0"/>
              <a:t>Janne </a:t>
            </a:r>
            <a:r>
              <a:rPr lang="fi-FI" b="1" noProof="0" err="1"/>
              <a:t>Kihula</a:t>
            </a:r>
            <a:r>
              <a:rPr lang="fi-FI" b="1"/>
              <a:t>	</a:t>
            </a:r>
            <a:r>
              <a:rPr lang="fi-FI" b="1" noProof="0"/>
              <a:t>Teemu Alaluusua</a:t>
            </a:r>
          </a:p>
          <a:p>
            <a:pPr defTabSz="896938"/>
            <a:r>
              <a:rPr lang="fi-FI" noProof="0"/>
              <a:t>Jaospäällikkö, elementit		Projektipäällikkö, BETK</a:t>
            </a:r>
          </a:p>
          <a:p>
            <a:pPr defTabSz="896938"/>
            <a:r>
              <a:rPr lang="fi-FI" noProof="0"/>
              <a:t>+358 40 514 6510			+358 40 826 8533</a:t>
            </a:r>
          </a:p>
          <a:p>
            <a:pPr defTabSz="896938"/>
            <a:r>
              <a:rPr lang="fi-FI" sz="1600"/>
              <a:t>janne.kihula@rt.fi			teemu.alaluusua@condigi.fi</a:t>
            </a:r>
          </a:p>
          <a:p>
            <a:pPr marL="266700" defTabSz="963613">
              <a:tabLst>
                <a:tab pos="177800" algn="l"/>
              </a:tabLst>
            </a:pPr>
            <a:r>
              <a:rPr lang="fi-FI" sz="1600"/>
              <a:t>				</a:t>
            </a:r>
            <a:r>
              <a:rPr lang="fi-FI" sz="1600" u="sng"/>
              <a:t>Linkedin.com/in/</a:t>
            </a:r>
            <a:r>
              <a:rPr lang="fi-FI" sz="1600" u="sng" err="1"/>
              <a:t>teemu-alaluusua</a:t>
            </a:r>
            <a:endParaRPr lang="fi-FI" sz="1600" u="sng"/>
          </a:p>
        </p:txBody>
      </p:sp>
      <p:pic>
        <p:nvPicPr>
          <p:cNvPr id="9" name="Kuva 8">
            <a:extLst>
              <a:ext uri="{FF2B5EF4-FFF2-40B4-BE49-F238E27FC236}">
                <a16:creationId xmlns:a16="http://schemas.microsoft.com/office/drawing/2014/main" id="{E8980A73-B989-E9DC-6305-E309CD88223B}"/>
              </a:ext>
            </a:extLst>
          </p:cNvPr>
          <p:cNvPicPr>
            <a:picLocks noChangeAspect="1"/>
          </p:cNvPicPr>
          <p:nvPr/>
        </p:nvPicPr>
        <p:blipFill>
          <a:blip r:embed="rId2"/>
          <a:stretch>
            <a:fillRect/>
          </a:stretch>
        </p:blipFill>
        <p:spPr>
          <a:xfrm>
            <a:off x="4241056" y="5367870"/>
            <a:ext cx="215155" cy="215155"/>
          </a:xfrm>
          <a:prstGeom prst="rect">
            <a:avLst/>
          </a:prstGeom>
        </p:spPr>
      </p:pic>
      <p:pic>
        <p:nvPicPr>
          <p:cNvPr id="14" name="Kuva 13">
            <a:extLst>
              <a:ext uri="{FF2B5EF4-FFF2-40B4-BE49-F238E27FC236}">
                <a16:creationId xmlns:a16="http://schemas.microsoft.com/office/drawing/2014/main" id="{D3BA5464-9890-9DF9-B4BE-DB36A95E1C6F}"/>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739258" y="3257935"/>
            <a:ext cx="2635250" cy="2635250"/>
          </a:xfrm>
          <a:prstGeom prst="rect">
            <a:avLst/>
          </a:prstGeom>
          <a:solidFill>
            <a:srgbClr val="183858"/>
          </a:solidFill>
        </p:spPr>
      </p:pic>
    </p:spTree>
    <p:extLst>
      <p:ext uri="{BB962C8B-B14F-4D97-AF65-F5344CB8AC3E}">
        <p14:creationId xmlns:p14="http://schemas.microsoft.com/office/powerpoint/2010/main" val="137279439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70410F-A29E-5F23-FE88-7BFA44F4CE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44816F-F06A-4F91-8B14-7984842568B8}" type="datetime1">
              <a:rPr kumimoji="0" lang="fi-FI" sz="900" b="0" i="0" u="none" strike="noStrike" kern="1200" cap="none" spc="0" normalizeH="0" baseline="0" noProof="0" smtClean="0">
                <a:ln>
                  <a:noFill/>
                </a:ln>
                <a:no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en-GB" sz="900" b="0" i="0" u="none" strike="noStrike" kern="1200" cap="none" spc="0" normalizeH="0" baseline="0" noProof="0">
              <a:ln>
                <a:noFill/>
              </a:ln>
              <a:noFill/>
              <a:effectLst/>
              <a:uLnTx/>
              <a:uFillTx/>
              <a:latin typeface="Avenir Next LT Pro"/>
              <a:ea typeface="+mn-ea"/>
              <a:cs typeface="+mn-cs"/>
            </a:endParaRPr>
          </a:p>
        </p:txBody>
      </p:sp>
      <p:sp>
        <p:nvSpPr>
          <p:cNvPr id="3" name="Footer Placeholder 2">
            <a:extLst>
              <a:ext uri="{FF2B5EF4-FFF2-40B4-BE49-F238E27FC236}">
                <a16:creationId xmlns:a16="http://schemas.microsoft.com/office/drawing/2014/main" id="{0675FFDE-E3BC-AF48-A94D-4EA12274D37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noFill/>
                <a:effectLst/>
                <a:uLnTx/>
                <a:uFillTx/>
                <a:latin typeface="Avenir Next LT Pro"/>
                <a:ea typeface="+mn-ea"/>
                <a:cs typeface="+mn-cs"/>
              </a:rPr>
              <a:t>© Rakennusteollisuus RT</a:t>
            </a:r>
            <a:endParaRPr kumimoji="0" lang="en-GB" sz="900" b="0" i="0" u="none" strike="noStrike" kern="1200" cap="none" spc="0" normalizeH="0" baseline="0" noProof="0">
              <a:ln>
                <a:noFill/>
              </a:ln>
              <a:noFill/>
              <a:effectLst/>
              <a:uLnTx/>
              <a:uFillTx/>
              <a:latin typeface="Avenir Next LT Pro"/>
              <a:ea typeface="+mn-ea"/>
              <a:cs typeface="+mn-cs"/>
            </a:endParaRPr>
          </a:p>
        </p:txBody>
      </p:sp>
      <p:sp>
        <p:nvSpPr>
          <p:cNvPr id="4" name="Slide Number Placeholder 3">
            <a:extLst>
              <a:ext uri="{FF2B5EF4-FFF2-40B4-BE49-F238E27FC236}">
                <a16:creationId xmlns:a16="http://schemas.microsoft.com/office/drawing/2014/main" id="{C428C1F2-1186-D475-E8A8-76F037D3347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en-GB" sz="900" b="0" i="0" u="none" strike="noStrike" kern="1200" cap="none" spc="0" normalizeH="0" baseline="0" noProof="0" smtClean="0">
                <a:ln>
                  <a:noFill/>
                </a:ln>
                <a:no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900" b="0" i="0" u="none" strike="noStrike" kern="1200" cap="none" spc="0" normalizeH="0" baseline="0" noProof="0">
              <a:ln>
                <a:noFill/>
              </a:ln>
              <a:noFill/>
              <a:effectLst/>
              <a:uLnTx/>
              <a:uFillTx/>
              <a:latin typeface="Avenir Next LT Pro Demi"/>
              <a:ea typeface="+mn-ea"/>
              <a:cs typeface="+mn-cs"/>
            </a:endParaRPr>
          </a:p>
        </p:txBody>
      </p:sp>
    </p:spTree>
    <p:extLst>
      <p:ext uri="{BB962C8B-B14F-4D97-AF65-F5344CB8AC3E}">
        <p14:creationId xmlns:p14="http://schemas.microsoft.com/office/powerpoint/2010/main" val="381532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0022EF6-6EB7-AA42-EF73-5AEE48B3BD68}"/>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EEC86E91-A89D-3C46-E35D-0D6CCBB11A9F}"/>
              </a:ext>
            </a:extLst>
          </p:cNvPr>
          <p:cNvSpPr>
            <a:spLocks noGrp="1"/>
          </p:cNvSpPr>
          <p:nvPr>
            <p:ph type="ctrTitle"/>
          </p:nvPr>
        </p:nvSpPr>
        <p:spPr>
          <a:xfrm>
            <a:off x="684971" y="1122363"/>
            <a:ext cx="6164613" cy="3344862"/>
          </a:xfrm>
        </p:spPr>
        <p:txBody>
          <a:bodyPr>
            <a:noAutofit/>
          </a:bodyPr>
          <a:lstStyle/>
          <a:p>
            <a:r>
              <a:rPr lang="en-US" sz="3600" b="1" err="1">
                <a:solidFill>
                  <a:schemeClr val="tx1"/>
                </a:solidFill>
              </a:rPr>
              <a:t>Miksi</a:t>
            </a:r>
            <a:r>
              <a:rPr lang="en-US" sz="3600" b="1">
                <a:solidFill>
                  <a:schemeClr val="tx1"/>
                </a:solidFill>
              </a:rPr>
              <a:t> </a:t>
            </a:r>
            <a:r>
              <a:rPr lang="en-US" sz="3600" b="1" err="1">
                <a:solidFill>
                  <a:schemeClr val="tx1"/>
                </a:solidFill>
              </a:rPr>
              <a:t>toimitusketjujen</a:t>
            </a:r>
            <a:r>
              <a:rPr lang="en-US" sz="3600" b="1">
                <a:solidFill>
                  <a:schemeClr val="tx1"/>
                </a:solidFill>
              </a:rPr>
              <a:t> </a:t>
            </a:r>
            <a:r>
              <a:rPr lang="en-US" sz="3600" b="1" err="1">
                <a:solidFill>
                  <a:schemeClr val="tx1"/>
                </a:solidFill>
              </a:rPr>
              <a:t>digitaalista</a:t>
            </a:r>
            <a:r>
              <a:rPr lang="en-US" sz="3600" b="1">
                <a:solidFill>
                  <a:schemeClr val="tx1"/>
                </a:solidFill>
              </a:rPr>
              <a:t> </a:t>
            </a:r>
            <a:r>
              <a:rPr lang="en-US" sz="3600" b="1" err="1">
                <a:solidFill>
                  <a:schemeClr val="tx1"/>
                </a:solidFill>
              </a:rPr>
              <a:t>hallintaa</a:t>
            </a:r>
            <a:r>
              <a:rPr lang="en-US" sz="3600" b="1">
                <a:solidFill>
                  <a:schemeClr val="tx1"/>
                </a:solidFill>
              </a:rPr>
              <a:t> on </a:t>
            </a:r>
            <a:r>
              <a:rPr lang="en-US" sz="3600" b="1" err="1">
                <a:solidFill>
                  <a:schemeClr val="tx1"/>
                </a:solidFill>
              </a:rPr>
              <a:t>syytä</a:t>
            </a:r>
            <a:r>
              <a:rPr lang="en-US" sz="3600" b="1">
                <a:solidFill>
                  <a:schemeClr val="tx1"/>
                </a:solidFill>
              </a:rPr>
              <a:t> </a:t>
            </a:r>
            <a:r>
              <a:rPr lang="en-US" sz="3600" b="1" err="1">
                <a:solidFill>
                  <a:schemeClr val="tx1"/>
                </a:solidFill>
              </a:rPr>
              <a:t>tavoitella</a:t>
            </a:r>
            <a:r>
              <a:rPr lang="en-US" sz="3600" b="1">
                <a:solidFill>
                  <a:schemeClr val="tx1"/>
                </a:solidFill>
              </a:rPr>
              <a:t>?</a:t>
            </a:r>
            <a:endParaRPr lang="fi-FI" sz="3600"/>
          </a:p>
        </p:txBody>
      </p:sp>
      <p:sp>
        <p:nvSpPr>
          <p:cNvPr id="6" name="Google Shape;1894;p38">
            <a:extLst>
              <a:ext uri="{FF2B5EF4-FFF2-40B4-BE49-F238E27FC236}">
                <a16:creationId xmlns:a16="http://schemas.microsoft.com/office/drawing/2014/main" id="{9360EBF1-9E88-9893-B217-E1C4B5229F00}"/>
              </a:ext>
            </a:extLst>
          </p:cNvPr>
          <p:cNvSpPr txBox="1">
            <a:spLocks/>
          </p:cNvSpPr>
          <p:nvPr/>
        </p:nvSpPr>
        <p:spPr>
          <a:xfrm>
            <a:off x="6987317" y="5762630"/>
            <a:ext cx="4985042" cy="715500"/>
          </a:xfrm>
          <a:prstGeom prst="rect">
            <a:avLst/>
          </a:prstGeom>
          <a:noFill/>
          <a:ln>
            <a:noFill/>
          </a:ln>
        </p:spPr>
        <p:txBody>
          <a:bodyPr spcFirstLastPara="1"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ctr" defTabSz="914400" rtl="0" eaLnBrk="1" fontAlgn="auto" latinLnBrk="0" hangingPunct="1">
              <a:lnSpc>
                <a:spcPct val="95000"/>
              </a:lnSpc>
              <a:spcBef>
                <a:spcPts val="0"/>
              </a:spcBef>
              <a:spcAft>
                <a:spcPts val="0"/>
              </a:spcAft>
              <a:buClr>
                <a:prstClr val="black"/>
              </a:buClr>
              <a:buSzPts val="3200"/>
              <a:buFont typeface="Arial"/>
              <a:buNone/>
              <a:tabLst/>
              <a:defRPr/>
            </a:pPr>
            <a:endParaRPr kumimoji="0" lang="fi-FI" sz="2400" b="1" i="0" u="none" strike="noStrike" kern="1200" cap="none" spc="0" normalizeH="0" baseline="0" noProof="0">
              <a:ln>
                <a:noFill/>
              </a:ln>
              <a:solidFill>
                <a:prstClr val="black"/>
              </a:solidFill>
              <a:effectLst/>
              <a:uLnTx/>
              <a:uFillTx/>
              <a:latin typeface="Aptos Display" panose="02110004020202020204"/>
              <a:ea typeface="+mj-ea"/>
              <a:cs typeface="+mj-cs"/>
            </a:endParaRPr>
          </a:p>
        </p:txBody>
      </p:sp>
      <p:grpSp>
        <p:nvGrpSpPr>
          <p:cNvPr id="22" name="Ryhmä 21">
            <a:extLst>
              <a:ext uri="{FF2B5EF4-FFF2-40B4-BE49-F238E27FC236}">
                <a16:creationId xmlns:a16="http://schemas.microsoft.com/office/drawing/2014/main" id="{8BF5A785-B188-0C2E-9ACB-8AAE3904F470}"/>
              </a:ext>
            </a:extLst>
          </p:cNvPr>
          <p:cNvGrpSpPr/>
          <p:nvPr/>
        </p:nvGrpSpPr>
        <p:grpSpPr>
          <a:xfrm>
            <a:off x="7095109" y="799967"/>
            <a:ext cx="4769700" cy="4769700"/>
            <a:chOff x="7095109" y="799967"/>
            <a:chExt cx="4769700" cy="4769700"/>
          </a:xfrm>
        </p:grpSpPr>
        <p:sp>
          <p:nvSpPr>
            <p:cNvPr id="8" name="Google Shape;1896;p38">
              <a:extLst>
                <a:ext uri="{FF2B5EF4-FFF2-40B4-BE49-F238E27FC236}">
                  <a16:creationId xmlns:a16="http://schemas.microsoft.com/office/drawing/2014/main" id="{A1CD7754-A2B6-B5E2-6F2B-BB6B0115FAA4}"/>
                </a:ext>
              </a:extLst>
            </p:cNvPr>
            <p:cNvSpPr/>
            <p:nvPr/>
          </p:nvSpPr>
          <p:spPr>
            <a:xfrm>
              <a:off x="7095109" y="799967"/>
              <a:ext cx="4769700" cy="4769700"/>
            </a:xfrm>
            <a:prstGeom prst="ellipse">
              <a:avLst/>
            </a:prstGeom>
            <a:solidFill>
              <a:srgbClr val="FE5D3E"/>
            </a:solidFill>
            <a:ln w="12700" cap="flat" cmpd="sng">
              <a:solidFill>
                <a:srgbClr val="FE5D3E"/>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67AAE"/>
                </a:solidFill>
                <a:effectLst/>
                <a:uLnTx/>
                <a:uFillTx/>
                <a:latin typeface="Aptos" panose="02110004020202020204"/>
                <a:ea typeface="+mn-ea"/>
                <a:cs typeface="+mn-cs"/>
              </a:endParaRPr>
            </a:p>
          </p:txBody>
        </p:sp>
        <p:sp>
          <p:nvSpPr>
            <p:cNvPr id="9" name="Google Shape;1897;p38">
              <a:extLst>
                <a:ext uri="{FF2B5EF4-FFF2-40B4-BE49-F238E27FC236}">
                  <a16:creationId xmlns:a16="http://schemas.microsoft.com/office/drawing/2014/main" id="{48570484-976F-2ACD-9892-46C688BC5060}"/>
                </a:ext>
              </a:extLst>
            </p:cNvPr>
            <p:cNvSpPr txBox="1"/>
            <p:nvPr/>
          </p:nvSpPr>
          <p:spPr>
            <a:xfrm>
              <a:off x="8585609" y="1038447"/>
              <a:ext cx="1788600" cy="477000"/>
            </a:xfrm>
            <a:prstGeom prst="rect">
              <a:avLst/>
            </a:prstGeom>
            <a:noFill/>
            <a:ln>
              <a:noFill/>
            </a:ln>
          </p:spPr>
          <p:txBody>
            <a:bodyPr spcFirstLastPara="1" wrap="square" lIns="113775" tIns="113775" rIns="113775" bIns="113775"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1600"/>
                <a:buFont typeface="Arial"/>
                <a:buNone/>
                <a:tabLst/>
                <a:defRPr/>
              </a:pP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a:t>
              </a:r>
              <a:endParaRPr kumimoji="0" sz="1800" b="1" i="0" u="none" strike="noStrike" kern="1200" cap="none" spc="0" normalizeH="0" baseline="0" noProof="0">
                <a:ln>
                  <a:noFill/>
                </a:ln>
                <a:solidFill>
                  <a:prstClr val="white"/>
                </a:solidFill>
                <a:effectLst/>
                <a:uLnTx/>
                <a:uFillTx/>
                <a:latin typeface="Arial"/>
                <a:ea typeface="Arial"/>
                <a:cs typeface="Arial"/>
                <a:sym typeface="Arial"/>
              </a:endParaRPr>
            </a:p>
          </p:txBody>
        </p:sp>
      </p:grpSp>
      <p:grpSp>
        <p:nvGrpSpPr>
          <p:cNvPr id="21" name="Ryhmä 20">
            <a:extLst>
              <a:ext uri="{FF2B5EF4-FFF2-40B4-BE49-F238E27FC236}">
                <a16:creationId xmlns:a16="http://schemas.microsoft.com/office/drawing/2014/main" id="{D4B10C4B-E862-25F9-4A0F-D18F57AC8AA1}"/>
              </a:ext>
            </a:extLst>
          </p:cNvPr>
          <p:cNvGrpSpPr/>
          <p:nvPr/>
        </p:nvGrpSpPr>
        <p:grpSpPr>
          <a:xfrm>
            <a:off x="7452829" y="1515407"/>
            <a:ext cx="4054200" cy="4054200"/>
            <a:chOff x="7452829" y="1515407"/>
            <a:chExt cx="4054200" cy="4054200"/>
          </a:xfrm>
        </p:grpSpPr>
        <p:sp>
          <p:nvSpPr>
            <p:cNvPr id="10" name="Google Shape;1898;p38">
              <a:extLst>
                <a:ext uri="{FF2B5EF4-FFF2-40B4-BE49-F238E27FC236}">
                  <a16:creationId xmlns:a16="http://schemas.microsoft.com/office/drawing/2014/main" id="{68D3673C-E607-2132-C288-B848B99AA5C0}"/>
                </a:ext>
              </a:extLst>
            </p:cNvPr>
            <p:cNvSpPr/>
            <p:nvPr/>
          </p:nvSpPr>
          <p:spPr>
            <a:xfrm>
              <a:off x="7452829" y="1515407"/>
              <a:ext cx="4054200" cy="4054200"/>
            </a:xfrm>
            <a:prstGeom prst="ellipse">
              <a:avLst/>
            </a:prstGeom>
            <a:solidFill>
              <a:srgbClr val="FEB81C"/>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Google Shape;1899;p38">
              <a:extLst>
                <a:ext uri="{FF2B5EF4-FFF2-40B4-BE49-F238E27FC236}">
                  <a16:creationId xmlns:a16="http://schemas.microsoft.com/office/drawing/2014/main" id="{D804309F-ADCA-650E-74D6-F26D02C415E4}"/>
                </a:ext>
              </a:extLst>
            </p:cNvPr>
            <p:cNvSpPr txBox="1"/>
            <p:nvPr/>
          </p:nvSpPr>
          <p:spPr>
            <a:xfrm>
              <a:off x="8514214" y="1733359"/>
              <a:ext cx="1931249" cy="466200"/>
            </a:xfrm>
            <a:prstGeom prst="rect">
              <a:avLst/>
            </a:prstGeom>
            <a:noFill/>
            <a:ln>
              <a:noFill/>
            </a:ln>
          </p:spPr>
          <p:txBody>
            <a:bodyPr spcFirstLastPara="1" wrap="square" lIns="113775" tIns="113775" rIns="113775" bIns="113775"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1600"/>
                <a:buFont typeface="Arial"/>
                <a:buNone/>
                <a:tabLst/>
                <a:defRPr/>
              </a:pP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CO</a:t>
              </a:r>
              <a:r>
                <a:rPr kumimoji="0" lang="fi-FI" sz="1800" b="1" i="0" u="none" strike="noStrike" kern="1200" cap="none" spc="0" normalizeH="0" baseline="30000" noProof="0">
                  <a:ln>
                    <a:noFill/>
                  </a:ln>
                  <a:solidFill>
                    <a:prstClr val="white"/>
                  </a:solidFill>
                  <a:effectLst/>
                  <a:uLnTx/>
                  <a:uFillTx/>
                  <a:latin typeface="Arial"/>
                  <a:ea typeface="Arial"/>
                  <a:cs typeface="Arial"/>
                  <a:sym typeface="Arial"/>
                </a:rPr>
                <a:t>2</a:t>
              </a: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-päästöt</a:t>
              </a:r>
              <a:endParaRPr kumimoji="0" sz="20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20" name="Ryhmä 19">
            <a:extLst>
              <a:ext uri="{FF2B5EF4-FFF2-40B4-BE49-F238E27FC236}">
                <a16:creationId xmlns:a16="http://schemas.microsoft.com/office/drawing/2014/main" id="{2AA49122-7ADD-09B6-6E28-B21077660354}"/>
              </a:ext>
            </a:extLst>
          </p:cNvPr>
          <p:cNvGrpSpPr/>
          <p:nvPr/>
        </p:nvGrpSpPr>
        <p:grpSpPr>
          <a:xfrm>
            <a:off x="7810549" y="2230847"/>
            <a:ext cx="3338700" cy="3338700"/>
            <a:chOff x="7810549" y="2230847"/>
            <a:chExt cx="3338700" cy="3338700"/>
          </a:xfrm>
        </p:grpSpPr>
        <p:sp>
          <p:nvSpPr>
            <p:cNvPr id="12" name="Google Shape;1900;p38">
              <a:extLst>
                <a:ext uri="{FF2B5EF4-FFF2-40B4-BE49-F238E27FC236}">
                  <a16:creationId xmlns:a16="http://schemas.microsoft.com/office/drawing/2014/main" id="{89045535-3624-9011-ED79-BA39001F3DEA}"/>
                </a:ext>
              </a:extLst>
            </p:cNvPr>
            <p:cNvSpPr/>
            <p:nvPr/>
          </p:nvSpPr>
          <p:spPr>
            <a:xfrm>
              <a:off x="7810549" y="2230847"/>
              <a:ext cx="3338700" cy="3338700"/>
            </a:xfrm>
            <a:prstGeom prst="ellipse">
              <a:avLst/>
            </a:prstGeom>
            <a:solidFill>
              <a:srgbClr val="48CCBE"/>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Google Shape;1901;p38">
              <a:extLst>
                <a:ext uri="{FF2B5EF4-FFF2-40B4-BE49-F238E27FC236}">
                  <a16:creationId xmlns:a16="http://schemas.microsoft.com/office/drawing/2014/main" id="{8726245C-B141-7CC8-4954-E7FFBCA6C4B4}"/>
                </a:ext>
              </a:extLst>
            </p:cNvPr>
            <p:cNvSpPr txBox="1"/>
            <p:nvPr/>
          </p:nvSpPr>
          <p:spPr>
            <a:xfrm>
              <a:off x="8616016" y="2461219"/>
              <a:ext cx="1727700" cy="460800"/>
            </a:xfrm>
            <a:prstGeom prst="rect">
              <a:avLst/>
            </a:prstGeom>
            <a:noFill/>
            <a:ln>
              <a:noFill/>
            </a:ln>
          </p:spPr>
          <p:txBody>
            <a:bodyPr spcFirstLastPara="1" wrap="square" lIns="0" tIns="113775" rIns="0" bIns="113775"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1600"/>
                <a:buFont typeface="Arial"/>
                <a:buNone/>
                <a:tabLst/>
                <a:defRPr/>
              </a:pP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Työturvallisuus</a:t>
              </a:r>
              <a:endParaRPr kumimoji="0" sz="20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19" name="Ryhmä 18">
            <a:extLst>
              <a:ext uri="{FF2B5EF4-FFF2-40B4-BE49-F238E27FC236}">
                <a16:creationId xmlns:a16="http://schemas.microsoft.com/office/drawing/2014/main" id="{E8CA6D66-C462-4F01-2CE5-18A8731EFA80}"/>
              </a:ext>
            </a:extLst>
          </p:cNvPr>
          <p:cNvGrpSpPr/>
          <p:nvPr/>
        </p:nvGrpSpPr>
        <p:grpSpPr>
          <a:xfrm>
            <a:off x="8168269" y="2946287"/>
            <a:ext cx="2623200" cy="2623200"/>
            <a:chOff x="8168269" y="2946287"/>
            <a:chExt cx="2623200" cy="2623200"/>
          </a:xfrm>
        </p:grpSpPr>
        <p:sp>
          <p:nvSpPr>
            <p:cNvPr id="14" name="Google Shape;1902;p38">
              <a:extLst>
                <a:ext uri="{FF2B5EF4-FFF2-40B4-BE49-F238E27FC236}">
                  <a16:creationId xmlns:a16="http://schemas.microsoft.com/office/drawing/2014/main" id="{00C20C91-9F05-ED81-2C92-10BB9648D6F4}"/>
                </a:ext>
              </a:extLst>
            </p:cNvPr>
            <p:cNvSpPr/>
            <p:nvPr/>
          </p:nvSpPr>
          <p:spPr>
            <a:xfrm>
              <a:off x="8168269" y="2946287"/>
              <a:ext cx="2623200" cy="2623200"/>
            </a:xfrm>
            <a:prstGeom prst="ellipse">
              <a:avLst/>
            </a:prstGeom>
            <a:solidFill>
              <a:srgbClr val="8CC5FE"/>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Google Shape;1903;p38">
              <a:extLst>
                <a:ext uri="{FF2B5EF4-FFF2-40B4-BE49-F238E27FC236}">
                  <a16:creationId xmlns:a16="http://schemas.microsoft.com/office/drawing/2014/main" id="{497DB67E-549A-51E2-05DF-A238C9473B25}"/>
                </a:ext>
              </a:extLst>
            </p:cNvPr>
            <p:cNvSpPr txBox="1"/>
            <p:nvPr/>
          </p:nvSpPr>
          <p:spPr>
            <a:xfrm>
              <a:off x="8771624" y="3182382"/>
              <a:ext cx="1416600" cy="472200"/>
            </a:xfrm>
            <a:prstGeom prst="rect">
              <a:avLst/>
            </a:prstGeom>
            <a:noFill/>
            <a:ln>
              <a:noFill/>
            </a:ln>
          </p:spPr>
          <p:txBody>
            <a:bodyPr spcFirstLastPara="1" wrap="square" lIns="113775" tIns="113775" rIns="113775" bIns="113775"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1600"/>
                <a:buFont typeface="Arial"/>
                <a:buNone/>
                <a:tabLst/>
                <a:defRPr/>
              </a:pP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Aika</a:t>
              </a:r>
              <a:endParaRPr kumimoji="0" sz="2000" b="1"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8" name="Ryhmä 17">
            <a:extLst>
              <a:ext uri="{FF2B5EF4-FFF2-40B4-BE49-F238E27FC236}">
                <a16:creationId xmlns:a16="http://schemas.microsoft.com/office/drawing/2014/main" id="{5AD260AA-4C00-5EC2-05E8-FDB5C83C9519}"/>
              </a:ext>
            </a:extLst>
          </p:cNvPr>
          <p:cNvGrpSpPr/>
          <p:nvPr/>
        </p:nvGrpSpPr>
        <p:grpSpPr>
          <a:xfrm>
            <a:off x="8525989" y="3661727"/>
            <a:ext cx="1907700" cy="1907700"/>
            <a:chOff x="8525989" y="3661727"/>
            <a:chExt cx="1907700" cy="1907700"/>
          </a:xfrm>
        </p:grpSpPr>
        <p:sp>
          <p:nvSpPr>
            <p:cNvPr id="16" name="Google Shape;1904;p38">
              <a:extLst>
                <a:ext uri="{FF2B5EF4-FFF2-40B4-BE49-F238E27FC236}">
                  <a16:creationId xmlns:a16="http://schemas.microsoft.com/office/drawing/2014/main" id="{0430CA0C-903F-2CC0-E13B-D63E0827F7D1}"/>
                </a:ext>
              </a:extLst>
            </p:cNvPr>
            <p:cNvSpPr/>
            <p:nvPr/>
          </p:nvSpPr>
          <p:spPr>
            <a:xfrm>
              <a:off x="8525989" y="3661727"/>
              <a:ext cx="1907700" cy="1907700"/>
            </a:xfrm>
            <a:prstGeom prst="ellipse">
              <a:avLst/>
            </a:prstGeom>
            <a:solidFill>
              <a:srgbClr val="567AAE"/>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Google Shape;1905;p38">
              <a:extLst>
                <a:ext uri="{FF2B5EF4-FFF2-40B4-BE49-F238E27FC236}">
                  <a16:creationId xmlns:a16="http://schemas.microsoft.com/office/drawing/2014/main" id="{9FAAD1DA-9611-02D2-8EA0-8879BAA02A85}"/>
                </a:ext>
              </a:extLst>
            </p:cNvPr>
            <p:cNvSpPr txBox="1"/>
            <p:nvPr/>
          </p:nvSpPr>
          <p:spPr>
            <a:xfrm>
              <a:off x="8805386" y="4138687"/>
              <a:ext cx="1349100" cy="954000"/>
            </a:xfrm>
            <a:prstGeom prst="rect">
              <a:avLst/>
            </a:prstGeom>
            <a:noFill/>
            <a:ln>
              <a:noFill/>
            </a:ln>
          </p:spPr>
          <p:txBody>
            <a:bodyPr spcFirstLastPara="1" wrap="square" lIns="113775" tIns="113775" rIns="113775" bIns="113775"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1600"/>
                <a:buFont typeface="Arial"/>
                <a:buNone/>
                <a:tabLst/>
                <a:defRPr/>
              </a:pPr>
              <a:r>
                <a:rPr kumimoji="0" lang="fi-FI" sz="1800" b="1" i="0" u="none" strike="noStrike" kern="1200" cap="none" spc="0" normalizeH="0" baseline="0" noProof="0">
                  <a:ln>
                    <a:noFill/>
                  </a:ln>
                  <a:solidFill>
                    <a:prstClr val="white"/>
                  </a:solidFill>
                  <a:effectLst/>
                  <a:uLnTx/>
                  <a:uFillTx/>
                  <a:latin typeface="Arial"/>
                  <a:ea typeface="Arial"/>
                  <a:cs typeface="Arial"/>
                  <a:sym typeface="Arial"/>
                </a:rPr>
                <a:t>Laatu</a:t>
              </a:r>
            </a:p>
          </p:txBody>
        </p:sp>
      </p:grpSp>
      <p:sp>
        <p:nvSpPr>
          <p:cNvPr id="4" name="Tekstiruutu 3">
            <a:extLst>
              <a:ext uri="{FF2B5EF4-FFF2-40B4-BE49-F238E27FC236}">
                <a16:creationId xmlns:a16="http://schemas.microsoft.com/office/drawing/2014/main" id="{9C6AFDDE-03AC-04AA-7168-B17A4E9D2C65}"/>
              </a:ext>
            </a:extLst>
          </p:cNvPr>
          <p:cNvSpPr txBox="1"/>
          <p:nvPr/>
        </p:nvSpPr>
        <p:spPr>
          <a:xfrm>
            <a:off x="10070290" y="6517839"/>
            <a:ext cx="2157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a:ln>
                  <a:noFill/>
                </a:ln>
                <a:solidFill>
                  <a:prstClr val="black"/>
                </a:solidFill>
                <a:effectLst/>
                <a:uLnTx/>
                <a:uFillTx/>
                <a:latin typeface="Aptos" panose="02110004020202020204"/>
                <a:ea typeface="+mn-ea"/>
                <a:cs typeface="+mn-cs"/>
              </a:rPr>
              <a:t>© Teemu  Alaluusua</a:t>
            </a:r>
          </a:p>
        </p:txBody>
      </p:sp>
    </p:spTree>
    <p:extLst>
      <p:ext uri="{BB962C8B-B14F-4D97-AF65-F5344CB8AC3E}">
        <p14:creationId xmlns:p14="http://schemas.microsoft.com/office/powerpoint/2010/main" val="254770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3070C-1715-BD15-9397-A28E6E4B1400}"/>
            </a:ext>
          </a:extLst>
        </p:cNvPr>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1471DE52-0E23-401E-5EB1-4C4058E207E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48B93C-268E-4D94-8C5C-A1E3B3F50EAA}" type="datetime1">
              <a:rPr kumimoji="0" lang="fi-FI" sz="9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1.10.2025</a:t>
            </a:fld>
            <a:endParaRPr kumimoji="0" lang="fi-FI" sz="9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Alatunnisteen paikkamerkki 2">
            <a:extLst>
              <a:ext uri="{FF2B5EF4-FFF2-40B4-BE49-F238E27FC236}">
                <a16:creationId xmlns:a16="http://schemas.microsoft.com/office/drawing/2014/main" id="{855486C4-B664-C6D6-F9CB-A10EE3A5AE7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0B01AC59-D6B7-3099-1C78-26564DE9958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5" name="Otsikko 4">
            <a:extLst>
              <a:ext uri="{FF2B5EF4-FFF2-40B4-BE49-F238E27FC236}">
                <a16:creationId xmlns:a16="http://schemas.microsoft.com/office/drawing/2014/main" id="{62B67066-D84F-649A-8C5E-903AEC4273C1}"/>
              </a:ext>
            </a:extLst>
          </p:cNvPr>
          <p:cNvSpPr>
            <a:spLocks noGrp="1"/>
          </p:cNvSpPr>
          <p:nvPr>
            <p:ph type="ctrTitle"/>
          </p:nvPr>
        </p:nvSpPr>
        <p:spPr>
          <a:xfrm>
            <a:off x="1200150" y="521144"/>
            <a:ext cx="9792394" cy="1656457"/>
          </a:xfrm>
        </p:spPr>
        <p:txBody>
          <a:bodyPr/>
          <a:lstStyle/>
          <a:p>
            <a:r>
              <a:rPr lang="fi-FI"/>
              <a:t>Sisällys</a:t>
            </a:r>
          </a:p>
        </p:txBody>
      </p:sp>
      <p:sp>
        <p:nvSpPr>
          <p:cNvPr id="7" name="Tekstiruutu 6">
            <a:extLst>
              <a:ext uri="{FF2B5EF4-FFF2-40B4-BE49-F238E27FC236}">
                <a16:creationId xmlns:a16="http://schemas.microsoft.com/office/drawing/2014/main" id="{D71A8AFD-2C74-4C2F-19EF-BEE0A2734DEE}"/>
              </a:ext>
            </a:extLst>
          </p:cNvPr>
          <p:cNvSpPr txBox="1"/>
          <p:nvPr/>
        </p:nvSpPr>
        <p:spPr>
          <a:xfrm>
            <a:off x="1131714" y="1658319"/>
            <a:ext cx="10694525" cy="4231479"/>
          </a:xfrm>
          <a:prstGeom prst="rect">
            <a:avLst/>
          </a:prstGeom>
          <a:noFill/>
        </p:spPr>
        <p:txBody>
          <a:bodyPr wrap="square" rtlCol="0">
            <a:spAutoFit/>
          </a:bodyPr>
          <a:lstStyle/>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Motivaatio</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Tausta</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Rakennustuotteiden toimitusketju strategiat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prstClr val="white"/>
                </a:solidFill>
                <a:effectLst/>
                <a:uLnTx/>
                <a:uFillTx/>
                <a:latin typeface="Avenir Next LT Pro"/>
                <a:ea typeface="+mn-ea"/>
                <a:cs typeface="+mn-cs"/>
              </a:rPr>
              <a:t>T-Malli</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Esiselvitys ETO toimitusketjun nykytilasta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Kehityshankkeen organisoituminen</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Työn tavoite</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Road-</a:t>
            </a:r>
            <a:r>
              <a:rPr kumimoji="0" lang="fi-FI" sz="2800" b="0" i="0" u="none" strike="noStrike" kern="1200" cap="none" spc="0" normalizeH="0" baseline="0" noProof="0" dirty="0" err="1">
                <a:ln>
                  <a:noFill/>
                </a:ln>
                <a:solidFill>
                  <a:schemeClr val="tx1">
                    <a:lumMod val="50000"/>
                    <a:lumOff val="50000"/>
                  </a:schemeClr>
                </a:solidFill>
                <a:effectLst/>
                <a:uLnTx/>
                <a:uFillTx/>
                <a:latin typeface="Avenir Next LT Pro"/>
                <a:ea typeface="+mn-ea"/>
                <a:cs typeface="+mn-cs"/>
              </a:rPr>
              <a:t>map</a:t>
            </a:r>
            <a:endPar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endParaRP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Tietoarkkitehtuuri kuva</a:t>
            </a: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Tehtävät</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Vakiointi-työryhmä</a:t>
            </a:r>
          </a:p>
          <a:p>
            <a:pPr marL="914400" marR="0" lvl="1" indent="-457200" algn="l" defTabSz="914400" rtl="0" eaLnBrk="1" fontAlgn="auto" latinLnBrk="0" hangingPunct="1">
              <a:lnSpc>
                <a:spcPct val="80000"/>
              </a:lnSpc>
              <a:spcBef>
                <a:spcPts val="0"/>
              </a:spcBef>
              <a:spcAft>
                <a:spcPts val="0"/>
              </a:spcAft>
              <a:buClrTx/>
              <a:buSzTx/>
              <a:buFont typeface="Wingdings" panose="05000000000000000000" pitchFamily="2" charset="2"/>
              <a:buChar char="§"/>
              <a:tabLst/>
              <a:defRPr/>
            </a:pPr>
            <a:r>
              <a:rPr kumimoji="0" lang="fi-FI" sz="2800" b="0" i="0" u="none" strike="noStrike" kern="1200" cap="none" spc="0" normalizeH="0" baseline="0" noProof="0" dirty="0">
                <a:ln>
                  <a:noFill/>
                </a:ln>
                <a:solidFill>
                  <a:schemeClr val="tx1">
                    <a:lumMod val="50000"/>
                    <a:lumOff val="50000"/>
                  </a:schemeClr>
                </a:solidFill>
                <a:effectLst/>
                <a:uLnTx/>
                <a:uFillTx/>
                <a:latin typeface="Avenir Next LT Pro"/>
                <a:ea typeface="+mn-ea"/>
                <a:cs typeface="+mn-cs"/>
              </a:rPr>
              <a:t>Rajapinta-työryhmä</a:t>
            </a:r>
          </a:p>
        </p:txBody>
      </p:sp>
    </p:spTree>
    <p:extLst>
      <p:ext uri="{BB962C8B-B14F-4D97-AF65-F5344CB8AC3E}">
        <p14:creationId xmlns:p14="http://schemas.microsoft.com/office/powerpoint/2010/main" val="322175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
                                            <p:txEl>
                                              <p:pRg st="5" end="5"/>
                                            </p:txEl>
                                          </p:spTgt>
                                        </p:tgtEl>
                                        <p:attrNameLst>
                                          <p:attrName>style.color</p:attrName>
                                        </p:attrNameLst>
                                      </p:cBhvr>
                                      <p:to>
                                        <a:srgbClr val="7F7F7F"/>
                                      </p:to>
                                    </p:animClr>
                                  </p:childTnLst>
                                </p:cTn>
                              </p:par>
                              <p:par>
                                <p:cTn id="7" presetID="3" presetClass="emph" presetSubtype="2" fill="hold" nodeType="withEffect">
                                  <p:stCondLst>
                                    <p:cond delay="0"/>
                                  </p:stCondLst>
                                  <p:childTnLst>
                                    <p:animClr clrSpc="rgb" dir="cw">
                                      <p:cBhvr override="childStyle">
                                        <p:cTn id="8" dur="2000" fill="hold"/>
                                        <p:tgtEl>
                                          <p:spTgt spid="7">
                                            <p:txEl>
                                              <p:pRg st="6" end="6"/>
                                            </p:txEl>
                                          </p:spTgt>
                                        </p:tgtEl>
                                        <p:attrNameLst>
                                          <p:attrName>style.color</p:attrName>
                                        </p:attrNameLst>
                                      </p:cBhvr>
                                      <p:to>
                                        <a:srgbClr val="7F7F7F"/>
                                      </p:to>
                                    </p:animClr>
                                  </p:childTnLst>
                                </p:cTn>
                              </p:par>
                              <p:par>
                                <p:cTn id="9" presetID="3" presetClass="emph" presetSubtype="2" fill="hold" nodeType="withEffect">
                                  <p:stCondLst>
                                    <p:cond delay="0"/>
                                  </p:stCondLst>
                                  <p:childTnLst>
                                    <p:animClr clrSpc="rgb" dir="cw">
                                      <p:cBhvr override="childStyle">
                                        <p:cTn id="10" dur="2000" fill="hold"/>
                                        <p:tgtEl>
                                          <p:spTgt spid="7">
                                            <p:txEl>
                                              <p:pRg st="7" end="7"/>
                                            </p:txEl>
                                          </p:spTgt>
                                        </p:tgtEl>
                                        <p:attrNameLst>
                                          <p:attrName>style.color</p:attrName>
                                        </p:attrNameLst>
                                      </p:cBhvr>
                                      <p:to>
                                        <a:srgbClr val="7F7F7F"/>
                                      </p:to>
                                    </p:animClr>
                                  </p:childTnLst>
                                </p:cTn>
                              </p:par>
                              <p:par>
                                <p:cTn id="11" presetID="3" presetClass="emph" presetSubtype="2" fill="hold" nodeType="withEffect">
                                  <p:stCondLst>
                                    <p:cond delay="0"/>
                                  </p:stCondLst>
                                  <p:childTnLst>
                                    <p:animClr clrSpc="rgb" dir="cw">
                                      <p:cBhvr override="childStyle">
                                        <p:cTn id="12" dur="2000" fill="hold"/>
                                        <p:tgtEl>
                                          <p:spTgt spid="7">
                                            <p:txEl>
                                              <p:pRg st="8" end="8"/>
                                            </p:txEl>
                                          </p:spTgt>
                                        </p:tgtEl>
                                        <p:attrNameLst>
                                          <p:attrName>style.color</p:attrName>
                                        </p:attrNameLst>
                                      </p:cBhvr>
                                      <p:to>
                                        <a:srgbClr val="7F7F7F"/>
                                      </p:to>
                                    </p:animClr>
                                  </p:childTnLst>
                                </p:cTn>
                              </p:par>
                              <p:par>
                                <p:cTn id="13" presetID="3" presetClass="emph" presetSubtype="2" fill="hold" nodeType="withEffect">
                                  <p:stCondLst>
                                    <p:cond delay="0"/>
                                  </p:stCondLst>
                                  <p:childTnLst>
                                    <p:animClr clrSpc="rgb" dir="cw">
                                      <p:cBhvr override="childStyle">
                                        <p:cTn id="14" dur="2000" fill="hold"/>
                                        <p:tgtEl>
                                          <p:spTgt spid="7">
                                            <p:txEl>
                                              <p:pRg st="9" end="9"/>
                                            </p:txEl>
                                          </p:spTgt>
                                        </p:tgtEl>
                                        <p:attrNameLst>
                                          <p:attrName>style.color</p:attrName>
                                        </p:attrNameLst>
                                      </p:cBhvr>
                                      <p:to>
                                        <a:srgbClr val="7F7F7F"/>
                                      </p:to>
                                    </p:animClr>
                                  </p:childTnLst>
                                </p:cTn>
                              </p:par>
                              <p:par>
                                <p:cTn id="15" presetID="3" presetClass="emph" presetSubtype="2" fill="hold" nodeType="withEffect">
                                  <p:stCondLst>
                                    <p:cond delay="0"/>
                                  </p:stCondLst>
                                  <p:childTnLst>
                                    <p:animClr clrSpc="rgb" dir="cw">
                                      <p:cBhvr override="childStyle">
                                        <p:cTn id="16" dur="2000" fill="hold"/>
                                        <p:tgtEl>
                                          <p:spTgt spid="7">
                                            <p:txEl>
                                              <p:pRg st="10" end="10"/>
                                            </p:txEl>
                                          </p:spTgt>
                                        </p:tgtEl>
                                        <p:attrNameLst>
                                          <p:attrName>style.color</p:attrName>
                                        </p:attrNameLst>
                                      </p:cBhvr>
                                      <p:to>
                                        <a:srgbClr val="7F7F7F"/>
                                      </p:to>
                                    </p:animClr>
                                  </p:childTnLst>
                                </p:cTn>
                              </p:par>
                              <p:par>
                                <p:cTn id="17" presetID="3" presetClass="emph" presetSubtype="2" fill="hold" nodeType="withEffect">
                                  <p:stCondLst>
                                    <p:cond delay="0"/>
                                  </p:stCondLst>
                                  <p:childTnLst>
                                    <p:animClr clrSpc="rgb" dir="cw">
                                      <p:cBhvr override="childStyle">
                                        <p:cTn id="18" dur="2000" fill="hold"/>
                                        <p:tgtEl>
                                          <p:spTgt spid="7">
                                            <p:txEl>
                                              <p:pRg st="11" end="11"/>
                                            </p:txEl>
                                          </p:spTgt>
                                        </p:tgtEl>
                                        <p:attrNameLst>
                                          <p:attrName>style.color</p:attrName>
                                        </p:attrNameLst>
                                      </p:cBhvr>
                                      <p:to>
                                        <a:srgbClr val="7F7F7F"/>
                                      </p:to>
                                    </p:animClr>
                                  </p:childTnLst>
                                </p:cTn>
                              </p:par>
                              <p:par>
                                <p:cTn id="19" presetID="3" presetClass="emph" presetSubtype="2" fill="hold" nodeType="withEffect">
                                  <p:stCondLst>
                                    <p:cond delay="0"/>
                                  </p:stCondLst>
                                  <p:childTnLst>
                                    <p:animClr clrSpc="rgb" dir="cw">
                                      <p:cBhvr override="childStyle">
                                        <p:cTn id="20" dur="2000" fill="hold"/>
                                        <p:tgtEl>
                                          <p:spTgt spid="7">
                                            <p:txEl>
                                              <p:pRg st="0" end="0"/>
                                            </p:txEl>
                                          </p:spTgt>
                                        </p:tgtEl>
                                        <p:attrNameLst>
                                          <p:attrName>style.color</p:attrName>
                                        </p:attrNameLst>
                                      </p:cBhvr>
                                      <p:to>
                                        <a:srgbClr val="7F7F7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12" name="Ryhmä 11">
            <a:extLst>
              <a:ext uri="{FF2B5EF4-FFF2-40B4-BE49-F238E27FC236}">
                <a16:creationId xmlns:a16="http://schemas.microsoft.com/office/drawing/2014/main" id="{1A42571B-7DE2-1043-D3EB-BD647E4B2128}"/>
              </a:ext>
            </a:extLst>
          </p:cNvPr>
          <p:cNvGrpSpPr/>
          <p:nvPr/>
        </p:nvGrpSpPr>
        <p:grpSpPr>
          <a:xfrm>
            <a:off x="1642435" y="1864267"/>
            <a:ext cx="2200891" cy="1524016"/>
            <a:chOff x="854006" y="2666992"/>
            <a:chExt cx="2200891" cy="1524016"/>
          </a:xfrm>
          <a:solidFill>
            <a:schemeClr val="bg1">
              <a:lumMod val="65000"/>
            </a:schemeClr>
          </a:solidFill>
        </p:grpSpPr>
        <p:sp>
          <p:nvSpPr>
            <p:cNvPr id="7" name="Kaari 6">
              <a:extLst>
                <a:ext uri="{FF2B5EF4-FFF2-40B4-BE49-F238E27FC236}">
                  <a16:creationId xmlns:a16="http://schemas.microsoft.com/office/drawing/2014/main" id="{21983648-FA02-AD21-9027-436251A514AA}"/>
                </a:ext>
              </a:extLst>
            </p:cNvPr>
            <p:cNvSpPr/>
            <p:nvPr/>
          </p:nvSpPr>
          <p:spPr>
            <a:xfrm>
              <a:off x="2602754" y="2666992"/>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 name="Vapaamuotoinen: Muoto 10">
              <a:extLst>
                <a:ext uri="{FF2B5EF4-FFF2-40B4-BE49-F238E27FC236}">
                  <a16:creationId xmlns:a16="http://schemas.microsoft.com/office/drawing/2014/main" id="{DCF2D3B3-FC14-0871-5661-22C680A69E6D}"/>
                </a:ext>
              </a:extLst>
            </p:cNvPr>
            <p:cNvSpPr/>
            <p:nvPr/>
          </p:nvSpPr>
          <p:spPr>
            <a:xfrm>
              <a:off x="854006" y="2737978"/>
              <a:ext cx="2200891" cy="1453030"/>
            </a:xfrm>
            <a:custGeom>
              <a:avLst/>
              <a:gdLst>
                <a:gd name="connsiteX0" fmla="*/ 0 w 2200891"/>
                <a:gd name="connsiteY0" fmla="*/ 0 h 1453030"/>
                <a:gd name="connsiteX1" fmla="*/ 2200891 w 2200891"/>
                <a:gd name="connsiteY1" fmla="*/ 0 h 1453030"/>
                <a:gd name="connsiteX2" fmla="*/ 2200891 w 2200891"/>
                <a:gd name="connsiteY2" fmla="*/ 1453030 h 1453030"/>
                <a:gd name="connsiteX3" fmla="*/ 1100450 w 2200891"/>
                <a:gd name="connsiteY3" fmla="*/ 1453030 h 1453030"/>
                <a:gd name="connsiteX4" fmla="*/ 1100450 w 2200891"/>
                <a:gd name="connsiteY4" fmla="*/ 211460 h 1453030"/>
                <a:gd name="connsiteX5" fmla="*/ 527436 w 2200891"/>
                <a:gd name="connsiteY5" fmla="*/ 211460 h 1453030"/>
                <a:gd name="connsiteX6" fmla="*/ 527436 w 2200891"/>
                <a:gd name="connsiteY6" fmla="*/ 1453030 h 1453030"/>
                <a:gd name="connsiteX7" fmla="*/ 0 w 2200891"/>
                <a:gd name="connsiteY7" fmla="*/ 1453030 h 14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891" h="1453030">
                  <a:moveTo>
                    <a:pt x="0" y="0"/>
                  </a:moveTo>
                  <a:lnTo>
                    <a:pt x="2200891" y="0"/>
                  </a:lnTo>
                  <a:lnTo>
                    <a:pt x="2200891" y="1453030"/>
                  </a:lnTo>
                  <a:lnTo>
                    <a:pt x="1100450" y="1453030"/>
                  </a:lnTo>
                  <a:lnTo>
                    <a:pt x="1100450" y="211460"/>
                  </a:lnTo>
                  <a:lnTo>
                    <a:pt x="527436" y="211460"/>
                  </a:lnTo>
                  <a:lnTo>
                    <a:pt x="527436" y="1453030"/>
                  </a:lnTo>
                  <a:lnTo>
                    <a:pt x="0" y="1453030"/>
                  </a:lnTo>
                  <a:close/>
                </a:path>
              </a:pathLst>
            </a:custGeom>
            <a:grpFill/>
            <a:ln>
              <a:noFill/>
            </a:ln>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Kaari 8">
              <a:extLst>
                <a:ext uri="{FF2B5EF4-FFF2-40B4-BE49-F238E27FC236}">
                  <a16:creationId xmlns:a16="http://schemas.microsoft.com/office/drawing/2014/main" id="{EFAB9AA9-1E74-ABBA-2B36-662D9D7596DC}"/>
                </a:ext>
              </a:extLst>
            </p:cNvPr>
            <p:cNvSpPr/>
            <p:nvPr/>
          </p:nvSpPr>
          <p:spPr>
            <a:xfrm>
              <a:off x="1188942" y="2671355"/>
              <a:ext cx="75290" cy="141972"/>
            </a:xfrm>
            <a:prstGeom prst="arc">
              <a:avLst>
                <a:gd name="adj1" fmla="val 10800000"/>
                <a:gd name="adj2" fmla="val 0"/>
              </a:avLst>
            </a:prstGeom>
            <a:noFill/>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13" name="Suorakulmio 12">
            <a:extLst>
              <a:ext uri="{FF2B5EF4-FFF2-40B4-BE49-F238E27FC236}">
                <a16:creationId xmlns:a16="http://schemas.microsoft.com/office/drawing/2014/main" id="{FF79EA46-ABE5-BA71-E808-8722F600F276}"/>
              </a:ext>
            </a:extLst>
          </p:cNvPr>
          <p:cNvSpPr/>
          <p:nvPr/>
        </p:nvSpPr>
        <p:spPr>
          <a:xfrm>
            <a:off x="4529849" y="1935253"/>
            <a:ext cx="718820" cy="1453030"/>
          </a:xfrm>
          <a:prstGeom prst="rect">
            <a:avLst/>
          </a:prstGeom>
          <a:solidFill>
            <a:srgbClr val="996633"/>
          </a:solidFill>
          <a:ln>
            <a:solidFill>
              <a:srgbClr val="66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4" name="Suorakulmio 13">
            <a:extLst>
              <a:ext uri="{FF2B5EF4-FFF2-40B4-BE49-F238E27FC236}">
                <a16:creationId xmlns:a16="http://schemas.microsoft.com/office/drawing/2014/main" id="{56D8C46A-CFA4-37C8-421D-FDC4AC54D9F9}"/>
              </a:ext>
            </a:extLst>
          </p:cNvPr>
          <p:cNvSpPr/>
          <p:nvPr/>
        </p:nvSpPr>
        <p:spPr>
          <a:xfrm>
            <a:off x="4655259" y="2789991"/>
            <a:ext cx="468000" cy="468000"/>
          </a:xfrm>
          <a:prstGeom prst="rect">
            <a:avLst/>
          </a:prstGeom>
          <a:solidFill>
            <a:srgbClr val="996633"/>
          </a:solidFill>
          <a:ln>
            <a:solidFill>
              <a:srgbClr val="66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5" name="Suorakulmio 14">
            <a:extLst>
              <a:ext uri="{FF2B5EF4-FFF2-40B4-BE49-F238E27FC236}">
                <a16:creationId xmlns:a16="http://schemas.microsoft.com/office/drawing/2014/main" id="{578EA507-4BF6-2A4B-0F02-299AFF1689AF}"/>
              </a:ext>
            </a:extLst>
          </p:cNvPr>
          <p:cNvSpPr/>
          <p:nvPr/>
        </p:nvSpPr>
        <p:spPr>
          <a:xfrm>
            <a:off x="4655259" y="2128622"/>
            <a:ext cx="468000" cy="468000"/>
          </a:xfrm>
          <a:prstGeom prst="rect">
            <a:avLst/>
          </a:prstGeom>
          <a:solidFill>
            <a:schemeClr val="accent2">
              <a:lumMod val="20000"/>
              <a:lumOff val="80000"/>
            </a:schemeClr>
          </a:solidFill>
          <a:ln>
            <a:solidFill>
              <a:srgbClr val="66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Vapaamuotoinen: Muoto 15">
            <a:extLst>
              <a:ext uri="{FF2B5EF4-FFF2-40B4-BE49-F238E27FC236}">
                <a16:creationId xmlns:a16="http://schemas.microsoft.com/office/drawing/2014/main" id="{D5FEC2A5-505A-19E7-943C-536B8A3278F6}"/>
              </a:ext>
            </a:extLst>
          </p:cNvPr>
          <p:cNvSpPr/>
          <p:nvPr/>
        </p:nvSpPr>
        <p:spPr>
          <a:xfrm>
            <a:off x="5103254" y="2673909"/>
            <a:ext cx="103925" cy="50710"/>
          </a:xfrm>
          <a:custGeom>
            <a:avLst/>
            <a:gdLst>
              <a:gd name="connsiteX0" fmla="*/ 289646 w 350591"/>
              <a:gd name="connsiteY0" fmla="*/ 5289 h 182798"/>
              <a:gd name="connsiteX1" fmla="*/ 173175 w 350591"/>
              <a:gd name="connsiteY1" fmla="*/ 60687 h 182798"/>
              <a:gd name="connsiteX2" fmla="*/ 173081 w 350591"/>
              <a:gd name="connsiteY2" fmla="*/ 60952 h 182798"/>
              <a:gd name="connsiteX3" fmla="*/ 0 w 350591"/>
              <a:gd name="connsiteY3" fmla="*/ 60952 h 182798"/>
              <a:gd name="connsiteX4" fmla="*/ 0 w 350591"/>
              <a:gd name="connsiteY4" fmla="*/ 121853 h 182798"/>
              <a:gd name="connsiteX5" fmla="*/ 173081 w 350591"/>
              <a:gd name="connsiteY5" fmla="*/ 121853 h 182798"/>
              <a:gd name="connsiteX6" fmla="*/ 289646 w 350591"/>
              <a:gd name="connsiteY6" fmla="*/ 177556 h 182798"/>
              <a:gd name="connsiteX7" fmla="*/ 345349 w 350591"/>
              <a:gd name="connsiteY7" fmla="*/ 60992 h 182798"/>
              <a:gd name="connsiteX8" fmla="*/ 289646 w 350591"/>
              <a:gd name="connsiteY8" fmla="*/ 5289 h 182798"/>
              <a:gd name="connsiteX9" fmla="*/ 259378 w 350591"/>
              <a:gd name="connsiteY9" fmla="*/ 121853 h 182798"/>
              <a:gd name="connsiteX10" fmla="*/ 228927 w 350591"/>
              <a:gd name="connsiteY10" fmla="*/ 91403 h 182798"/>
              <a:gd name="connsiteX11" fmla="*/ 259378 w 350591"/>
              <a:gd name="connsiteY11" fmla="*/ 60952 h 182798"/>
              <a:gd name="connsiteX12" fmla="*/ 289829 w 350591"/>
              <a:gd name="connsiteY12" fmla="*/ 91403 h 182798"/>
              <a:gd name="connsiteX13" fmla="*/ 259378 w 350591"/>
              <a:gd name="connsiteY13" fmla="*/ 121853 h 1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591" h="182798">
                <a:moveTo>
                  <a:pt x="289646" y="5289"/>
                </a:moveTo>
                <a:cubicBezTo>
                  <a:pt x="242186" y="-11575"/>
                  <a:pt x="190039" y="13227"/>
                  <a:pt x="173175" y="60687"/>
                </a:cubicBezTo>
                <a:cubicBezTo>
                  <a:pt x="173142" y="60776"/>
                  <a:pt x="173111" y="60864"/>
                  <a:pt x="173081" y="60952"/>
                </a:cubicBezTo>
                <a:lnTo>
                  <a:pt x="0" y="60952"/>
                </a:lnTo>
                <a:lnTo>
                  <a:pt x="0" y="121853"/>
                </a:lnTo>
                <a:lnTo>
                  <a:pt x="173081" y="121853"/>
                </a:lnTo>
                <a:cubicBezTo>
                  <a:pt x="189887" y="169423"/>
                  <a:pt x="242076" y="194362"/>
                  <a:pt x="289646" y="177556"/>
                </a:cubicBezTo>
                <a:cubicBezTo>
                  <a:pt x="337216" y="160751"/>
                  <a:pt x="362155" y="108562"/>
                  <a:pt x="345349" y="60992"/>
                </a:cubicBezTo>
                <a:cubicBezTo>
                  <a:pt x="336153" y="34963"/>
                  <a:pt x="315678" y="14485"/>
                  <a:pt x="289646" y="5289"/>
                </a:cubicBezTo>
                <a:close/>
                <a:moveTo>
                  <a:pt x="259378" y="121853"/>
                </a:moveTo>
                <a:cubicBezTo>
                  <a:pt x="242560" y="121853"/>
                  <a:pt x="228927" y="108221"/>
                  <a:pt x="228927" y="91403"/>
                </a:cubicBezTo>
                <a:cubicBezTo>
                  <a:pt x="228927" y="74585"/>
                  <a:pt x="242560" y="60952"/>
                  <a:pt x="259378" y="60952"/>
                </a:cubicBezTo>
                <a:cubicBezTo>
                  <a:pt x="276196" y="60952"/>
                  <a:pt x="289829" y="74585"/>
                  <a:pt x="289829" y="91403"/>
                </a:cubicBezTo>
                <a:cubicBezTo>
                  <a:pt x="289829" y="108221"/>
                  <a:pt x="276196" y="121853"/>
                  <a:pt x="259378" y="121853"/>
                </a:cubicBezTo>
                <a:close/>
              </a:path>
            </a:pathLst>
          </a:custGeom>
          <a:solidFill>
            <a:srgbClr val="000000"/>
          </a:solidFill>
          <a:ln w="303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026" name="Picture 2" descr="Electrical panel - Free electronics icons">
            <a:extLst>
              <a:ext uri="{FF2B5EF4-FFF2-40B4-BE49-F238E27FC236}">
                <a16:creationId xmlns:a16="http://schemas.microsoft.com/office/drawing/2014/main" id="{7C05A6C7-FF56-7E9B-7A91-562660B69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074" y="1935253"/>
            <a:ext cx="1514341" cy="1514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Ryhmä 35">
            <a:extLst>
              <a:ext uri="{FF2B5EF4-FFF2-40B4-BE49-F238E27FC236}">
                <a16:creationId xmlns:a16="http://schemas.microsoft.com/office/drawing/2014/main" id="{C9FB71D6-961C-F72F-CCA1-5B34A6D4E0E2}"/>
              </a:ext>
            </a:extLst>
          </p:cNvPr>
          <p:cNvGrpSpPr/>
          <p:nvPr/>
        </p:nvGrpSpPr>
        <p:grpSpPr>
          <a:xfrm>
            <a:off x="8810269" y="2536733"/>
            <a:ext cx="914400" cy="919332"/>
            <a:chOff x="8574854" y="2438970"/>
            <a:chExt cx="914400" cy="919332"/>
          </a:xfrm>
        </p:grpSpPr>
        <p:pic>
          <p:nvPicPr>
            <p:cNvPr id="22" name="Kuva 21" descr="Nauloja tasaisella täytöllä">
              <a:extLst>
                <a:ext uri="{FF2B5EF4-FFF2-40B4-BE49-F238E27FC236}">
                  <a16:creationId xmlns:a16="http://schemas.microsoft.com/office/drawing/2014/main" id="{836DDE5B-8DAD-A75A-B128-BC2B1CBF6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4854" y="2438970"/>
              <a:ext cx="914400" cy="914400"/>
            </a:xfrm>
            <a:prstGeom prst="rect">
              <a:avLst/>
            </a:prstGeom>
          </p:spPr>
        </p:pic>
        <p:pic>
          <p:nvPicPr>
            <p:cNvPr id="24" name="Kuva 23" descr="Nauloja ääriviiva">
              <a:extLst>
                <a:ext uri="{FF2B5EF4-FFF2-40B4-BE49-F238E27FC236}">
                  <a16:creationId xmlns:a16="http://schemas.microsoft.com/office/drawing/2014/main" id="{A798FF4B-547D-308F-E617-EAE4CC1C9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4854" y="2443902"/>
              <a:ext cx="914400" cy="914400"/>
            </a:xfrm>
            <a:prstGeom prst="rect">
              <a:avLst/>
            </a:prstGeom>
          </p:spPr>
        </p:pic>
      </p:grpSp>
      <p:grpSp>
        <p:nvGrpSpPr>
          <p:cNvPr id="46" name="Ryhmä 45">
            <a:extLst>
              <a:ext uri="{FF2B5EF4-FFF2-40B4-BE49-F238E27FC236}">
                <a16:creationId xmlns:a16="http://schemas.microsoft.com/office/drawing/2014/main" id="{07B8A01C-61A8-7968-8357-D85C0E3C15B3}"/>
              </a:ext>
            </a:extLst>
          </p:cNvPr>
          <p:cNvGrpSpPr/>
          <p:nvPr/>
        </p:nvGrpSpPr>
        <p:grpSpPr>
          <a:xfrm>
            <a:off x="8178214" y="2278188"/>
            <a:ext cx="635980" cy="995795"/>
            <a:chOff x="7587905" y="2278265"/>
            <a:chExt cx="635980" cy="995795"/>
          </a:xfrm>
        </p:grpSpPr>
        <p:sp>
          <p:nvSpPr>
            <p:cNvPr id="25" name="Lieriö 24">
              <a:extLst>
                <a:ext uri="{FF2B5EF4-FFF2-40B4-BE49-F238E27FC236}">
                  <a16:creationId xmlns:a16="http://schemas.microsoft.com/office/drawing/2014/main" id="{05FC3134-2E85-1017-52FA-3C4ADD2ACC6A}"/>
                </a:ext>
              </a:extLst>
            </p:cNvPr>
            <p:cNvSpPr/>
            <p:nvPr/>
          </p:nvSpPr>
          <p:spPr>
            <a:xfrm>
              <a:off x="7588115" y="3056338"/>
              <a:ext cx="381600" cy="217722"/>
            </a:xfrm>
            <a:prstGeom prst="can">
              <a:avLst>
                <a:gd name="adj" fmla="val 50000"/>
              </a:avLst>
            </a:prstGeom>
            <a:solidFill>
              <a:schemeClr val="bg1">
                <a:lumMod val="65000"/>
              </a:schemeClr>
            </a:solidFill>
            <a:ln w="222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6" name="Lieriö 25">
              <a:extLst>
                <a:ext uri="{FF2B5EF4-FFF2-40B4-BE49-F238E27FC236}">
                  <a16:creationId xmlns:a16="http://schemas.microsoft.com/office/drawing/2014/main" id="{EEC288B6-8BF5-48A4-4D02-6A1BB4E44235}"/>
                </a:ext>
              </a:extLst>
            </p:cNvPr>
            <p:cNvSpPr/>
            <p:nvPr/>
          </p:nvSpPr>
          <p:spPr>
            <a:xfrm>
              <a:off x="7587906" y="2278265"/>
              <a:ext cx="381600" cy="881496"/>
            </a:xfrm>
            <a:prstGeom prst="can">
              <a:avLst>
                <a:gd name="adj" fmla="val 36515"/>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30" name="Suora yhdysviiva 29">
              <a:extLst>
                <a:ext uri="{FF2B5EF4-FFF2-40B4-BE49-F238E27FC236}">
                  <a16:creationId xmlns:a16="http://schemas.microsoft.com/office/drawing/2014/main" id="{D3D6C055-5397-C9A1-358B-E5216C5B2E6D}"/>
                </a:ext>
              </a:extLst>
            </p:cNvPr>
            <p:cNvCxnSpPr/>
            <p:nvPr/>
          </p:nvCxnSpPr>
          <p:spPr>
            <a:xfrm>
              <a:off x="7654246" y="2536810"/>
              <a:ext cx="0" cy="13515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1" name="Suora yhdysviiva 30">
              <a:extLst>
                <a:ext uri="{FF2B5EF4-FFF2-40B4-BE49-F238E27FC236}">
                  <a16:creationId xmlns:a16="http://schemas.microsoft.com/office/drawing/2014/main" id="{F6848E6A-7CE9-A5DC-D360-E3CC07E8F3D4}"/>
                </a:ext>
              </a:extLst>
            </p:cNvPr>
            <p:cNvCxnSpPr>
              <a:cxnSpLocks/>
            </p:cNvCxnSpPr>
            <p:nvPr/>
          </p:nvCxnSpPr>
          <p:spPr>
            <a:xfrm>
              <a:off x="7656786" y="2740010"/>
              <a:ext cx="0" cy="33835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4" name="Lieriö 33">
              <a:extLst>
                <a:ext uri="{FF2B5EF4-FFF2-40B4-BE49-F238E27FC236}">
                  <a16:creationId xmlns:a16="http://schemas.microsoft.com/office/drawing/2014/main" id="{0AC58644-E51A-098E-EA76-36A418DE2630}"/>
                </a:ext>
              </a:extLst>
            </p:cNvPr>
            <p:cNvSpPr/>
            <p:nvPr/>
          </p:nvSpPr>
          <p:spPr>
            <a:xfrm rot="5400000" flipH="1">
              <a:off x="7835833" y="2578549"/>
              <a:ext cx="424860" cy="351245"/>
            </a:xfrm>
            <a:prstGeom prst="can">
              <a:avLst>
                <a:gd name="adj" fmla="val 13432"/>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7" name="Lieriö 26">
              <a:extLst>
                <a:ext uri="{FF2B5EF4-FFF2-40B4-BE49-F238E27FC236}">
                  <a16:creationId xmlns:a16="http://schemas.microsoft.com/office/drawing/2014/main" id="{D0150368-90C8-8D3F-F70B-6B2F7D9F9E44}"/>
                </a:ext>
              </a:extLst>
            </p:cNvPr>
            <p:cNvSpPr/>
            <p:nvPr/>
          </p:nvSpPr>
          <p:spPr>
            <a:xfrm rot="5400000" flipH="1">
              <a:off x="7950380" y="2697022"/>
              <a:ext cx="424860" cy="114300"/>
            </a:xfrm>
            <a:prstGeom prst="can">
              <a:avLst>
                <a:gd name="adj" fmla="val 38381"/>
              </a:avLst>
            </a:prstGeom>
            <a:solidFill>
              <a:schemeClr val="bg1">
                <a:lumMod val="65000"/>
                <a:alpha val="57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5" name="Lieriö 34">
              <a:extLst>
                <a:ext uri="{FF2B5EF4-FFF2-40B4-BE49-F238E27FC236}">
                  <a16:creationId xmlns:a16="http://schemas.microsoft.com/office/drawing/2014/main" id="{95A7E523-A07B-237B-C919-EC9D9533AC8F}"/>
                </a:ext>
              </a:extLst>
            </p:cNvPr>
            <p:cNvSpPr/>
            <p:nvPr/>
          </p:nvSpPr>
          <p:spPr>
            <a:xfrm>
              <a:off x="7587905" y="2278265"/>
              <a:ext cx="381600" cy="136534"/>
            </a:xfrm>
            <a:prstGeom prst="can">
              <a:avLst>
                <a:gd name="adj" fmla="val 50000"/>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38" name="Vasen aaltosulje 37">
            <a:extLst>
              <a:ext uri="{FF2B5EF4-FFF2-40B4-BE49-F238E27FC236}">
                <a16:creationId xmlns:a16="http://schemas.microsoft.com/office/drawing/2014/main" id="{373EC6AE-F416-EF16-55C9-37ECFE846BBB}"/>
              </a:ext>
            </a:extLst>
          </p:cNvPr>
          <p:cNvSpPr/>
          <p:nvPr/>
        </p:nvSpPr>
        <p:spPr>
          <a:xfrm rot="16200000">
            <a:off x="4336809" y="1623074"/>
            <a:ext cx="386080" cy="5805290"/>
          </a:xfrm>
          <a:prstGeom prst="leftBrace">
            <a:avLst/>
          </a:prstGeom>
          <a:ln w="5080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Vasen aaltosulje 38">
            <a:extLst>
              <a:ext uri="{FF2B5EF4-FFF2-40B4-BE49-F238E27FC236}">
                <a16:creationId xmlns:a16="http://schemas.microsoft.com/office/drawing/2014/main" id="{090B9451-D8A2-9AA7-CE91-81B34A045532}"/>
              </a:ext>
            </a:extLst>
          </p:cNvPr>
          <p:cNvSpPr/>
          <p:nvPr/>
        </p:nvSpPr>
        <p:spPr>
          <a:xfrm rot="16200000">
            <a:off x="8510577" y="3516882"/>
            <a:ext cx="386080" cy="2042105"/>
          </a:xfrm>
          <a:prstGeom prst="leftBrace">
            <a:avLst/>
          </a:prstGeom>
          <a:ln w="5080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0" name="Tekstiruutu 39">
            <a:extLst>
              <a:ext uri="{FF2B5EF4-FFF2-40B4-BE49-F238E27FC236}">
                <a16:creationId xmlns:a16="http://schemas.microsoft.com/office/drawing/2014/main" id="{4FEF065D-77B6-401A-7BEC-0142C38B06C7}"/>
              </a:ext>
            </a:extLst>
          </p:cNvPr>
          <p:cNvSpPr txBox="1"/>
          <p:nvPr/>
        </p:nvSpPr>
        <p:spPr>
          <a:xfrm>
            <a:off x="3413197" y="4833732"/>
            <a:ext cx="2233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PROJEKTITUOTTEET</a:t>
            </a:r>
          </a:p>
        </p:txBody>
      </p:sp>
      <p:sp>
        <p:nvSpPr>
          <p:cNvPr id="41" name="Tekstiruutu 40">
            <a:extLst>
              <a:ext uri="{FF2B5EF4-FFF2-40B4-BE49-F238E27FC236}">
                <a16:creationId xmlns:a16="http://schemas.microsoft.com/office/drawing/2014/main" id="{8B582DA7-4C6D-69E6-4E57-BF64170BA69D}"/>
              </a:ext>
            </a:extLst>
          </p:cNvPr>
          <p:cNvSpPr txBox="1"/>
          <p:nvPr/>
        </p:nvSpPr>
        <p:spPr>
          <a:xfrm>
            <a:off x="7748177" y="4833732"/>
            <a:ext cx="1895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VAKIOTUOTTEET</a:t>
            </a:r>
          </a:p>
        </p:txBody>
      </p:sp>
      <p:sp>
        <p:nvSpPr>
          <p:cNvPr id="42" name="Tekstiruutu 41">
            <a:extLst>
              <a:ext uri="{FF2B5EF4-FFF2-40B4-BE49-F238E27FC236}">
                <a16:creationId xmlns:a16="http://schemas.microsoft.com/office/drawing/2014/main" id="{494D8060-4BF8-8ECC-706E-4BACC52AB41D}"/>
              </a:ext>
            </a:extLst>
          </p:cNvPr>
          <p:cNvSpPr txBox="1"/>
          <p:nvPr/>
        </p:nvSpPr>
        <p:spPr>
          <a:xfrm>
            <a:off x="1598535" y="3525389"/>
            <a:ext cx="2288690" cy="689484"/>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Tilauksesta suunniteltava tuotanto</a:t>
            </a:r>
          </a:p>
        </p:txBody>
      </p:sp>
      <p:sp>
        <p:nvSpPr>
          <p:cNvPr id="43" name="Tekstiruutu 42">
            <a:extLst>
              <a:ext uri="{FF2B5EF4-FFF2-40B4-BE49-F238E27FC236}">
                <a16:creationId xmlns:a16="http://schemas.microsoft.com/office/drawing/2014/main" id="{FE694FB9-94FE-5654-8AB3-1AB44ED7E26C}"/>
              </a:ext>
            </a:extLst>
          </p:cNvPr>
          <p:cNvSpPr txBox="1"/>
          <p:nvPr/>
        </p:nvSpPr>
        <p:spPr>
          <a:xfrm>
            <a:off x="3710305" y="3525389"/>
            <a:ext cx="2288690" cy="689484"/>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Tilauksesta valmistettava tuotanto</a:t>
            </a:r>
          </a:p>
        </p:txBody>
      </p:sp>
      <p:sp>
        <p:nvSpPr>
          <p:cNvPr id="44" name="Tekstiruutu 43">
            <a:extLst>
              <a:ext uri="{FF2B5EF4-FFF2-40B4-BE49-F238E27FC236}">
                <a16:creationId xmlns:a16="http://schemas.microsoft.com/office/drawing/2014/main" id="{FF6D90CE-7A6C-F44A-A80E-F28048E97C83}"/>
              </a:ext>
            </a:extLst>
          </p:cNvPr>
          <p:cNvSpPr txBox="1"/>
          <p:nvPr/>
        </p:nvSpPr>
        <p:spPr>
          <a:xfrm>
            <a:off x="5459487" y="3525389"/>
            <a:ext cx="2288690" cy="689484"/>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Tilauksesta kokoonpantava tuotanto</a:t>
            </a:r>
          </a:p>
        </p:txBody>
      </p:sp>
      <p:sp>
        <p:nvSpPr>
          <p:cNvPr id="45" name="Tekstiruutu 44">
            <a:extLst>
              <a:ext uri="{FF2B5EF4-FFF2-40B4-BE49-F238E27FC236}">
                <a16:creationId xmlns:a16="http://schemas.microsoft.com/office/drawing/2014/main" id="{5CCD00A7-BA19-8EA1-C3A8-C3664C240B01}"/>
              </a:ext>
            </a:extLst>
          </p:cNvPr>
          <p:cNvSpPr txBox="1"/>
          <p:nvPr/>
        </p:nvSpPr>
        <p:spPr>
          <a:xfrm>
            <a:off x="7745921" y="3525389"/>
            <a:ext cx="1978748" cy="689484"/>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Varasto-</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800" b="1" i="0" u="none" strike="noStrike" kern="1200" cap="none" spc="0" normalizeH="0" baseline="0" noProof="0">
                <a:ln>
                  <a:noFill/>
                </a:ln>
                <a:solidFill>
                  <a:prstClr val="black"/>
                </a:solidFill>
                <a:effectLst/>
                <a:uLnTx/>
                <a:uFillTx/>
                <a:latin typeface="Avenir Next LT Pro"/>
                <a:ea typeface="+mn-ea"/>
                <a:cs typeface="+mn-cs"/>
              </a:rPr>
              <a:t>ohjautuva tuotanto</a:t>
            </a:r>
          </a:p>
        </p:txBody>
      </p:sp>
      <p:sp>
        <p:nvSpPr>
          <p:cNvPr id="47" name="Tekstiruutu 46">
            <a:extLst>
              <a:ext uri="{FF2B5EF4-FFF2-40B4-BE49-F238E27FC236}">
                <a16:creationId xmlns:a16="http://schemas.microsoft.com/office/drawing/2014/main" id="{89FD362C-E6F3-11CC-59E6-9DBD0DDE7FB8}"/>
              </a:ext>
            </a:extLst>
          </p:cNvPr>
          <p:cNvSpPr txBox="1"/>
          <p:nvPr/>
        </p:nvSpPr>
        <p:spPr>
          <a:xfrm>
            <a:off x="1721849" y="1105555"/>
            <a:ext cx="792191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1" i="0" u="none" strike="noStrike" kern="1200" cap="none" spc="0" normalizeH="0" baseline="0" noProof="0">
                <a:ln>
                  <a:noFill/>
                </a:ln>
                <a:solidFill>
                  <a:srgbClr val="183858"/>
                </a:solidFill>
                <a:effectLst/>
                <a:uLnTx/>
                <a:uFillTx/>
                <a:latin typeface="Avenir Next LT Pro"/>
                <a:ea typeface="+mn-ea"/>
                <a:cs typeface="+mn-cs"/>
              </a:rPr>
              <a:t>RAKENNUSTUOTTEIDEN TUOTANTOSTRATEGIAT</a:t>
            </a:r>
          </a:p>
        </p:txBody>
      </p:sp>
      <p:sp>
        <p:nvSpPr>
          <p:cNvPr id="50" name="Tekstiruutu 49">
            <a:extLst>
              <a:ext uri="{FF2B5EF4-FFF2-40B4-BE49-F238E27FC236}">
                <a16:creationId xmlns:a16="http://schemas.microsoft.com/office/drawing/2014/main" id="{5549D11D-1033-EAB5-B8AD-D62452DB93C7}"/>
              </a:ext>
            </a:extLst>
          </p:cNvPr>
          <p:cNvSpPr txBox="1"/>
          <p:nvPr/>
        </p:nvSpPr>
        <p:spPr>
          <a:xfrm>
            <a:off x="1798114" y="4103083"/>
            <a:ext cx="17574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1" u="none" strike="noStrike" kern="1200" cap="none" spc="0" normalizeH="0" baseline="0" noProof="0" err="1">
                <a:ln>
                  <a:noFill/>
                </a:ln>
                <a:solidFill>
                  <a:srgbClr val="346DE3"/>
                </a:solidFill>
                <a:effectLst/>
                <a:uLnTx/>
                <a:uFillTx/>
                <a:latin typeface="Avenir Next LT Pro"/>
                <a:ea typeface="+mn-ea"/>
                <a:cs typeface="+mn-cs"/>
              </a:rPr>
              <a:t>Engineer</a:t>
            </a:r>
            <a:r>
              <a:rPr kumimoji="0" lang="fi-FI" sz="1400" b="1" i="1" u="none" strike="noStrike" kern="1200" cap="none" spc="0" normalizeH="0" baseline="0" noProof="0">
                <a:ln>
                  <a:noFill/>
                </a:ln>
                <a:solidFill>
                  <a:srgbClr val="346DE3"/>
                </a:solidFill>
                <a:effectLst/>
                <a:uLnTx/>
                <a:uFillTx/>
                <a:latin typeface="Avenir Next LT Pro"/>
                <a:ea typeface="+mn-ea"/>
                <a:cs typeface="+mn-cs"/>
              </a:rPr>
              <a:t>-To-Order</a:t>
            </a:r>
          </a:p>
        </p:txBody>
      </p:sp>
      <p:sp>
        <p:nvSpPr>
          <p:cNvPr id="51" name="Tekstiruutu 50">
            <a:extLst>
              <a:ext uri="{FF2B5EF4-FFF2-40B4-BE49-F238E27FC236}">
                <a16:creationId xmlns:a16="http://schemas.microsoft.com/office/drawing/2014/main" id="{BADE69FE-B408-FB4A-B677-A3F6F8EDB691}"/>
              </a:ext>
            </a:extLst>
          </p:cNvPr>
          <p:cNvSpPr txBox="1"/>
          <p:nvPr/>
        </p:nvSpPr>
        <p:spPr>
          <a:xfrm>
            <a:off x="4130062" y="4106587"/>
            <a:ext cx="14634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1" u="none" strike="noStrike" kern="1200" cap="none" spc="0" normalizeH="0" baseline="0" noProof="0">
                <a:ln>
                  <a:noFill/>
                </a:ln>
                <a:solidFill>
                  <a:srgbClr val="346DE3"/>
                </a:solidFill>
                <a:effectLst/>
                <a:uLnTx/>
                <a:uFillTx/>
                <a:latin typeface="Avenir Next LT Pro"/>
                <a:ea typeface="+mn-ea"/>
                <a:cs typeface="+mn-cs"/>
              </a:rPr>
              <a:t>Make-To-Order</a:t>
            </a:r>
          </a:p>
        </p:txBody>
      </p:sp>
      <p:sp>
        <p:nvSpPr>
          <p:cNvPr id="52" name="Tekstiruutu 51">
            <a:extLst>
              <a:ext uri="{FF2B5EF4-FFF2-40B4-BE49-F238E27FC236}">
                <a16:creationId xmlns:a16="http://schemas.microsoft.com/office/drawing/2014/main" id="{5DA01439-651F-80FF-3310-0BC8AB5EED3B}"/>
              </a:ext>
            </a:extLst>
          </p:cNvPr>
          <p:cNvSpPr txBox="1"/>
          <p:nvPr/>
        </p:nvSpPr>
        <p:spPr>
          <a:xfrm>
            <a:off x="5720160" y="4103083"/>
            <a:ext cx="18306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1" u="none" strike="noStrike" kern="1200" cap="none" spc="0" normalizeH="0" baseline="0" noProof="0" err="1">
                <a:ln>
                  <a:noFill/>
                </a:ln>
                <a:solidFill>
                  <a:srgbClr val="346DE3"/>
                </a:solidFill>
                <a:effectLst/>
                <a:uLnTx/>
                <a:uFillTx/>
                <a:latin typeface="Avenir Next LT Pro"/>
                <a:ea typeface="+mn-ea"/>
                <a:cs typeface="+mn-cs"/>
              </a:rPr>
              <a:t>Assemble</a:t>
            </a:r>
            <a:r>
              <a:rPr kumimoji="0" lang="fi-FI" sz="1400" b="1" i="1" u="none" strike="noStrike" kern="1200" cap="none" spc="0" normalizeH="0" baseline="0" noProof="0">
                <a:ln>
                  <a:noFill/>
                </a:ln>
                <a:solidFill>
                  <a:srgbClr val="346DE3"/>
                </a:solidFill>
                <a:effectLst/>
                <a:uLnTx/>
                <a:uFillTx/>
                <a:latin typeface="Avenir Next LT Pro"/>
                <a:ea typeface="+mn-ea"/>
                <a:cs typeface="+mn-cs"/>
              </a:rPr>
              <a:t>-To-Order</a:t>
            </a:r>
          </a:p>
        </p:txBody>
      </p:sp>
      <p:sp>
        <p:nvSpPr>
          <p:cNvPr id="53" name="Tekstiruutu 52">
            <a:extLst>
              <a:ext uri="{FF2B5EF4-FFF2-40B4-BE49-F238E27FC236}">
                <a16:creationId xmlns:a16="http://schemas.microsoft.com/office/drawing/2014/main" id="{8F243823-4C01-2BFC-B63F-90623CF5A7BE}"/>
              </a:ext>
            </a:extLst>
          </p:cNvPr>
          <p:cNvSpPr txBox="1"/>
          <p:nvPr/>
        </p:nvSpPr>
        <p:spPr>
          <a:xfrm>
            <a:off x="7869447" y="4116462"/>
            <a:ext cx="143199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1" u="none" strike="noStrike" kern="1200" cap="none" spc="0" normalizeH="0" baseline="0" noProof="0">
                <a:ln>
                  <a:noFill/>
                </a:ln>
                <a:solidFill>
                  <a:srgbClr val="346DE3"/>
                </a:solidFill>
                <a:effectLst/>
                <a:uLnTx/>
                <a:uFillTx/>
                <a:latin typeface="Avenir Next LT Pro"/>
                <a:ea typeface="+mn-ea"/>
                <a:cs typeface="+mn-cs"/>
              </a:rPr>
              <a:t>Make-To-</a:t>
            </a:r>
            <a:r>
              <a:rPr kumimoji="0" lang="fi-FI" sz="1400" b="1" i="1" u="none" strike="noStrike" kern="1200" cap="none" spc="0" normalizeH="0" baseline="0" noProof="0" err="1">
                <a:ln>
                  <a:noFill/>
                </a:ln>
                <a:solidFill>
                  <a:srgbClr val="346DE3"/>
                </a:solidFill>
                <a:effectLst/>
                <a:uLnTx/>
                <a:uFillTx/>
                <a:latin typeface="Avenir Next LT Pro"/>
                <a:ea typeface="+mn-ea"/>
                <a:cs typeface="+mn-cs"/>
              </a:rPr>
              <a:t>Stock</a:t>
            </a:r>
            <a:endParaRPr kumimoji="0" lang="fi-FI" sz="1400" b="1" i="1" u="none" strike="noStrike" kern="1200" cap="none" spc="0" normalizeH="0" baseline="0" noProof="0">
              <a:ln>
                <a:noFill/>
              </a:ln>
              <a:solidFill>
                <a:srgbClr val="346DE3"/>
              </a:solidFill>
              <a:effectLst/>
              <a:uLnTx/>
              <a:uFillTx/>
              <a:latin typeface="Avenir Next LT Pro"/>
              <a:ea typeface="+mn-ea"/>
              <a:cs typeface="+mn-cs"/>
            </a:endParaRPr>
          </a:p>
        </p:txBody>
      </p:sp>
      <p:cxnSp>
        <p:nvCxnSpPr>
          <p:cNvPr id="3" name="Suora yhdysviiva 2">
            <a:extLst>
              <a:ext uri="{FF2B5EF4-FFF2-40B4-BE49-F238E27FC236}">
                <a16:creationId xmlns:a16="http://schemas.microsoft.com/office/drawing/2014/main" id="{9988F1DD-FDC0-9E14-4A8C-27DFDB641C4B}"/>
              </a:ext>
            </a:extLst>
          </p:cNvPr>
          <p:cNvCxnSpPr/>
          <p:nvPr/>
        </p:nvCxnSpPr>
        <p:spPr>
          <a:xfrm>
            <a:off x="4743472" y="2203893"/>
            <a:ext cx="0" cy="149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uora yhdysviiva 3">
            <a:extLst>
              <a:ext uri="{FF2B5EF4-FFF2-40B4-BE49-F238E27FC236}">
                <a16:creationId xmlns:a16="http://schemas.microsoft.com/office/drawing/2014/main" id="{50E2D097-BADE-768D-022D-0D00244AF1AF}"/>
              </a:ext>
            </a:extLst>
          </p:cNvPr>
          <p:cNvCxnSpPr>
            <a:cxnSpLocks/>
          </p:cNvCxnSpPr>
          <p:nvPr/>
        </p:nvCxnSpPr>
        <p:spPr>
          <a:xfrm>
            <a:off x="4743472" y="2414722"/>
            <a:ext cx="0" cy="1220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92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9F097E59-8989-1390-9BBC-3F04BCD7FE9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20.11.2024</a:t>
            </a:r>
          </a:p>
        </p:txBody>
      </p:sp>
      <p:sp>
        <p:nvSpPr>
          <p:cNvPr id="3" name="Alatunnisteen paikkamerkki 2">
            <a:extLst>
              <a:ext uri="{FF2B5EF4-FFF2-40B4-BE49-F238E27FC236}">
                <a16:creationId xmlns:a16="http://schemas.microsoft.com/office/drawing/2014/main" id="{61CEF7FD-EC44-240D-D05C-97379B377CC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white"/>
                </a:solidFill>
                <a:effectLst/>
                <a:uLnTx/>
                <a:uFillTx/>
                <a:latin typeface="Avenir Next LT Pro"/>
                <a:ea typeface="+mn-ea"/>
                <a:cs typeface="+mn-cs"/>
              </a:rPr>
              <a:t>© Rakennusteollisuus RT</a:t>
            </a:r>
          </a:p>
        </p:txBody>
      </p:sp>
      <p:sp>
        <p:nvSpPr>
          <p:cNvPr id="4" name="Dian numeron paikkamerkki 3">
            <a:extLst>
              <a:ext uri="{FF2B5EF4-FFF2-40B4-BE49-F238E27FC236}">
                <a16:creationId xmlns:a16="http://schemas.microsoft.com/office/drawing/2014/main" id="{4150E3E9-53DF-EDBA-4528-248BFF01BD4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D61EF7-2460-4EE9-A031-27FEBC4F9A95}" type="slidenum">
              <a:rPr kumimoji="0" lang="fi-FI" sz="900" b="0" i="0" u="none" strike="noStrike" kern="1200" cap="none" spc="0" normalizeH="0" baseline="0" noProof="0" smtClean="0">
                <a:ln>
                  <a:noFill/>
                </a:ln>
                <a:solidFill>
                  <a:prstClr val="white"/>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fi-FI" sz="900" b="0" i="0" u="none" strike="noStrike" kern="1200" cap="none" spc="0" normalizeH="0" baseline="0" noProof="0">
              <a:ln>
                <a:noFill/>
              </a:ln>
              <a:solidFill>
                <a:prstClr val="white"/>
              </a:solidFill>
              <a:effectLst/>
              <a:uLnTx/>
              <a:uFillTx/>
              <a:latin typeface="Avenir Next LT Pro Demi"/>
              <a:ea typeface="+mn-ea"/>
              <a:cs typeface="+mn-cs"/>
            </a:endParaRPr>
          </a:p>
        </p:txBody>
      </p:sp>
      <p:sp>
        <p:nvSpPr>
          <p:cNvPr id="7" name="Tekstiruutu 6">
            <a:extLst>
              <a:ext uri="{FF2B5EF4-FFF2-40B4-BE49-F238E27FC236}">
                <a16:creationId xmlns:a16="http://schemas.microsoft.com/office/drawing/2014/main" id="{EBEEF68A-CE15-1F6F-F44B-ACA981A09360}"/>
              </a:ext>
            </a:extLst>
          </p:cNvPr>
          <p:cNvSpPr txBox="1"/>
          <p:nvPr/>
        </p:nvSpPr>
        <p:spPr>
          <a:xfrm flipV="1">
            <a:off x="4342137" y="5002913"/>
            <a:ext cx="34817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500" b="0" i="0" u="none" strike="noStrike" kern="1200" cap="none" spc="0" normalizeH="0" baseline="0" noProof="0">
                <a:ln>
                  <a:noFill/>
                </a:ln>
                <a:solidFill>
                  <a:prstClr val="black"/>
                </a:solidFill>
                <a:effectLst/>
                <a:uLnTx/>
                <a:uFillTx/>
                <a:latin typeface="Avenir Next LT Pro"/>
                <a:ea typeface="+mn-ea"/>
                <a:cs typeface="+mn-cs"/>
              </a:rPr>
              <a:t>U</a:t>
            </a:r>
          </a:p>
        </p:txBody>
      </p:sp>
      <p:sp>
        <p:nvSpPr>
          <p:cNvPr id="8" name="Sisällön paikkamerkki 2">
            <a:extLst>
              <a:ext uri="{FF2B5EF4-FFF2-40B4-BE49-F238E27FC236}">
                <a16:creationId xmlns:a16="http://schemas.microsoft.com/office/drawing/2014/main" id="{AEA7F8A5-21D8-ECFD-2070-881968608A37}"/>
              </a:ext>
            </a:extLst>
          </p:cNvPr>
          <p:cNvSpPr txBox="1">
            <a:spLocks/>
          </p:cNvSpPr>
          <p:nvPr/>
        </p:nvSpPr>
        <p:spPr>
          <a:xfrm>
            <a:off x="6084662" y="6350022"/>
            <a:ext cx="4598072" cy="490799"/>
          </a:xfrm>
          <a:prstGeom prst="rect">
            <a:avLst/>
          </a:prstGeom>
        </p:spPr>
        <p:txBody>
          <a:bodyPr vert="horz" wrap="square" lIns="91440" tIns="45720" rIns="91440" bIns="45720" rtlCol="0" anchor="t" anchorCtr="0">
            <a:noAutofit/>
          </a:bodyPr>
          <a:lst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600"/>
              </a:spcBef>
              <a:spcAft>
                <a:spcPts val="0"/>
              </a:spcAft>
              <a:buClr>
                <a:srgbClr val="156082"/>
              </a:buClr>
              <a:buSzTx/>
              <a:buFont typeface="Arial" panose="020B0604020202020204" pitchFamily="34" charset="0"/>
              <a:buNone/>
              <a:tabLst/>
              <a:defRPr/>
            </a:pPr>
            <a:r>
              <a:rPr kumimoji="0" lang="fi-FI" sz="1400" b="0" i="1" u="none" strike="noStrike" kern="1200" cap="none" spc="0" normalizeH="0" baseline="0" noProof="0">
                <a:ln>
                  <a:noFill/>
                </a:ln>
                <a:solidFill>
                  <a:srgbClr val="FF5050"/>
                </a:solidFill>
                <a:effectLst/>
                <a:uLnTx/>
                <a:uFillTx/>
                <a:latin typeface="Aptos" panose="02110004020202020204"/>
                <a:ea typeface="+mn-ea"/>
                <a:cs typeface="+mn-cs"/>
              </a:rPr>
              <a:t>OPP (Order </a:t>
            </a:r>
            <a:r>
              <a:rPr kumimoji="0" lang="fi-FI" sz="1400" b="0" i="1" u="none" strike="noStrike" kern="1200" cap="none" spc="0" normalizeH="0" baseline="0" noProof="0" err="1">
                <a:ln>
                  <a:noFill/>
                </a:ln>
                <a:solidFill>
                  <a:srgbClr val="FF5050"/>
                </a:solidFill>
                <a:effectLst/>
                <a:uLnTx/>
                <a:uFillTx/>
                <a:latin typeface="Aptos" panose="02110004020202020204"/>
                <a:ea typeface="+mn-ea"/>
                <a:cs typeface="+mn-cs"/>
              </a:rPr>
              <a:t>Penetration</a:t>
            </a:r>
            <a:r>
              <a:rPr kumimoji="0" lang="fi-FI" sz="1400" b="0" i="1" u="none" strike="noStrike" kern="1200" cap="none" spc="0" normalizeH="0" baseline="0" noProof="0">
                <a:ln>
                  <a:noFill/>
                </a:ln>
                <a:solidFill>
                  <a:srgbClr val="FF5050"/>
                </a:solidFill>
                <a:effectLst/>
                <a:uLnTx/>
                <a:uFillTx/>
                <a:latin typeface="Aptos" panose="02110004020202020204"/>
                <a:ea typeface="+mn-ea"/>
                <a:cs typeface="+mn-cs"/>
              </a:rPr>
              <a:t> Point) Tilauksen kohdennuspiste, jossa työntöohjaus muuttuu imuohjaukseksi</a:t>
            </a:r>
          </a:p>
        </p:txBody>
      </p:sp>
      <p:sp>
        <p:nvSpPr>
          <p:cNvPr id="9" name="Tekstiruutu 8">
            <a:extLst>
              <a:ext uri="{FF2B5EF4-FFF2-40B4-BE49-F238E27FC236}">
                <a16:creationId xmlns:a16="http://schemas.microsoft.com/office/drawing/2014/main" id="{547D932D-F5B7-5CAF-D9F5-DB39225FF232}"/>
              </a:ext>
            </a:extLst>
          </p:cNvPr>
          <p:cNvSpPr txBox="1"/>
          <p:nvPr/>
        </p:nvSpPr>
        <p:spPr>
          <a:xfrm>
            <a:off x="3432868" y="1635686"/>
            <a:ext cx="1337802" cy="493918"/>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Suunnittelu,</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osto</a:t>
            </a:r>
          </a:p>
        </p:txBody>
      </p:sp>
      <p:sp>
        <p:nvSpPr>
          <p:cNvPr id="10" name="Tekstiruutu 9">
            <a:extLst>
              <a:ext uri="{FF2B5EF4-FFF2-40B4-BE49-F238E27FC236}">
                <a16:creationId xmlns:a16="http://schemas.microsoft.com/office/drawing/2014/main" id="{5DF4E596-7251-1DC9-D891-8F8612CF15CB}"/>
              </a:ext>
            </a:extLst>
          </p:cNvPr>
          <p:cNvSpPr txBox="1"/>
          <p:nvPr/>
        </p:nvSpPr>
        <p:spPr>
          <a:xfrm>
            <a:off x="5248753" y="1713368"/>
            <a:ext cx="146726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Osavalmistus</a:t>
            </a:r>
            <a:endParaRPr kumimoji="0" lang="fi-FI" sz="1799"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 name="Tekstiruutu 10">
            <a:extLst>
              <a:ext uri="{FF2B5EF4-FFF2-40B4-BE49-F238E27FC236}">
                <a16:creationId xmlns:a16="http://schemas.microsoft.com/office/drawing/2014/main" id="{97CC2D5D-4783-22A7-0B87-E40654ACF4D2}"/>
              </a:ext>
            </a:extLst>
          </p:cNvPr>
          <p:cNvSpPr txBox="1"/>
          <p:nvPr/>
        </p:nvSpPr>
        <p:spPr>
          <a:xfrm>
            <a:off x="7393999" y="1713368"/>
            <a:ext cx="13515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Kokoonpano</a:t>
            </a:r>
            <a:endParaRPr kumimoji="0" lang="fi-FI" sz="1799"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 name="Tekstiruutu 11">
            <a:extLst>
              <a:ext uri="{FF2B5EF4-FFF2-40B4-BE49-F238E27FC236}">
                <a16:creationId xmlns:a16="http://schemas.microsoft.com/office/drawing/2014/main" id="{E70F8BDF-CC45-CE38-AEE3-64E4B882F512}"/>
              </a:ext>
            </a:extLst>
          </p:cNvPr>
          <p:cNvSpPr txBox="1"/>
          <p:nvPr/>
        </p:nvSpPr>
        <p:spPr>
          <a:xfrm>
            <a:off x="9365093" y="1635686"/>
            <a:ext cx="1334404" cy="493918"/>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Lopputuote-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prstClr val="white"/>
                </a:solidFill>
                <a:effectLst/>
                <a:uLnTx/>
                <a:uFillTx/>
                <a:latin typeface="Aptos" panose="02110004020202020204"/>
                <a:ea typeface="+mn-ea"/>
                <a:cs typeface="+mn-cs"/>
              </a:rPr>
              <a:t>varasto</a:t>
            </a:r>
          </a:p>
        </p:txBody>
      </p:sp>
      <p:sp>
        <p:nvSpPr>
          <p:cNvPr id="13" name="Tekstiruutu 12">
            <a:extLst>
              <a:ext uri="{FF2B5EF4-FFF2-40B4-BE49-F238E27FC236}">
                <a16:creationId xmlns:a16="http://schemas.microsoft.com/office/drawing/2014/main" id="{BC370BD5-6D57-D993-1CC7-A9F7223E3DF0}"/>
              </a:ext>
            </a:extLst>
          </p:cNvPr>
          <p:cNvSpPr txBox="1"/>
          <p:nvPr/>
        </p:nvSpPr>
        <p:spPr>
          <a:xfrm>
            <a:off x="343637" y="6599903"/>
            <a:ext cx="8617482" cy="2615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0" i="0" u="none" strike="noStrike" kern="0" cap="none" spc="0" normalizeH="0" baseline="0" noProof="0">
                <a:ln>
                  <a:noFill/>
                </a:ln>
                <a:solidFill>
                  <a:prstClr val="white">
                    <a:lumMod val="65000"/>
                  </a:prstClr>
                </a:solidFill>
                <a:effectLst/>
                <a:uLnTx/>
                <a:uFillTx/>
                <a:latin typeface="Aptos" panose="02110004020202020204"/>
                <a:ea typeface="+mn-ea"/>
                <a:cs typeface="+mn-cs"/>
              </a:rPr>
              <a:t>lähde: https://www.logistiikanmaailma.fi/tuotanto/tilauksen-kohdennuspiste-opp/</a:t>
            </a:r>
          </a:p>
        </p:txBody>
      </p:sp>
      <p:cxnSp>
        <p:nvCxnSpPr>
          <p:cNvPr id="14" name="Suora nuoliyhdysviiva 13">
            <a:extLst>
              <a:ext uri="{FF2B5EF4-FFF2-40B4-BE49-F238E27FC236}">
                <a16:creationId xmlns:a16="http://schemas.microsoft.com/office/drawing/2014/main" id="{96A6E64E-9C24-78D2-532C-6ECC2787A4C5}"/>
              </a:ext>
            </a:extLst>
          </p:cNvPr>
          <p:cNvCxnSpPr>
            <a:cxnSpLocks/>
          </p:cNvCxnSpPr>
          <p:nvPr/>
        </p:nvCxnSpPr>
        <p:spPr>
          <a:xfrm>
            <a:off x="232549" y="2850851"/>
            <a:ext cx="8771144" cy="0"/>
          </a:xfrm>
          <a:prstGeom prst="straightConnector1">
            <a:avLst/>
          </a:prstGeom>
          <a:noFill/>
          <a:ln w="38100" cap="flat" cmpd="sng" algn="ctr">
            <a:solidFill>
              <a:srgbClr val="FE5D3E"/>
            </a:solidFill>
            <a:prstDash val="sysDot"/>
            <a:miter lim="800000"/>
            <a:tailEnd type="triangle"/>
          </a:ln>
          <a:effectLst/>
        </p:spPr>
      </p:cxnSp>
      <p:sp>
        <p:nvSpPr>
          <p:cNvPr id="15" name="Tekstiruutu 14">
            <a:extLst>
              <a:ext uri="{FF2B5EF4-FFF2-40B4-BE49-F238E27FC236}">
                <a16:creationId xmlns:a16="http://schemas.microsoft.com/office/drawing/2014/main" id="{8A690C56-B886-0AEB-534C-92A1739CCD79}"/>
              </a:ext>
            </a:extLst>
          </p:cNvPr>
          <p:cNvSpPr txBox="1"/>
          <p:nvPr/>
        </p:nvSpPr>
        <p:spPr>
          <a:xfrm>
            <a:off x="154417" y="2444473"/>
            <a:ext cx="2473754" cy="667362"/>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srgbClr val="FE5D3E"/>
                </a:solidFill>
                <a:effectLst/>
                <a:uLnTx/>
                <a:uFillTx/>
                <a:latin typeface="Aptos" panose="02110004020202020204"/>
                <a:ea typeface="+mn-ea"/>
                <a:cs typeface="+mn-cs"/>
              </a:rPr>
              <a:t>Varasto-ohjautuva tuotanto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0" i="1" u="none" strike="noStrike" kern="0" cap="none" spc="0" normalizeH="0" baseline="0" noProof="0">
                <a:ln>
                  <a:noFill/>
                </a:ln>
                <a:solidFill>
                  <a:srgbClr val="FE5D3E"/>
                </a:solidFill>
                <a:effectLst/>
                <a:uLnTx/>
                <a:uFillTx/>
                <a:latin typeface="Aptos" panose="02110004020202020204"/>
                <a:ea typeface="+mn-ea"/>
                <a:cs typeface="+mn-cs"/>
              </a:rPr>
              <a:t>(engl. Make-To-</a:t>
            </a:r>
            <a:r>
              <a:rPr kumimoji="0" lang="fi-FI" sz="1400" b="0" i="1" u="none" strike="noStrike" kern="0" cap="none" spc="0" normalizeH="0" baseline="0" noProof="0" err="1">
                <a:ln>
                  <a:noFill/>
                </a:ln>
                <a:solidFill>
                  <a:srgbClr val="FE5D3E"/>
                </a:solidFill>
                <a:effectLst/>
                <a:uLnTx/>
                <a:uFillTx/>
                <a:latin typeface="Aptos" panose="02110004020202020204"/>
                <a:ea typeface="+mn-ea"/>
                <a:cs typeface="+mn-cs"/>
              </a:rPr>
              <a:t>Stock</a:t>
            </a:r>
            <a:r>
              <a:rPr kumimoji="0" lang="fi-FI" sz="1400" b="0" i="1" u="none" strike="noStrike" kern="0" cap="none" spc="0" normalizeH="0" baseline="0" noProof="0">
                <a:ln>
                  <a:noFill/>
                </a:ln>
                <a:solidFill>
                  <a:srgbClr val="FE5D3E"/>
                </a:solidFill>
                <a:effectLst/>
                <a:uLnTx/>
                <a:uFillTx/>
                <a:latin typeface="Aptos" panose="02110004020202020204"/>
                <a:ea typeface="+mn-ea"/>
                <a:cs typeface="+mn-cs"/>
              </a:rPr>
              <a:t>, MTS)</a:t>
            </a:r>
          </a:p>
          <a:p>
            <a:pPr marL="0" marR="0" lvl="0" indent="0" algn="l" defTabSz="914400" rtl="0" eaLnBrk="1" fontAlgn="auto" latinLnBrk="0" hangingPunct="1">
              <a:lnSpc>
                <a:spcPct val="80000"/>
              </a:lnSpc>
              <a:spcBef>
                <a:spcPts val="400"/>
              </a:spcBef>
              <a:spcAft>
                <a:spcPts val="0"/>
              </a:spcAft>
              <a:buClrTx/>
              <a:buSzTx/>
              <a:buFontTx/>
              <a:buNone/>
              <a:tabLst/>
              <a:defRPr/>
            </a:pPr>
            <a:r>
              <a:rPr kumimoji="0" lang="fi-FI" sz="1400" b="0" i="0" u="none" strike="noStrike" kern="0" cap="none" spc="0" normalizeH="0" baseline="0" noProof="0">
                <a:ln>
                  <a:noFill/>
                </a:ln>
                <a:solidFill>
                  <a:srgbClr val="FE5D3E"/>
                </a:solidFill>
                <a:effectLst/>
                <a:uLnTx/>
                <a:uFillTx/>
                <a:latin typeface="Aptos" panose="02110004020202020204"/>
                <a:ea typeface="+mn-ea"/>
                <a:cs typeface="+mn-cs"/>
              </a:rPr>
              <a:t>esim. valutarvikkeet</a:t>
            </a:r>
          </a:p>
        </p:txBody>
      </p:sp>
      <p:cxnSp>
        <p:nvCxnSpPr>
          <p:cNvPr id="16" name="Suora nuoliyhdysviiva 15">
            <a:extLst>
              <a:ext uri="{FF2B5EF4-FFF2-40B4-BE49-F238E27FC236}">
                <a16:creationId xmlns:a16="http://schemas.microsoft.com/office/drawing/2014/main" id="{4D1DE8C8-F957-B798-DAFC-2F2D0116385B}"/>
              </a:ext>
            </a:extLst>
          </p:cNvPr>
          <p:cNvCxnSpPr>
            <a:cxnSpLocks/>
          </p:cNvCxnSpPr>
          <p:nvPr/>
        </p:nvCxnSpPr>
        <p:spPr>
          <a:xfrm>
            <a:off x="232550" y="3767731"/>
            <a:ext cx="6638944" cy="0"/>
          </a:xfrm>
          <a:prstGeom prst="straightConnector1">
            <a:avLst/>
          </a:prstGeom>
          <a:noFill/>
          <a:ln w="38100" cap="flat" cmpd="sng" algn="ctr">
            <a:solidFill>
              <a:srgbClr val="FEB81C"/>
            </a:solidFill>
            <a:prstDash val="sysDot"/>
            <a:miter lim="800000"/>
            <a:tailEnd type="triangle"/>
          </a:ln>
          <a:effectLst/>
        </p:spPr>
      </p:cxnSp>
      <p:sp>
        <p:nvSpPr>
          <p:cNvPr id="17" name="Tekstiruutu 16">
            <a:extLst>
              <a:ext uri="{FF2B5EF4-FFF2-40B4-BE49-F238E27FC236}">
                <a16:creationId xmlns:a16="http://schemas.microsoft.com/office/drawing/2014/main" id="{0CEA6DFE-C309-93B8-EB0E-11C4B4F51A31}"/>
              </a:ext>
            </a:extLst>
          </p:cNvPr>
          <p:cNvSpPr txBox="1"/>
          <p:nvPr/>
        </p:nvSpPr>
        <p:spPr>
          <a:xfrm>
            <a:off x="163699" y="3367317"/>
            <a:ext cx="2637260" cy="667362"/>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srgbClr val="FEB81C"/>
                </a:solidFill>
                <a:effectLst/>
                <a:uLnTx/>
                <a:uFillTx/>
                <a:latin typeface="Aptos" panose="02110004020202020204"/>
                <a:ea typeface="+mn-ea"/>
                <a:cs typeface="+mn-cs"/>
              </a:rPr>
              <a:t>Tilauksesta kokoonpano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0" i="1" u="none" strike="noStrike" kern="0" cap="none" spc="0" normalizeH="0" baseline="0" noProof="0">
                <a:ln>
                  <a:noFill/>
                </a:ln>
                <a:solidFill>
                  <a:srgbClr val="FEB81C"/>
                </a:solidFill>
                <a:effectLst/>
                <a:uLnTx/>
                <a:uFillTx/>
                <a:latin typeface="Aptos" panose="02110004020202020204"/>
                <a:ea typeface="+mn-ea"/>
                <a:cs typeface="+mn-cs"/>
              </a:rPr>
              <a:t>(engl. </a:t>
            </a:r>
            <a:r>
              <a:rPr kumimoji="0" lang="fi-FI" sz="1400" b="0" i="1" u="none" strike="noStrike" kern="0" cap="none" spc="0" normalizeH="0" baseline="0" noProof="0" err="1">
                <a:ln>
                  <a:noFill/>
                </a:ln>
                <a:solidFill>
                  <a:srgbClr val="FEB81C"/>
                </a:solidFill>
                <a:effectLst/>
                <a:uLnTx/>
                <a:uFillTx/>
                <a:latin typeface="Aptos" panose="02110004020202020204"/>
                <a:ea typeface="+mn-ea"/>
                <a:cs typeface="+mn-cs"/>
              </a:rPr>
              <a:t>Assemble</a:t>
            </a:r>
            <a:r>
              <a:rPr kumimoji="0" lang="fi-FI" sz="1400" b="0" i="1" u="none" strike="noStrike" kern="0" cap="none" spc="0" normalizeH="0" baseline="0" noProof="0">
                <a:ln>
                  <a:noFill/>
                </a:ln>
                <a:solidFill>
                  <a:srgbClr val="FEB81C"/>
                </a:solidFill>
                <a:effectLst/>
                <a:uLnTx/>
                <a:uFillTx/>
                <a:latin typeface="Aptos" panose="02110004020202020204"/>
                <a:ea typeface="+mn-ea"/>
                <a:cs typeface="+mn-cs"/>
              </a:rPr>
              <a:t>-To-Order, ATO)</a:t>
            </a:r>
          </a:p>
          <a:p>
            <a:pPr marL="0" marR="0" lvl="0" indent="0" algn="l" defTabSz="914400" rtl="0" eaLnBrk="1" fontAlgn="auto" latinLnBrk="0" hangingPunct="1">
              <a:lnSpc>
                <a:spcPct val="80000"/>
              </a:lnSpc>
              <a:spcBef>
                <a:spcPts val="400"/>
              </a:spcBef>
              <a:spcAft>
                <a:spcPts val="0"/>
              </a:spcAft>
              <a:buClrTx/>
              <a:buSzTx/>
              <a:buFontTx/>
              <a:buNone/>
              <a:tabLst/>
              <a:defRPr/>
            </a:pPr>
            <a:r>
              <a:rPr kumimoji="0" lang="fi-FI" sz="1400" b="0" i="0" u="none" strike="noStrike" kern="0" cap="none" spc="0" normalizeH="0" baseline="0" noProof="0">
                <a:ln>
                  <a:noFill/>
                </a:ln>
                <a:solidFill>
                  <a:srgbClr val="FEB81C"/>
                </a:solidFill>
                <a:effectLst/>
                <a:uLnTx/>
                <a:uFillTx/>
                <a:latin typeface="Aptos" panose="02110004020202020204"/>
                <a:ea typeface="+mn-ea"/>
                <a:cs typeface="+mn-cs"/>
              </a:rPr>
              <a:t>esim. valmisbetoni</a:t>
            </a:r>
          </a:p>
        </p:txBody>
      </p:sp>
      <p:cxnSp>
        <p:nvCxnSpPr>
          <p:cNvPr id="18" name="Suora nuoliyhdysviiva 17">
            <a:extLst>
              <a:ext uri="{FF2B5EF4-FFF2-40B4-BE49-F238E27FC236}">
                <a16:creationId xmlns:a16="http://schemas.microsoft.com/office/drawing/2014/main" id="{BE917F13-0B94-061F-3D90-2C68E9158C54}"/>
              </a:ext>
            </a:extLst>
          </p:cNvPr>
          <p:cNvCxnSpPr>
            <a:cxnSpLocks/>
          </p:cNvCxnSpPr>
          <p:nvPr/>
        </p:nvCxnSpPr>
        <p:spPr>
          <a:xfrm>
            <a:off x="232551" y="4659151"/>
            <a:ext cx="4783542" cy="0"/>
          </a:xfrm>
          <a:prstGeom prst="straightConnector1">
            <a:avLst/>
          </a:prstGeom>
          <a:noFill/>
          <a:ln w="38100" cap="flat" cmpd="sng" algn="ctr">
            <a:solidFill>
              <a:srgbClr val="48CCBE"/>
            </a:solidFill>
            <a:prstDash val="sysDot"/>
            <a:miter lim="800000"/>
            <a:tailEnd type="triangle"/>
          </a:ln>
          <a:effectLst/>
        </p:spPr>
      </p:cxnSp>
      <p:sp>
        <p:nvSpPr>
          <p:cNvPr id="19" name="Tekstiruutu 18">
            <a:extLst>
              <a:ext uri="{FF2B5EF4-FFF2-40B4-BE49-F238E27FC236}">
                <a16:creationId xmlns:a16="http://schemas.microsoft.com/office/drawing/2014/main" id="{2D84B76B-373A-DF10-AA3D-274DDD39B1CA}"/>
              </a:ext>
            </a:extLst>
          </p:cNvPr>
          <p:cNvSpPr txBox="1"/>
          <p:nvPr/>
        </p:nvSpPr>
        <p:spPr>
          <a:xfrm>
            <a:off x="156167" y="4253598"/>
            <a:ext cx="4385169" cy="66736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srgbClr val="48CCBE"/>
                </a:solidFill>
                <a:effectLst/>
                <a:uLnTx/>
                <a:uFillTx/>
                <a:latin typeface="Aptos" panose="02110004020202020204"/>
                <a:ea typeface="+mn-ea"/>
                <a:cs typeface="+mn-cs"/>
              </a:rPr>
              <a:t>Tilauksesta valmistus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0" i="1" u="none" strike="noStrike" kern="0" cap="none" spc="0" normalizeH="0" baseline="0" noProof="0">
                <a:ln>
                  <a:noFill/>
                </a:ln>
                <a:solidFill>
                  <a:srgbClr val="48CCBE"/>
                </a:solidFill>
                <a:effectLst/>
                <a:uLnTx/>
                <a:uFillTx/>
                <a:latin typeface="Aptos" panose="02110004020202020204"/>
                <a:ea typeface="+mn-ea"/>
                <a:cs typeface="+mn-cs"/>
              </a:rPr>
              <a:t>(engl. Make-To-Order, MTO)</a:t>
            </a:r>
          </a:p>
          <a:p>
            <a:pPr marL="0" marR="0" lvl="0" indent="0" algn="l" defTabSz="914400" rtl="0" eaLnBrk="1" fontAlgn="auto" latinLnBrk="0" hangingPunct="1">
              <a:lnSpc>
                <a:spcPct val="80000"/>
              </a:lnSpc>
              <a:spcBef>
                <a:spcPts val="400"/>
              </a:spcBef>
              <a:spcAft>
                <a:spcPts val="0"/>
              </a:spcAft>
              <a:buClrTx/>
              <a:buSzTx/>
              <a:buFontTx/>
              <a:buNone/>
              <a:tabLst/>
              <a:defRPr/>
            </a:pPr>
            <a:r>
              <a:rPr kumimoji="0" lang="fi-FI" sz="1400" b="0" i="0" u="none" strike="noStrike" kern="0" cap="none" spc="0" normalizeH="0" baseline="0" noProof="0">
                <a:ln>
                  <a:noFill/>
                </a:ln>
                <a:solidFill>
                  <a:srgbClr val="48CCBE"/>
                </a:solidFill>
                <a:effectLst/>
                <a:uLnTx/>
                <a:uFillTx/>
                <a:latin typeface="Aptos" panose="02110004020202020204"/>
                <a:ea typeface="+mn-ea"/>
                <a:cs typeface="+mn-cs"/>
              </a:rPr>
              <a:t>esim. ovet, ikkunat</a:t>
            </a:r>
          </a:p>
        </p:txBody>
      </p:sp>
      <p:sp>
        <p:nvSpPr>
          <p:cNvPr id="20" name="Tekstiruutu 19">
            <a:extLst>
              <a:ext uri="{FF2B5EF4-FFF2-40B4-BE49-F238E27FC236}">
                <a16:creationId xmlns:a16="http://schemas.microsoft.com/office/drawing/2014/main" id="{405524A7-6B77-D647-3BBE-1AF7855E85CF}"/>
              </a:ext>
            </a:extLst>
          </p:cNvPr>
          <p:cNvSpPr txBox="1"/>
          <p:nvPr/>
        </p:nvSpPr>
        <p:spPr>
          <a:xfrm>
            <a:off x="147279" y="5046846"/>
            <a:ext cx="4615246" cy="66736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1" i="0" u="none" strike="noStrike" kern="0" cap="none" spc="0" normalizeH="0" baseline="0" noProof="0">
                <a:ln>
                  <a:noFill/>
                </a:ln>
                <a:solidFill>
                  <a:srgbClr val="196B24">
                    <a:lumMod val="40000"/>
                    <a:lumOff val="60000"/>
                  </a:srgbClr>
                </a:solidFill>
                <a:effectLst/>
                <a:uLnTx/>
                <a:uFillTx/>
                <a:latin typeface="Aptos" panose="02110004020202020204"/>
                <a:ea typeface="+mn-ea"/>
                <a:cs typeface="+mn-cs"/>
              </a:rPr>
              <a:t>Tilauksesta suunnittelu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400" b="0" i="1" u="none" strike="noStrike" kern="0" cap="none" spc="0" normalizeH="0" baseline="0" noProof="0">
                <a:ln>
                  <a:noFill/>
                </a:ln>
                <a:solidFill>
                  <a:srgbClr val="196B24">
                    <a:lumMod val="40000"/>
                    <a:lumOff val="60000"/>
                  </a:srgbClr>
                </a:solidFill>
                <a:effectLst/>
                <a:uLnTx/>
                <a:uFillTx/>
                <a:latin typeface="Aptos" panose="02110004020202020204"/>
                <a:ea typeface="+mn-ea"/>
                <a:cs typeface="+mn-cs"/>
              </a:rPr>
              <a:t>(engl. </a:t>
            </a:r>
            <a:r>
              <a:rPr kumimoji="0" lang="fi-FI" sz="1400" b="0" i="1" u="none" strike="noStrike" kern="0" cap="none" spc="0" normalizeH="0" baseline="0" noProof="0" err="1">
                <a:ln>
                  <a:noFill/>
                </a:ln>
                <a:solidFill>
                  <a:srgbClr val="196B24">
                    <a:lumMod val="40000"/>
                    <a:lumOff val="60000"/>
                  </a:srgbClr>
                </a:solidFill>
                <a:effectLst/>
                <a:uLnTx/>
                <a:uFillTx/>
                <a:latin typeface="Aptos" panose="02110004020202020204"/>
                <a:ea typeface="+mn-ea"/>
                <a:cs typeface="+mn-cs"/>
              </a:rPr>
              <a:t>Engineer</a:t>
            </a:r>
            <a:r>
              <a:rPr kumimoji="0" lang="fi-FI" sz="1400" b="0" i="1" u="none" strike="noStrike" kern="0" cap="none" spc="0" normalizeH="0" baseline="0" noProof="0">
                <a:ln>
                  <a:noFill/>
                </a:ln>
                <a:solidFill>
                  <a:srgbClr val="196B24">
                    <a:lumMod val="40000"/>
                    <a:lumOff val="60000"/>
                  </a:srgbClr>
                </a:solidFill>
                <a:effectLst/>
                <a:uLnTx/>
                <a:uFillTx/>
                <a:latin typeface="Aptos" panose="02110004020202020204"/>
                <a:ea typeface="+mn-ea"/>
                <a:cs typeface="+mn-cs"/>
              </a:rPr>
              <a:t>-To-Order, ETO)</a:t>
            </a:r>
          </a:p>
          <a:p>
            <a:pPr marL="0" marR="0" lvl="0" indent="0" algn="l" defTabSz="914400" rtl="0" eaLnBrk="1" fontAlgn="auto" latinLnBrk="0" hangingPunct="1">
              <a:lnSpc>
                <a:spcPct val="80000"/>
              </a:lnSpc>
              <a:spcBef>
                <a:spcPts val="400"/>
              </a:spcBef>
              <a:spcAft>
                <a:spcPts val="0"/>
              </a:spcAft>
              <a:buClrTx/>
              <a:buSzTx/>
              <a:buFontTx/>
              <a:buNone/>
              <a:tabLst/>
              <a:defRPr/>
            </a:pPr>
            <a:r>
              <a:rPr kumimoji="0" lang="fi-FI" sz="1400" b="0" i="0" u="none" strike="noStrike" kern="0" cap="none" spc="0" normalizeH="0" baseline="0" noProof="0">
                <a:ln>
                  <a:noFill/>
                </a:ln>
                <a:solidFill>
                  <a:srgbClr val="196B24">
                    <a:lumMod val="40000"/>
                    <a:lumOff val="60000"/>
                  </a:srgbClr>
                </a:solidFill>
                <a:effectLst/>
                <a:uLnTx/>
                <a:uFillTx/>
                <a:latin typeface="Aptos" panose="02110004020202020204"/>
                <a:ea typeface="+mn-ea"/>
                <a:cs typeface="+mn-cs"/>
              </a:rPr>
              <a:t>esim. betonielementit)</a:t>
            </a:r>
          </a:p>
        </p:txBody>
      </p:sp>
      <p:cxnSp>
        <p:nvCxnSpPr>
          <p:cNvPr id="21" name="Suora nuoliyhdysviiva 20">
            <a:extLst>
              <a:ext uri="{FF2B5EF4-FFF2-40B4-BE49-F238E27FC236}">
                <a16:creationId xmlns:a16="http://schemas.microsoft.com/office/drawing/2014/main" id="{9C52BF7D-BECD-43A5-EA33-1B27B453E814}"/>
              </a:ext>
            </a:extLst>
          </p:cNvPr>
          <p:cNvCxnSpPr>
            <a:cxnSpLocks/>
          </p:cNvCxnSpPr>
          <p:nvPr/>
        </p:nvCxnSpPr>
        <p:spPr>
          <a:xfrm>
            <a:off x="214199" y="5446498"/>
            <a:ext cx="3379572" cy="0"/>
          </a:xfrm>
          <a:prstGeom prst="straightConnector1">
            <a:avLst/>
          </a:prstGeom>
          <a:noFill/>
          <a:ln w="38100" cap="flat" cmpd="sng" algn="ctr">
            <a:solidFill>
              <a:schemeClr val="accent3">
                <a:lumMod val="40000"/>
                <a:lumOff val="60000"/>
              </a:schemeClr>
            </a:solidFill>
            <a:prstDash val="sysDot"/>
            <a:miter lim="800000"/>
            <a:tailEnd type="triangle"/>
          </a:ln>
          <a:effectLst/>
        </p:spPr>
      </p:cxnSp>
      <p:sp>
        <p:nvSpPr>
          <p:cNvPr id="22" name="Tekstiruutu 21">
            <a:extLst>
              <a:ext uri="{FF2B5EF4-FFF2-40B4-BE49-F238E27FC236}">
                <a16:creationId xmlns:a16="http://schemas.microsoft.com/office/drawing/2014/main" id="{E0E94ACC-4F0D-166E-9B38-05EDB60C0161}"/>
              </a:ext>
            </a:extLst>
          </p:cNvPr>
          <p:cNvSpPr txBox="1"/>
          <p:nvPr/>
        </p:nvSpPr>
        <p:spPr>
          <a:xfrm>
            <a:off x="109752" y="1635686"/>
            <a:ext cx="2779864" cy="493918"/>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srgbClr val="8CC5FE"/>
                </a:solidFill>
                <a:effectLst/>
                <a:uLnTx/>
                <a:uFillTx/>
                <a:latin typeface="Aptos" panose="02110004020202020204"/>
                <a:ea typeface="+mn-ea"/>
                <a:cs typeface="+mn-cs"/>
              </a:rPr>
              <a:t>Rakennustuoteteollisuuden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srgbClr val="8CC5FE"/>
                </a:solidFill>
                <a:effectLst/>
                <a:uLnTx/>
                <a:uFillTx/>
                <a:latin typeface="Aptos" panose="02110004020202020204"/>
                <a:ea typeface="+mn-ea"/>
                <a:cs typeface="+mn-cs"/>
              </a:rPr>
              <a:t>liiketoimintamalli</a:t>
            </a:r>
          </a:p>
        </p:txBody>
      </p:sp>
      <p:sp>
        <p:nvSpPr>
          <p:cNvPr id="23" name="Tekstiruutu 22">
            <a:extLst>
              <a:ext uri="{FF2B5EF4-FFF2-40B4-BE49-F238E27FC236}">
                <a16:creationId xmlns:a16="http://schemas.microsoft.com/office/drawing/2014/main" id="{E1DC09A7-1B58-CBEA-166D-E5497BA79DE7}"/>
              </a:ext>
            </a:extLst>
          </p:cNvPr>
          <p:cNvSpPr txBox="1"/>
          <p:nvPr/>
        </p:nvSpPr>
        <p:spPr>
          <a:xfrm>
            <a:off x="10935377" y="1635686"/>
            <a:ext cx="1251048" cy="493918"/>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srgbClr val="92D050"/>
                </a:solidFill>
                <a:effectLst/>
                <a:uLnTx/>
                <a:uFillTx/>
                <a:latin typeface="Aptos" panose="02110004020202020204"/>
                <a:ea typeface="+mn-ea"/>
                <a:cs typeface="+mn-cs"/>
              </a:rPr>
              <a:t>Toimitus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1600" b="1" i="0" u="none" strike="noStrike" kern="0" cap="none" spc="0" normalizeH="0" baseline="0" noProof="0">
                <a:ln>
                  <a:noFill/>
                </a:ln>
                <a:solidFill>
                  <a:srgbClr val="92D050"/>
                </a:solidFill>
                <a:effectLst/>
                <a:uLnTx/>
                <a:uFillTx/>
                <a:latin typeface="Aptos" panose="02110004020202020204"/>
                <a:ea typeface="+mn-ea"/>
                <a:cs typeface="+mn-cs"/>
              </a:rPr>
              <a:t>asiakkaalle</a:t>
            </a:r>
          </a:p>
        </p:txBody>
      </p:sp>
      <p:sp>
        <p:nvSpPr>
          <p:cNvPr id="24" name="Otsikko 1">
            <a:extLst>
              <a:ext uri="{FF2B5EF4-FFF2-40B4-BE49-F238E27FC236}">
                <a16:creationId xmlns:a16="http://schemas.microsoft.com/office/drawing/2014/main" id="{B22CAD56-BD8F-EB92-8288-C5AE1B7BD43C}"/>
              </a:ext>
            </a:extLst>
          </p:cNvPr>
          <p:cNvSpPr txBox="1">
            <a:spLocks/>
          </p:cNvSpPr>
          <p:nvPr/>
        </p:nvSpPr>
        <p:spPr>
          <a:xfrm>
            <a:off x="-1" y="338279"/>
            <a:ext cx="12192001" cy="74760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i-FI" sz="3000" b="0" i="0" u="none" strike="noStrike" kern="1200" cap="none" spc="0" normalizeH="0" baseline="0" noProof="0">
                <a:ln>
                  <a:noFill/>
                </a:ln>
                <a:solidFill>
                  <a:prstClr val="white"/>
                </a:solidFill>
                <a:effectLst/>
                <a:uLnTx/>
                <a:uFillTx/>
                <a:latin typeface="Aptos Display" panose="02110004020202020204"/>
                <a:ea typeface="+mj-ea"/>
                <a:cs typeface="Arial" panose="020B0604020202020204" pitchFamily="34" charset="0"/>
              </a:rPr>
              <a:t>Työmaalle toimitettavien rakennustuotteiden eri tuotantostrategiat</a:t>
            </a:r>
          </a:p>
        </p:txBody>
      </p:sp>
      <p:sp>
        <p:nvSpPr>
          <p:cNvPr id="25" name="Tekstiruutu 24">
            <a:extLst>
              <a:ext uri="{FF2B5EF4-FFF2-40B4-BE49-F238E27FC236}">
                <a16:creationId xmlns:a16="http://schemas.microsoft.com/office/drawing/2014/main" id="{D69CF25B-6AE6-B714-A066-64BEC7CAFC18}"/>
              </a:ext>
            </a:extLst>
          </p:cNvPr>
          <p:cNvSpPr txBox="1"/>
          <p:nvPr/>
        </p:nvSpPr>
        <p:spPr>
          <a:xfrm>
            <a:off x="381000" y="1022792"/>
            <a:ext cx="1150474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0" i="1" u="none" strike="noStrike" kern="0" cap="none" spc="0" normalizeH="0" baseline="0" noProof="0">
                <a:ln>
                  <a:noFill/>
                </a:ln>
                <a:solidFill>
                  <a:prstClr val="white"/>
                </a:solidFill>
                <a:effectLst/>
                <a:uLnTx/>
                <a:uFillTx/>
                <a:latin typeface="Aptos" panose="02110004020202020204"/>
                <a:ea typeface="+mn-ea"/>
                <a:cs typeface="+mn-cs"/>
              </a:rPr>
              <a:t>Haaste hankintaorganisaatiolle, tuotannonsuunnittelulle sekä suunnittelulle, jota ei ole tunnistettu saati ratkaistu tiedonhallinnan näkökulmasta</a:t>
            </a:r>
          </a:p>
        </p:txBody>
      </p:sp>
      <p:grpSp>
        <p:nvGrpSpPr>
          <p:cNvPr id="26" name="Ryhmä 25">
            <a:extLst>
              <a:ext uri="{FF2B5EF4-FFF2-40B4-BE49-F238E27FC236}">
                <a16:creationId xmlns:a16="http://schemas.microsoft.com/office/drawing/2014/main" id="{ABDC2D89-4269-B7F5-5D5A-02F9664FB808}"/>
              </a:ext>
            </a:extLst>
          </p:cNvPr>
          <p:cNvGrpSpPr/>
          <p:nvPr/>
        </p:nvGrpSpPr>
        <p:grpSpPr>
          <a:xfrm>
            <a:off x="8929578" y="2541541"/>
            <a:ext cx="815630" cy="646163"/>
            <a:chOff x="8938145" y="1895816"/>
            <a:chExt cx="815630" cy="646163"/>
          </a:xfrm>
          <a:solidFill>
            <a:srgbClr val="FF0000"/>
          </a:solidFill>
        </p:grpSpPr>
        <p:sp>
          <p:nvSpPr>
            <p:cNvPr id="27" name="Tasakylkinen kolmio 26">
              <a:extLst>
                <a:ext uri="{FF2B5EF4-FFF2-40B4-BE49-F238E27FC236}">
                  <a16:creationId xmlns:a16="http://schemas.microsoft.com/office/drawing/2014/main" id="{74EC85CD-D4B2-36DF-B625-06F830539935}"/>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28" name="Tekstiruutu 27">
              <a:extLst>
                <a:ext uri="{FF2B5EF4-FFF2-40B4-BE49-F238E27FC236}">
                  <a16:creationId xmlns:a16="http://schemas.microsoft.com/office/drawing/2014/main" id="{CFE2B2D6-FF97-AC4B-9F28-672680D9B2FA}"/>
                </a:ext>
              </a:extLst>
            </p:cNvPr>
            <p:cNvSpPr txBox="1"/>
            <p:nvPr/>
          </p:nvSpPr>
          <p:spPr>
            <a:xfrm>
              <a:off x="9082939" y="1973534"/>
              <a:ext cx="535724" cy="307777"/>
            </a:xfrm>
            <a:prstGeom prst="rect">
              <a:avLst/>
            </a:prstGeom>
            <a:noFill/>
            <a:ln w="158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OPP</a:t>
              </a:r>
            </a:p>
          </p:txBody>
        </p:sp>
      </p:grpSp>
      <p:grpSp>
        <p:nvGrpSpPr>
          <p:cNvPr id="29" name="Ryhmä 28">
            <a:extLst>
              <a:ext uri="{FF2B5EF4-FFF2-40B4-BE49-F238E27FC236}">
                <a16:creationId xmlns:a16="http://schemas.microsoft.com/office/drawing/2014/main" id="{D0ECC1EF-82AC-5DFC-4B66-EF3DC1606A3F}"/>
              </a:ext>
            </a:extLst>
          </p:cNvPr>
          <p:cNvGrpSpPr/>
          <p:nvPr/>
        </p:nvGrpSpPr>
        <p:grpSpPr>
          <a:xfrm>
            <a:off x="6796830" y="3441121"/>
            <a:ext cx="815630" cy="646163"/>
            <a:chOff x="8938145" y="1895816"/>
            <a:chExt cx="815630" cy="646163"/>
          </a:xfrm>
          <a:solidFill>
            <a:srgbClr val="FF0000"/>
          </a:solidFill>
        </p:grpSpPr>
        <p:sp>
          <p:nvSpPr>
            <p:cNvPr id="30" name="Tasakylkinen kolmio 29">
              <a:extLst>
                <a:ext uri="{FF2B5EF4-FFF2-40B4-BE49-F238E27FC236}">
                  <a16:creationId xmlns:a16="http://schemas.microsoft.com/office/drawing/2014/main" id="{1D83F36C-7318-F7DE-777A-51F61C47526A}"/>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31" name="Tekstiruutu 30">
              <a:extLst>
                <a:ext uri="{FF2B5EF4-FFF2-40B4-BE49-F238E27FC236}">
                  <a16:creationId xmlns:a16="http://schemas.microsoft.com/office/drawing/2014/main" id="{0CA0EEFF-BB50-3BD9-DB9F-E9B05595F2E5}"/>
                </a:ext>
              </a:extLst>
            </p:cNvPr>
            <p:cNvSpPr txBox="1"/>
            <p:nvPr/>
          </p:nvSpPr>
          <p:spPr>
            <a:xfrm>
              <a:off x="9082939" y="1973534"/>
              <a:ext cx="535724" cy="307777"/>
            </a:xfrm>
            <a:prstGeom prst="rect">
              <a:avLst/>
            </a:prstGeom>
            <a:noFill/>
            <a:ln w="158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OPP</a:t>
              </a:r>
            </a:p>
          </p:txBody>
        </p:sp>
      </p:grpSp>
      <p:grpSp>
        <p:nvGrpSpPr>
          <p:cNvPr id="32" name="Ryhmä 31">
            <a:extLst>
              <a:ext uri="{FF2B5EF4-FFF2-40B4-BE49-F238E27FC236}">
                <a16:creationId xmlns:a16="http://schemas.microsoft.com/office/drawing/2014/main" id="{A75A25C2-6147-AE33-4563-B9A310706C93}"/>
              </a:ext>
            </a:extLst>
          </p:cNvPr>
          <p:cNvGrpSpPr/>
          <p:nvPr/>
        </p:nvGrpSpPr>
        <p:grpSpPr>
          <a:xfrm>
            <a:off x="5016093" y="4310861"/>
            <a:ext cx="815630" cy="646163"/>
            <a:chOff x="8938145" y="1895816"/>
            <a:chExt cx="815630" cy="646163"/>
          </a:xfrm>
          <a:solidFill>
            <a:srgbClr val="FF0000"/>
          </a:solidFill>
        </p:grpSpPr>
        <p:sp>
          <p:nvSpPr>
            <p:cNvPr id="33" name="Tasakylkinen kolmio 32">
              <a:extLst>
                <a:ext uri="{FF2B5EF4-FFF2-40B4-BE49-F238E27FC236}">
                  <a16:creationId xmlns:a16="http://schemas.microsoft.com/office/drawing/2014/main" id="{EB075025-1FF0-7F2C-B789-68A868C218B6}"/>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34" name="Tekstiruutu 33">
              <a:extLst>
                <a:ext uri="{FF2B5EF4-FFF2-40B4-BE49-F238E27FC236}">
                  <a16:creationId xmlns:a16="http://schemas.microsoft.com/office/drawing/2014/main" id="{0B3566D0-A265-5267-72F8-16439FB77EEF}"/>
                </a:ext>
              </a:extLst>
            </p:cNvPr>
            <p:cNvSpPr txBox="1"/>
            <p:nvPr/>
          </p:nvSpPr>
          <p:spPr>
            <a:xfrm>
              <a:off x="9082939" y="1973534"/>
              <a:ext cx="535724" cy="307777"/>
            </a:xfrm>
            <a:prstGeom prst="rect">
              <a:avLst/>
            </a:prstGeom>
            <a:noFill/>
            <a:ln w="158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OPP</a:t>
              </a:r>
            </a:p>
          </p:txBody>
        </p:sp>
      </p:grpSp>
      <p:grpSp>
        <p:nvGrpSpPr>
          <p:cNvPr id="35" name="Ryhmä 34">
            <a:extLst>
              <a:ext uri="{FF2B5EF4-FFF2-40B4-BE49-F238E27FC236}">
                <a16:creationId xmlns:a16="http://schemas.microsoft.com/office/drawing/2014/main" id="{9532F699-4F4B-63C2-F3FC-81F583CDE1B2}"/>
              </a:ext>
            </a:extLst>
          </p:cNvPr>
          <p:cNvGrpSpPr/>
          <p:nvPr/>
        </p:nvGrpSpPr>
        <p:grpSpPr>
          <a:xfrm>
            <a:off x="3593771" y="5164455"/>
            <a:ext cx="815630" cy="646163"/>
            <a:chOff x="8938145" y="1895816"/>
            <a:chExt cx="815630" cy="646163"/>
          </a:xfrm>
          <a:solidFill>
            <a:srgbClr val="FF0000"/>
          </a:solidFill>
        </p:grpSpPr>
        <p:sp>
          <p:nvSpPr>
            <p:cNvPr id="36" name="Tasakylkinen kolmio 35">
              <a:extLst>
                <a:ext uri="{FF2B5EF4-FFF2-40B4-BE49-F238E27FC236}">
                  <a16:creationId xmlns:a16="http://schemas.microsoft.com/office/drawing/2014/main" id="{78676E37-CB1A-F33E-79AD-2FD99BEF6F40}"/>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37" name="Tekstiruutu 36">
              <a:extLst>
                <a:ext uri="{FF2B5EF4-FFF2-40B4-BE49-F238E27FC236}">
                  <a16:creationId xmlns:a16="http://schemas.microsoft.com/office/drawing/2014/main" id="{7B46C1BE-4156-CB2E-8EBE-04A7FBD9E3DF}"/>
                </a:ext>
              </a:extLst>
            </p:cNvPr>
            <p:cNvSpPr txBox="1"/>
            <p:nvPr/>
          </p:nvSpPr>
          <p:spPr>
            <a:xfrm>
              <a:off x="9082939" y="1973534"/>
              <a:ext cx="535724" cy="307777"/>
            </a:xfrm>
            <a:prstGeom prst="rect">
              <a:avLst/>
            </a:prstGeom>
            <a:noFill/>
            <a:ln w="158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0" cap="none" spc="0" normalizeH="0" baseline="0" noProof="0">
                  <a:ln>
                    <a:noFill/>
                  </a:ln>
                  <a:solidFill>
                    <a:prstClr val="white"/>
                  </a:solidFill>
                  <a:effectLst/>
                  <a:uLnTx/>
                  <a:uFillTx/>
                  <a:latin typeface="Aptos" panose="02110004020202020204"/>
                  <a:ea typeface="+mn-ea"/>
                  <a:cs typeface="+mn-cs"/>
                </a:rPr>
                <a:t>OPP</a:t>
              </a:r>
            </a:p>
          </p:txBody>
        </p:sp>
      </p:grpSp>
      <p:grpSp>
        <p:nvGrpSpPr>
          <p:cNvPr id="38" name="Ryhmä 37">
            <a:extLst>
              <a:ext uri="{FF2B5EF4-FFF2-40B4-BE49-F238E27FC236}">
                <a16:creationId xmlns:a16="http://schemas.microsoft.com/office/drawing/2014/main" id="{8F03D38B-2055-EB35-7234-89ACD24E25E2}"/>
              </a:ext>
            </a:extLst>
          </p:cNvPr>
          <p:cNvGrpSpPr/>
          <p:nvPr/>
        </p:nvGrpSpPr>
        <p:grpSpPr>
          <a:xfrm>
            <a:off x="4532046" y="5190950"/>
            <a:ext cx="784411" cy="707196"/>
            <a:chOff x="3759266" y="5157392"/>
            <a:chExt cx="934479" cy="838749"/>
          </a:xfrm>
          <a:solidFill>
            <a:schemeClr val="bg1"/>
          </a:solidFill>
        </p:grpSpPr>
        <p:grpSp>
          <p:nvGrpSpPr>
            <p:cNvPr id="39" name="Ryhmä 38">
              <a:extLst>
                <a:ext uri="{FF2B5EF4-FFF2-40B4-BE49-F238E27FC236}">
                  <a16:creationId xmlns:a16="http://schemas.microsoft.com/office/drawing/2014/main" id="{E41A2491-A4EB-9817-9AAA-A71B2A0F9353}"/>
                </a:ext>
              </a:extLst>
            </p:cNvPr>
            <p:cNvGrpSpPr/>
            <p:nvPr/>
          </p:nvGrpSpPr>
          <p:grpSpPr>
            <a:xfrm>
              <a:off x="3759266" y="5157392"/>
              <a:ext cx="934479" cy="838749"/>
              <a:chOff x="3759266" y="5157392"/>
              <a:chExt cx="934479" cy="838749"/>
            </a:xfrm>
            <a:grpFill/>
          </p:grpSpPr>
          <p:sp>
            <p:nvSpPr>
              <p:cNvPr id="41" name="Vapaamuotoinen: Muoto 40">
                <a:extLst>
                  <a:ext uri="{FF2B5EF4-FFF2-40B4-BE49-F238E27FC236}">
                    <a16:creationId xmlns:a16="http://schemas.microsoft.com/office/drawing/2014/main" id="{8539D705-F7A6-2DF3-4D8C-51074DB8ABD9}"/>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latin typeface="Avenir Next LT Pro"/>
                  <a:ea typeface="+mn-ea"/>
                  <a:cs typeface="+mn-cs"/>
                </a:endParaRPr>
              </a:p>
            </p:txBody>
          </p:sp>
          <p:sp>
            <p:nvSpPr>
              <p:cNvPr id="42" name="Vapaamuotoinen: Muoto 41">
                <a:extLst>
                  <a:ext uri="{FF2B5EF4-FFF2-40B4-BE49-F238E27FC236}">
                    <a16:creationId xmlns:a16="http://schemas.microsoft.com/office/drawing/2014/main" id="{21A6E0FA-F20D-43AA-12A7-FE19C3F7FEA6}"/>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latin typeface="Avenir Next LT Pro"/>
                  <a:ea typeface="+mn-ea"/>
                  <a:cs typeface="+mn-cs"/>
                </a:endParaRPr>
              </a:p>
            </p:txBody>
          </p:sp>
          <p:pic>
            <p:nvPicPr>
              <p:cNvPr id="43" name="Kuva 42" descr="Kahvi tasaisella täytöllä">
                <a:extLst>
                  <a:ext uri="{FF2B5EF4-FFF2-40B4-BE49-F238E27FC236}">
                    <a16:creationId xmlns:a16="http://schemas.microsoft.com/office/drawing/2014/main" id="{64118386-08D0-B4B3-DA61-999962C40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8349" y="5700745"/>
                <a:ext cx="295396" cy="295396"/>
              </a:xfrm>
              <a:prstGeom prst="rect">
                <a:avLst/>
              </a:prstGeom>
            </p:spPr>
          </p:pic>
        </p:grpSp>
        <p:sp>
          <p:nvSpPr>
            <p:cNvPr id="40" name="Suorakulmio: Pyöristetyt kulmat 39">
              <a:extLst>
                <a:ext uri="{FF2B5EF4-FFF2-40B4-BE49-F238E27FC236}">
                  <a16:creationId xmlns:a16="http://schemas.microsoft.com/office/drawing/2014/main" id="{F21284C3-9DBD-DB57-AB93-1AD92DD32896}"/>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00" b="1" i="0" u="none" strike="noStrike" kern="0" cap="none" spc="0" normalizeH="0" baseline="0" noProof="0">
                <a:ln>
                  <a:noFill/>
                </a:ln>
                <a:solidFill>
                  <a:prstClr val="white"/>
                </a:solidFill>
                <a:effectLst/>
                <a:uLnTx/>
                <a:uFillTx/>
                <a:latin typeface="Avenir Next LT Pro"/>
                <a:ea typeface="+mn-ea"/>
                <a:cs typeface="+mn-cs"/>
              </a:endParaRPr>
            </a:p>
          </p:txBody>
        </p:sp>
      </p:grpSp>
      <p:sp>
        <p:nvSpPr>
          <p:cNvPr id="44" name="Ellipsi 43">
            <a:extLst>
              <a:ext uri="{FF2B5EF4-FFF2-40B4-BE49-F238E27FC236}">
                <a16:creationId xmlns:a16="http://schemas.microsoft.com/office/drawing/2014/main" id="{EF04EC69-1072-F7B8-E9C3-01FE0C105892}"/>
              </a:ext>
            </a:extLst>
          </p:cNvPr>
          <p:cNvSpPr/>
          <p:nvPr/>
        </p:nvSpPr>
        <p:spPr>
          <a:xfrm>
            <a:off x="4549745" y="5126957"/>
            <a:ext cx="25200" cy="25200"/>
          </a:xfrm>
          <a:prstGeom prst="ellipse">
            <a:avLst/>
          </a:prstGeom>
          <a:no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Avenir Next LT Pro"/>
              <a:ea typeface="+mn-ea"/>
              <a:cs typeface="+mn-cs"/>
            </a:endParaRPr>
          </a:p>
        </p:txBody>
      </p:sp>
      <p:pic>
        <p:nvPicPr>
          <p:cNvPr id="45" name="Kuva 44" descr="Toimitus tasaisella täytöllä">
            <a:extLst>
              <a:ext uri="{FF2B5EF4-FFF2-40B4-BE49-F238E27FC236}">
                <a16:creationId xmlns:a16="http://schemas.microsoft.com/office/drawing/2014/main" id="{A4DD4ED8-30D9-A062-B0CA-CB8CA12AA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7116" y="2456874"/>
            <a:ext cx="700965" cy="700965"/>
          </a:xfrm>
          <a:prstGeom prst="rect">
            <a:avLst/>
          </a:prstGeom>
        </p:spPr>
      </p:pic>
      <p:pic>
        <p:nvPicPr>
          <p:cNvPr id="46" name="Kuva 45" descr="Varastorakennus tasaisella täytöllä">
            <a:extLst>
              <a:ext uri="{FF2B5EF4-FFF2-40B4-BE49-F238E27FC236}">
                <a16:creationId xmlns:a16="http://schemas.microsoft.com/office/drawing/2014/main" id="{4032E446-6751-57AF-937B-4C363B5669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5208" y="2310366"/>
            <a:ext cx="801469" cy="801469"/>
          </a:xfrm>
          <a:prstGeom prst="rect">
            <a:avLst/>
          </a:prstGeom>
        </p:spPr>
      </p:pic>
      <p:pic>
        <p:nvPicPr>
          <p:cNvPr id="47" name="Kuva 46">
            <a:extLst>
              <a:ext uri="{FF2B5EF4-FFF2-40B4-BE49-F238E27FC236}">
                <a16:creationId xmlns:a16="http://schemas.microsoft.com/office/drawing/2014/main" id="{09AEC2E9-99B3-EAD4-E992-1879643C4D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2218" y="5216829"/>
            <a:ext cx="500361" cy="666241"/>
          </a:xfrm>
          <a:prstGeom prst="rect">
            <a:avLst/>
          </a:prstGeom>
        </p:spPr>
      </p:pic>
      <p:pic>
        <p:nvPicPr>
          <p:cNvPr id="48" name="Kuva 47" descr="Palapelin palat tasaisella täytöllä">
            <a:extLst>
              <a:ext uri="{FF2B5EF4-FFF2-40B4-BE49-F238E27FC236}">
                <a16:creationId xmlns:a16="http://schemas.microsoft.com/office/drawing/2014/main" id="{126EFD72-E104-361D-643D-7838867ED6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8524" y="5087348"/>
            <a:ext cx="914400" cy="914400"/>
          </a:xfrm>
          <a:prstGeom prst="rect">
            <a:avLst/>
          </a:prstGeom>
        </p:spPr>
      </p:pic>
      <p:pic>
        <p:nvPicPr>
          <p:cNvPr id="49" name="Kuva 48" descr="Varastorakennus tasaisella täytöllä">
            <a:extLst>
              <a:ext uri="{FF2B5EF4-FFF2-40B4-BE49-F238E27FC236}">
                <a16:creationId xmlns:a16="http://schemas.microsoft.com/office/drawing/2014/main" id="{09FE70D2-DC81-9FCD-365E-2329BA6B16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7905" y="5143814"/>
            <a:ext cx="801469" cy="801469"/>
          </a:xfrm>
          <a:prstGeom prst="rect">
            <a:avLst/>
          </a:prstGeom>
        </p:spPr>
      </p:pic>
      <p:pic>
        <p:nvPicPr>
          <p:cNvPr id="50" name="Kuva 49" descr="Toimitus tasaisella täytöllä">
            <a:extLst>
              <a:ext uri="{FF2B5EF4-FFF2-40B4-BE49-F238E27FC236}">
                <a16:creationId xmlns:a16="http://schemas.microsoft.com/office/drawing/2014/main" id="{B74A71CF-842B-C33E-6A62-B3E482316D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7116" y="5321994"/>
            <a:ext cx="700965" cy="700965"/>
          </a:xfrm>
          <a:prstGeom prst="rect">
            <a:avLst/>
          </a:prstGeom>
        </p:spPr>
      </p:pic>
      <p:pic>
        <p:nvPicPr>
          <p:cNvPr id="51" name="Kuva 50" descr="Palapelin palat tasaisella täytöllä">
            <a:extLst>
              <a:ext uri="{FF2B5EF4-FFF2-40B4-BE49-F238E27FC236}">
                <a16:creationId xmlns:a16="http://schemas.microsoft.com/office/drawing/2014/main" id="{59DB3B41-DAC3-280E-7696-F75B0CE477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1387" y="4133949"/>
            <a:ext cx="914400" cy="914400"/>
          </a:xfrm>
          <a:prstGeom prst="rect">
            <a:avLst/>
          </a:prstGeom>
        </p:spPr>
      </p:pic>
      <p:pic>
        <p:nvPicPr>
          <p:cNvPr id="52" name="Kuva 51" descr="Varastorakennus tasaisella täytöllä">
            <a:extLst>
              <a:ext uri="{FF2B5EF4-FFF2-40B4-BE49-F238E27FC236}">
                <a16:creationId xmlns:a16="http://schemas.microsoft.com/office/drawing/2014/main" id="{445ED00C-EBF6-31D2-46FB-6F50B517CE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0768" y="4190415"/>
            <a:ext cx="801469" cy="801469"/>
          </a:xfrm>
          <a:prstGeom prst="rect">
            <a:avLst/>
          </a:prstGeom>
        </p:spPr>
      </p:pic>
      <p:pic>
        <p:nvPicPr>
          <p:cNvPr id="53" name="Kuva 52" descr="Toimitus tasaisella täytöllä">
            <a:extLst>
              <a:ext uri="{FF2B5EF4-FFF2-40B4-BE49-F238E27FC236}">
                <a16:creationId xmlns:a16="http://schemas.microsoft.com/office/drawing/2014/main" id="{79A7F02E-93C8-247D-3301-8386391CB2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9979" y="4368595"/>
            <a:ext cx="700965" cy="700965"/>
          </a:xfrm>
          <a:prstGeom prst="rect">
            <a:avLst/>
          </a:prstGeom>
        </p:spPr>
      </p:pic>
      <p:pic>
        <p:nvPicPr>
          <p:cNvPr id="54" name="Kuva 53" descr="Palapelin palat tasaisella täytöllä">
            <a:extLst>
              <a:ext uri="{FF2B5EF4-FFF2-40B4-BE49-F238E27FC236}">
                <a16:creationId xmlns:a16="http://schemas.microsoft.com/office/drawing/2014/main" id="{38995939-DBE8-6546-0399-6B4AC86C89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8524" y="3210649"/>
            <a:ext cx="914400" cy="914400"/>
          </a:xfrm>
          <a:prstGeom prst="rect">
            <a:avLst/>
          </a:prstGeom>
        </p:spPr>
      </p:pic>
      <p:pic>
        <p:nvPicPr>
          <p:cNvPr id="55" name="Kuva 54" descr="Varastorakennus tasaisella täytöllä">
            <a:extLst>
              <a:ext uri="{FF2B5EF4-FFF2-40B4-BE49-F238E27FC236}">
                <a16:creationId xmlns:a16="http://schemas.microsoft.com/office/drawing/2014/main" id="{4639D65A-321D-A979-7172-C654924EFF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7905" y="3267115"/>
            <a:ext cx="801469" cy="801469"/>
          </a:xfrm>
          <a:prstGeom prst="rect">
            <a:avLst/>
          </a:prstGeom>
        </p:spPr>
      </p:pic>
      <p:pic>
        <p:nvPicPr>
          <p:cNvPr id="56" name="Kuva 55" descr="Toimitus tasaisella täytöllä">
            <a:extLst>
              <a:ext uri="{FF2B5EF4-FFF2-40B4-BE49-F238E27FC236}">
                <a16:creationId xmlns:a16="http://schemas.microsoft.com/office/drawing/2014/main" id="{B0084DCE-94DB-EAC3-A800-BEED917B30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7116" y="3445295"/>
            <a:ext cx="700965" cy="700965"/>
          </a:xfrm>
          <a:prstGeom prst="rect">
            <a:avLst/>
          </a:prstGeom>
        </p:spPr>
      </p:pic>
      <p:pic>
        <p:nvPicPr>
          <p:cNvPr id="57" name="Kuva 56">
            <a:extLst>
              <a:ext uri="{FF2B5EF4-FFF2-40B4-BE49-F238E27FC236}">
                <a16:creationId xmlns:a16="http://schemas.microsoft.com/office/drawing/2014/main" id="{BE422CA6-B148-C9B8-9435-CCA7A447E6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2218" y="4263576"/>
            <a:ext cx="500361" cy="666241"/>
          </a:xfrm>
          <a:prstGeom prst="rect">
            <a:avLst/>
          </a:prstGeom>
        </p:spPr>
      </p:pic>
    </p:spTree>
    <p:extLst>
      <p:ext uri="{BB962C8B-B14F-4D97-AF65-F5344CB8AC3E}">
        <p14:creationId xmlns:p14="http://schemas.microsoft.com/office/powerpoint/2010/main" val="215352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7" grpId="0"/>
      <p:bldP spid="19" grpId="0"/>
      <p:bldP spid="20"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a:extLst>
            <a:ext uri="{FF2B5EF4-FFF2-40B4-BE49-F238E27FC236}">
              <a16:creationId xmlns:a16="http://schemas.microsoft.com/office/drawing/2014/main" id="{233DB55B-A6BF-A782-6859-E048FAACA5D7}"/>
            </a:ext>
          </a:extLst>
        </p:cNvPr>
        <p:cNvGrpSpPr/>
        <p:nvPr/>
      </p:nvGrpSpPr>
      <p:grpSpPr>
        <a:xfrm>
          <a:off x="0" y="0"/>
          <a:ext cx="0" cy="0"/>
          <a:chOff x="0" y="0"/>
          <a:chExt cx="0" cy="0"/>
        </a:xfrm>
      </p:grpSpPr>
      <p:sp>
        <p:nvSpPr>
          <p:cNvPr id="4" name="Otsikko 3">
            <a:extLst>
              <a:ext uri="{FF2B5EF4-FFF2-40B4-BE49-F238E27FC236}">
                <a16:creationId xmlns:a16="http://schemas.microsoft.com/office/drawing/2014/main" id="{36A4CDB4-A2A5-C4C0-F5BF-487D57D6DAB9}"/>
              </a:ext>
            </a:extLst>
          </p:cNvPr>
          <p:cNvSpPr>
            <a:spLocks noGrp="1"/>
          </p:cNvSpPr>
          <p:nvPr>
            <p:ph type="title"/>
          </p:nvPr>
        </p:nvSpPr>
        <p:spPr>
          <a:xfrm>
            <a:off x="2339325" y="335703"/>
            <a:ext cx="7536592" cy="1010862"/>
          </a:xfrm>
        </p:spPr>
        <p:txBody>
          <a:bodyPr/>
          <a:lstStyle/>
          <a:p>
            <a:r>
              <a:rPr lang="fi-FI"/>
              <a:t>Kohti toimitusketjujen digitaalista hallintaa</a:t>
            </a:r>
          </a:p>
        </p:txBody>
      </p:sp>
      <p:sp>
        <p:nvSpPr>
          <p:cNvPr id="6" name="Puhekupla: Suorakulmio, kulmat pyöristettu 5">
            <a:extLst>
              <a:ext uri="{FF2B5EF4-FFF2-40B4-BE49-F238E27FC236}">
                <a16:creationId xmlns:a16="http://schemas.microsoft.com/office/drawing/2014/main" id="{5D0DD818-ECCF-8DFD-A6FF-AE29F05886A6}"/>
              </a:ext>
            </a:extLst>
          </p:cNvPr>
          <p:cNvSpPr/>
          <p:nvPr/>
        </p:nvSpPr>
        <p:spPr>
          <a:xfrm>
            <a:off x="7524555" y="3902290"/>
            <a:ext cx="3953361" cy="914400"/>
          </a:xfrm>
          <a:prstGeom prst="wedgeRoundRectCallout">
            <a:avLst>
              <a:gd name="adj1" fmla="val 6959"/>
              <a:gd name="adj2" fmla="val 8144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fi-FI" sz="1600" b="0" i="0" u="none" strike="noStrike" kern="1200" cap="none" spc="0" normalizeH="0" baseline="0" noProof="0">
                <a:ln>
                  <a:noFill/>
                </a:ln>
                <a:solidFill>
                  <a:srgbClr val="183858"/>
                </a:solidFill>
                <a:effectLst/>
                <a:uLnTx/>
                <a:uFillTx/>
                <a:latin typeface="Avenir Next LT Pro"/>
                <a:ea typeface="+mn-ea"/>
                <a:cs typeface="+mn-cs"/>
              </a:rPr>
              <a:t>T-Malli kuvaa rakennettavan kohteen arvoketjua (</a:t>
            </a:r>
            <a:r>
              <a:rPr kumimoji="0" lang="fi-FI" sz="1800" b="0" i="0" u="none" strike="noStrike" kern="1200" cap="none" spc="0" normalizeH="0" baseline="0" noProof="0">
                <a:ln>
                  <a:noFill/>
                </a:ln>
                <a:solidFill>
                  <a:prstClr val="black"/>
                </a:solidFill>
                <a:effectLst/>
                <a:uLnTx/>
                <a:uFillTx/>
                <a:latin typeface="Avenir Next LT Pro"/>
                <a:ea typeface="+mn-ea"/>
                <a:cs typeface="+mn-cs"/>
              </a:rPr>
              <a:t>→</a:t>
            </a:r>
            <a:r>
              <a:rPr kumimoji="0" lang="fi-FI" sz="1600" b="0" i="0" u="none" strike="noStrike" kern="1200" cap="none" spc="0" normalizeH="0" baseline="0" noProof="0">
                <a:ln>
                  <a:noFill/>
                </a:ln>
                <a:solidFill>
                  <a:srgbClr val="183858"/>
                </a:solidFill>
                <a:effectLst/>
                <a:uLnTx/>
                <a:uFillTx/>
                <a:latin typeface="Avenir Next LT Pro"/>
                <a:ea typeface="+mn-ea"/>
                <a:cs typeface="+mn-cs"/>
              </a:rPr>
              <a:t>) sekä tähän kytkeytyvän tuotteen toimitusketjua (</a:t>
            </a:r>
            <a:r>
              <a:rPr kumimoji="0" lang="fi-FI" sz="1800" b="1" i="0" u="none" strike="noStrike" kern="1200" cap="none" spc="0" normalizeH="0" baseline="0" noProof="0">
                <a:ln>
                  <a:noFill/>
                </a:ln>
                <a:solidFill>
                  <a:prstClr val="black"/>
                </a:solidFill>
                <a:effectLst/>
                <a:uLnTx/>
                <a:uFillTx/>
                <a:latin typeface="Avenir Next LT Pro"/>
                <a:ea typeface="+mn-ea"/>
                <a:cs typeface="+mn-cs"/>
              </a:rPr>
              <a:t>↑</a:t>
            </a:r>
            <a:r>
              <a:rPr kumimoji="0" lang="fi-FI" sz="1600" b="0" i="0" u="none" strike="noStrike" kern="1200" cap="none" spc="0" normalizeH="0" baseline="0" noProof="0">
                <a:ln>
                  <a:noFill/>
                </a:ln>
                <a:solidFill>
                  <a:srgbClr val="183858"/>
                </a:solidFill>
                <a:effectLst/>
                <a:uLnTx/>
                <a:uFillTx/>
                <a:latin typeface="Avenir Next LT Pro"/>
                <a:ea typeface="+mn-ea"/>
                <a:cs typeface="+mn-cs"/>
              </a:rPr>
              <a:t>)</a:t>
            </a:r>
          </a:p>
        </p:txBody>
      </p:sp>
      <p:sp>
        <p:nvSpPr>
          <p:cNvPr id="10" name="Slide Number Placeholder 4">
            <a:extLst>
              <a:ext uri="{FF2B5EF4-FFF2-40B4-BE49-F238E27FC236}">
                <a16:creationId xmlns:a16="http://schemas.microsoft.com/office/drawing/2014/main" id="{0E8309B1-DBD9-9E99-E97A-E5F6F21CA7D4}"/>
              </a:ext>
            </a:extLst>
          </p:cNvPr>
          <p:cNvSpPr>
            <a:spLocks noGrp="1"/>
          </p:cNvSpPr>
          <p:nvPr>
            <p:ph type="sldNum" sz="quarter" idx="12"/>
          </p:nvPr>
        </p:nvSpPr>
        <p:spPr>
          <a:xfrm>
            <a:off x="407988" y="6381328"/>
            <a:ext cx="431428" cy="143298"/>
          </a:xfrm>
        </p:spPr>
        <p:txBody>
          <a:bodyPr wrap="square"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DFD61EF7-2460-4EE9-A031-27FEBC4F9A95}" type="slidenum">
              <a:rPr kumimoji="0" lang="en-GB" sz="900" b="0" i="0" u="none" strike="noStrike" kern="1200" cap="none" spc="0" normalizeH="0" baseline="0" noProof="0" smtClean="0">
                <a:ln>
                  <a:noFill/>
                </a:ln>
                <a:solidFill>
                  <a:srgbClr val="183858"/>
                </a:solidFill>
                <a:effectLst/>
                <a:uLnTx/>
                <a:uFillTx/>
                <a:latin typeface="Avenir Next LT Pro Dem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9</a:t>
            </a:fld>
            <a:endParaRPr kumimoji="0" lang="en-GB" sz="900" b="0" i="0" u="none" strike="noStrike" kern="1200" cap="none" spc="0" normalizeH="0" baseline="0" noProof="0">
              <a:ln>
                <a:noFill/>
              </a:ln>
              <a:solidFill>
                <a:srgbClr val="183858"/>
              </a:solidFill>
              <a:effectLst/>
              <a:uLnTx/>
              <a:uFillTx/>
              <a:latin typeface="Avenir Next LT Pro Demi"/>
              <a:ea typeface="+mn-ea"/>
              <a:cs typeface="+mn-cs"/>
            </a:endParaRPr>
          </a:p>
        </p:txBody>
      </p:sp>
      <p:grpSp>
        <p:nvGrpSpPr>
          <p:cNvPr id="19" name="Ryhmä 18">
            <a:extLst>
              <a:ext uri="{FF2B5EF4-FFF2-40B4-BE49-F238E27FC236}">
                <a16:creationId xmlns:a16="http://schemas.microsoft.com/office/drawing/2014/main" id="{BB894F10-709B-4CAC-3E4C-22156A3FCC58}"/>
              </a:ext>
            </a:extLst>
          </p:cNvPr>
          <p:cNvGrpSpPr/>
          <p:nvPr/>
        </p:nvGrpSpPr>
        <p:grpSpPr>
          <a:xfrm>
            <a:off x="1358940" y="1349690"/>
            <a:ext cx="9471673" cy="5020630"/>
            <a:chOff x="1358940" y="1349690"/>
            <a:chExt cx="9471673" cy="5020630"/>
          </a:xfrm>
        </p:grpSpPr>
        <p:grpSp>
          <p:nvGrpSpPr>
            <p:cNvPr id="27" name="Ryhmä 26">
              <a:extLst>
                <a:ext uri="{FF2B5EF4-FFF2-40B4-BE49-F238E27FC236}">
                  <a16:creationId xmlns:a16="http://schemas.microsoft.com/office/drawing/2014/main" id="{3C88C5C0-8548-5CC8-BA01-04327640AEB4}"/>
                </a:ext>
              </a:extLst>
            </p:cNvPr>
            <p:cNvGrpSpPr/>
            <p:nvPr/>
          </p:nvGrpSpPr>
          <p:grpSpPr>
            <a:xfrm>
              <a:off x="1361387" y="1355848"/>
              <a:ext cx="4734613" cy="1772357"/>
              <a:chOff x="1513787" y="1625950"/>
              <a:chExt cx="4734613" cy="1772357"/>
            </a:xfrm>
            <a:solidFill>
              <a:srgbClr val="183858"/>
            </a:solidFill>
          </p:grpSpPr>
          <p:sp>
            <p:nvSpPr>
              <p:cNvPr id="29" name="Tasakylkinen kolmio 28">
                <a:extLst>
                  <a:ext uri="{FF2B5EF4-FFF2-40B4-BE49-F238E27FC236}">
                    <a16:creationId xmlns:a16="http://schemas.microsoft.com/office/drawing/2014/main" id="{ABB8A883-705D-2BE1-42AF-93C359983544}"/>
                  </a:ext>
                </a:extLst>
              </p:cNvPr>
              <p:cNvSpPr/>
              <p:nvPr/>
            </p:nvSpPr>
            <p:spPr>
              <a:xfrm rot="5400000">
                <a:off x="4837288" y="1987195"/>
                <a:ext cx="1772356" cy="1049868"/>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8" name="Suorakulmio 27">
                <a:extLst>
                  <a:ext uri="{FF2B5EF4-FFF2-40B4-BE49-F238E27FC236}">
                    <a16:creationId xmlns:a16="http://schemas.microsoft.com/office/drawing/2014/main" id="{B5EF6A9C-C02F-601F-538A-2720692248B0}"/>
                  </a:ext>
                </a:extLst>
              </p:cNvPr>
              <p:cNvSpPr/>
              <p:nvPr/>
            </p:nvSpPr>
            <p:spPr>
              <a:xfrm>
                <a:off x="1513787" y="1625950"/>
                <a:ext cx="3684745" cy="1772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26" name="Ryhmä 25">
              <a:extLst>
                <a:ext uri="{FF2B5EF4-FFF2-40B4-BE49-F238E27FC236}">
                  <a16:creationId xmlns:a16="http://schemas.microsoft.com/office/drawing/2014/main" id="{B5F120C6-0EEA-5114-689A-AE823562DD81}"/>
                </a:ext>
              </a:extLst>
            </p:cNvPr>
            <p:cNvGrpSpPr/>
            <p:nvPr/>
          </p:nvGrpSpPr>
          <p:grpSpPr>
            <a:xfrm flipH="1">
              <a:off x="6096000" y="1355850"/>
              <a:ext cx="4734613" cy="1772357"/>
              <a:chOff x="1513787" y="1625950"/>
              <a:chExt cx="4734613" cy="1772357"/>
            </a:xfrm>
            <a:solidFill>
              <a:srgbClr val="859EAE"/>
            </a:solidFill>
          </p:grpSpPr>
          <p:sp>
            <p:nvSpPr>
              <p:cNvPr id="24" name="Suorakulmio 23">
                <a:extLst>
                  <a:ext uri="{FF2B5EF4-FFF2-40B4-BE49-F238E27FC236}">
                    <a16:creationId xmlns:a16="http://schemas.microsoft.com/office/drawing/2014/main" id="{53517C34-531A-95D7-B1C6-1E934FE433FC}"/>
                  </a:ext>
                </a:extLst>
              </p:cNvPr>
              <p:cNvSpPr/>
              <p:nvPr/>
            </p:nvSpPr>
            <p:spPr>
              <a:xfrm>
                <a:off x="1513787" y="1625950"/>
                <a:ext cx="3684745" cy="1772355"/>
              </a:xfrm>
              <a:prstGeom prst="rect">
                <a:avLst/>
              </a:prstGeom>
              <a:grpFill/>
              <a:ln>
                <a:noFill/>
              </a:ln>
              <a:effectLst>
                <a:outerShdw blurRad="25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5" name="Tasakylkinen kolmio 24">
                <a:extLst>
                  <a:ext uri="{FF2B5EF4-FFF2-40B4-BE49-F238E27FC236}">
                    <a16:creationId xmlns:a16="http://schemas.microsoft.com/office/drawing/2014/main" id="{56D81F71-74AC-E0C2-C69E-98B574376C9F}"/>
                  </a:ext>
                </a:extLst>
              </p:cNvPr>
              <p:cNvSpPr/>
              <p:nvPr/>
            </p:nvSpPr>
            <p:spPr>
              <a:xfrm rot="5400000">
                <a:off x="4837288" y="1987195"/>
                <a:ext cx="1772356" cy="1049868"/>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grpSp>
        <p:grpSp>
          <p:nvGrpSpPr>
            <p:cNvPr id="95" name="Ryhmä 94">
              <a:extLst>
                <a:ext uri="{FF2B5EF4-FFF2-40B4-BE49-F238E27FC236}">
                  <a16:creationId xmlns:a16="http://schemas.microsoft.com/office/drawing/2014/main" id="{3D381B4A-ED1D-08B2-4490-03ED673F2B31}"/>
                </a:ext>
              </a:extLst>
            </p:cNvPr>
            <p:cNvGrpSpPr/>
            <p:nvPr/>
          </p:nvGrpSpPr>
          <p:grpSpPr>
            <a:xfrm>
              <a:off x="6799307" y="2617903"/>
              <a:ext cx="3906900" cy="324000"/>
              <a:chOff x="13227007" y="376316"/>
              <a:chExt cx="3906900" cy="360000"/>
            </a:xfrm>
          </p:grpSpPr>
          <p:sp>
            <p:nvSpPr>
              <p:cNvPr id="96" name="Suorakulmio: Pyöristetyt kulmat 95">
                <a:extLst>
                  <a:ext uri="{FF2B5EF4-FFF2-40B4-BE49-F238E27FC236}">
                    <a16:creationId xmlns:a16="http://schemas.microsoft.com/office/drawing/2014/main" id="{B8CE8E3B-86A2-9B02-E000-65FBBD539B4F}"/>
                  </a:ext>
                </a:extLst>
              </p:cNvPr>
              <p:cNvSpPr/>
              <p:nvPr/>
            </p:nvSpPr>
            <p:spPr>
              <a:xfrm>
                <a:off x="1322700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13</a:t>
                </a:r>
              </a:p>
            </p:txBody>
          </p:sp>
          <p:sp>
            <p:nvSpPr>
              <p:cNvPr id="97" name="Suorakulmio: Pyöristetyt kulmat 96">
                <a:extLst>
                  <a:ext uri="{FF2B5EF4-FFF2-40B4-BE49-F238E27FC236}">
                    <a16:creationId xmlns:a16="http://schemas.microsoft.com/office/drawing/2014/main" id="{99AF6106-8A8F-4D5C-4B06-F9CE2D6A709D}"/>
                  </a:ext>
                </a:extLst>
              </p:cNvPr>
              <p:cNvSpPr/>
              <p:nvPr/>
            </p:nvSpPr>
            <p:spPr>
              <a:xfrm>
                <a:off x="1388958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14</a:t>
                </a:r>
              </a:p>
            </p:txBody>
          </p:sp>
          <p:sp>
            <p:nvSpPr>
              <p:cNvPr id="98" name="Suorakulmio: Pyöristetyt kulmat 97">
                <a:extLst>
                  <a:ext uri="{FF2B5EF4-FFF2-40B4-BE49-F238E27FC236}">
                    <a16:creationId xmlns:a16="http://schemas.microsoft.com/office/drawing/2014/main" id="{6E08A0F7-13C1-87AA-82CE-70CF72D7FCB8}"/>
                  </a:ext>
                </a:extLst>
              </p:cNvPr>
              <p:cNvSpPr/>
              <p:nvPr/>
            </p:nvSpPr>
            <p:spPr>
              <a:xfrm>
                <a:off x="1455216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15</a:t>
                </a:r>
              </a:p>
            </p:txBody>
          </p:sp>
          <p:sp>
            <p:nvSpPr>
              <p:cNvPr id="99" name="Suorakulmio: Pyöristetyt kulmat 98">
                <a:extLst>
                  <a:ext uri="{FF2B5EF4-FFF2-40B4-BE49-F238E27FC236}">
                    <a16:creationId xmlns:a16="http://schemas.microsoft.com/office/drawing/2014/main" id="{B644340C-57B1-107B-B19A-869B2FDB489E}"/>
                  </a:ext>
                </a:extLst>
              </p:cNvPr>
              <p:cNvSpPr/>
              <p:nvPr/>
            </p:nvSpPr>
            <p:spPr>
              <a:xfrm>
                <a:off x="1521474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16</a:t>
                </a:r>
              </a:p>
            </p:txBody>
          </p:sp>
          <p:sp>
            <p:nvSpPr>
              <p:cNvPr id="100" name="Suorakulmio: Pyöristetyt kulmat 99">
                <a:extLst>
                  <a:ext uri="{FF2B5EF4-FFF2-40B4-BE49-F238E27FC236}">
                    <a16:creationId xmlns:a16="http://schemas.microsoft.com/office/drawing/2014/main" id="{767E398D-4CB4-F0C2-2CF7-527238F02E57}"/>
                  </a:ext>
                </a:extLst>
              </p:cNvPr>
              <p:cNvSpPr/>
              <p:nvPr/>
            </p:nvSpPr>
            <p:spPr>
              <a:xfrm>
                <a:off x="1587732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17</a:t>
                </a:r>
              </a:p>
            </p:txBody>
          </p:sp>
          <p:sp>
            <p:nvSpPr>
              <p:cNvPr id="101" name="Suorakulmio: Pyöristetyt kulmat 100">
                <a:extLst>
                  <a:ext uri="{FF2B5EF4-FFF2-40B4-BE49-F238E27FC236}">
                    <a16:creationId xmlns:a16="http://schemas.microsoft.com/office/drawing/2014/main" id="{B077D74D-A389-2C2D-20F9-6E458715CF1F}"/>
                  </a:ext>
                </a:extLst>
              </p:cNvPr>
              <p:cNvSpPr/>
              <p:nvPr/>
            </p:nvSpPr>
            <p:spPr>
              <a:xfrm>
                <a:off x="16539907" y="376316"/>
                <a:ext cx="594000" cy="360000"/>
              </a:xfrm>
              <a:prstGeom prst="roundRect">
                <a:avLst>
                  <a:gd name="adj" fmla="val 4908"/>
                </a:avLst>
              </a:prstGeom>
              <a:solidFill>
                <a:srgbClr val="94A7B7"/>
              </a:solidFill>
              <a:ln w="19050">
                <a:solidFill>
                  <a:srgbClr val="94A7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A8B9C4"/>
                    </a:solidFill>
                    <a:effectLst/>
                    <a:uLnTx/>
                    <a:uFillTx/>
                    <a:latin typeface="Avenir Next LT Pro"/>
                    <a:ea typeface="+mn-ea"/>
                    <a:cs typeface="+mn-cs"/>
                  </a:rPr>
                  <a:t>18</a:t>
                </a:r>
              </a:p>
            </p:txBody>
          </p:sp>
        </p:grpSp>
        <p:sp>
          <p:nvSpPr>
            <p:cNvPr id="30" name="Tasakylkinen kolmio 29">
              <a:extLst>
                <a:ext uri="{FF2B5EF4-FFF2-40B4-BE49-F238E27FC236}">
                  <a16:creationId xmlns:a16="http://schemas.microsoft.com/office/drawing/2014/main" id="{B0B3B3AD-B245-207F-78ED-A3B626DE9739}"/>
                </a:ext>
              </a:extLst>
            </p:cNvPr>
            <p:cNvSpPr/>
            <p:nvPr/>
          </p:nvSpPr>
          <p:spPr>
            <a:xfrm>
              <a:off x="5029878" y="1349690"/>
              <a:ext cx="2115988" cy="1778514"/>
            </a:xfrm>
            <a:prstGeom prst="triangle">
              <a:avLst>
                <a:gd name="adj" fmla="val 50358"/>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1" name="Suorakulmio 30">
              <a:extLst>
                <a:ext uri="{FF2B5EF4-FFF2-40B4-BE49-F238E27FC236}">
                  <a16:creationId xmlns:a16="http://schemas.microsoft.com/office/drawing/2014/main" id="{BD7CEDF9-B73D-AD8D-BFD4-105E89EECBCF}"/>
                </a:ext>
              </a:extLst>
            </p:cNvPr>
            <p:cNvSpPr/>
            <p:nvPr/>
          </p:nvSpPr>
          <p:spPr>
            <a:xfrm>
              <a:off x="5036932" y="3146771"/>
              <a:ext cx="2125740" cy="3223549"/>
            </a:xfrm>
            <a:prstGeom prst="rect">
              <a:avLst/>
            </a:prstGeom>
            <a:solidFill>
              <a:srgbClr val="00D6C5"/>
            </a:solidFill>
            <a:ln>
              <a:noFill/>
            </a:ln>
            <a:effectLst>
              <a:outerShdw blurRad="381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3" name="Tekstiruutu 32">
              <a:extLst>
                <a:ext uri="{FF2B5EF4-FFF2-40B4-BE49-F238E27FC236}">
                  <a16:creationId xmlns:a16="http://schemas.microsoft.com/office/drawing/2014/main" id="{6BACC372-2216-B518-183A-2225A17D5DAB}"/>
                </a:ext>
              </a:extLst>
            </p:cNvPr>
            <p:cNvSpPr txBox="1"/>
            <p:nvPr/>
          </p:nvSpPr>
          <p:spPr>
            <a:xfrm>
              <a:off x="1358940" y="1371770"/>
              <a:ext cx="16963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SUUNNITTELU</a:t>
              </a:r>
            </a:p>
          </p:txBody>
        </p:sp>
        <p:sp>
          <p:nvSpPr>
            <p:cNvPr id="34" name="Tekstiruutu 33">
              <a:extLst>
                <a:ext uri="{FF2B5EF4-FFF2-40B4-BE49-F238E27FC236}">
                  <a16:creationId xmlns:a16="http://schemas.microsoft.com/office/drawing/2014/main" id="{40E9B73F-64E7-0248-E388-2ED37D4709BC}"/>
                </a:ext>
              </a:extLst>
            </p:cNvPr>
            <p:cNvSpPr txBox="1"/>
            <p:nvPr/>
          </p:nvSpPr>
          <p:spPr>
            <a:xfrm>
              <a:off x="6702874" y="1370545"/>
              <a:ext cx="19358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RAKENTAMINEN</a:t>
              </a:r>
            </a:p>
          </p:txBody>
        </p:sp>
        <p:sp>
          <p:nvSpPr>
            <p:cNvPr id="35" name="Tekstiruutu 34">
              <a:extLst>
                <a:ext uri="{FF2B5EF4-FFF2-40B4-BE49-F238E27FC236}">
                  <a16:creationId xmlns:a16="http://schemas.microsoft.com/office/drawing/2014/main" id="{55982BC9-30FA-8805-D935-73B8B9D41182}"/>
                </a:ext>
              </a:extLst>
            </p:cNvPr>
            <p:cNvSpPr txBox="1"/>
            <p:nvPr/>
          </p:nvSpPr>
          <p:spPr>
            <a:xfrm>
              <a:off x="5189337" y="5959194"/>
              <a:ext cx="171348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Toimitusketjut</a:t>
              </a:r>
            </a:p>
          </p:txBody>
        </p:sp>
        <p:sp>
          <p:nvSpPr>
            <p:cNvPr id="37" name="Tekstiruutu 36">
              <a:extLst>
                <a:ext uri="{FF2B5EF4-FFF2-40B4-BE49-F238E27FC236}">
                  <a16:creationId xmlns:a16="http://schemas.microsoft.com/office/drawing/2014/main" id="{3F825376-5C5F-FF13-4F51-D78825623BFF}"/>
                </a:ext>
              </a:extLst>
            </p:cNvPr>
            <p:cNvSpPr txBox="1"/>
            <p:nvPr/>
          </p:nvSpPr>
          <p:spPr>
            <a:xfrm>
              <a:off x="5497374" y="2665587"/>
              <a:ext cx="11972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HANKINTA</a:t>
              </a:r>
            </a:p>
          </p:txBody>
        </p:sp>
        <p:sp>
          <p:nvSpPr>
            <p:cNvPr id="38" name="Ellipsi 37">
              <a:extLst>
                <a:ext uri="{FF2B5EF4-FFF2-40B4-BE49-F238E27FC236}">
                  <a16:creationId xmlns:a16="http://schemas.microsoft.com/office/drawing/2014/main" id="{BDBB3C43-F15B-DD92-1587-3B15C980CA43}"/>
                </a:ext>
              </a:extLst>
            </p:cNvPr>
            <p:cNvSpPr/>
            <p:nvPr/>
          </p:nvSpPr>
          <p:spPr>
            <a:xfrm>
              <a:off x="5778972" y="1921147"/>
              <a:ext cx="656363" cy="635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srgbClr val="346DE3"/>
                  </a:solidFill>
                  <a:effectLst/>
                  <a:uLnTx/>
                  <a:uFillTx/>
                  <a:latin typeface="Calibri" panose="020F0502020204030204" pitchFamily="34" charset="0"/>
                  <a:ea typeface="Calibri" panose="020F0502020204030204" pitchFamily="34" charset="0"/>
                  <a:cs typeface="Calibri" panose="020F0502020204030204" pitchFamily="34" charset="0"/>
                </a:rPr>
                <a:t>erp</a:t>
              </a:r>
            </a:p>
          </p:txBody>
        </p:sp>
        <p:sp>
          <p:nvSpPr>
            <p:cNvPr id="39" name="Suorakulmio: Pyöristetyt kulmat 38">
              <a:extLst>
                <a:ext uri="{FF2B5EF4-FFF2-40B4-BE49-F238E27FC236}">
                  <a16:creationId xmlns:a16="http://schemas.microsoft.com/office/drawing/2014/main" id="{B0A11E79-A3F2-598C-8F60-7CC1A3D0DDEE}"/>
                </a:ext>
              </a:extLst>
            </p:cNvPr>
            <p:cNvSpPr/>
            <p:nvPr/>
          </p:nvSpPr>
          <p:spPr>
            <a:xfrm>
              <a:off x="5149297" y="3351838"/>
              <a:ext cx="1152000"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Jakelu</a:t>
              </a:r>
            </a:p>
          </p:txBody>
        </p:sp>
        <p:sp>
          <p:nvSpPr>
            <p:cNvPr id="41" name="Suorakulmio: Pyöristetyt kulmat 40">
              <a:extLst>
                <a:ext uri="{FF2B5EF4-FFF2-40B4-BE49-F238E27FC236}">
                  <a16:creationId xmlns:a16="http://schemas.microsoft.com/office/drawing/2014/main" id="{088E58E6-F762-66F8-277B-D0AED67142BD}"/>
                </a:ext>
              </a:extLst>
            </p:cNvPr>
            <p:cNvSpPr/>
            <p:nvPr/>
          </p:nvSpPr>
          <p:spPr>
            <a:xfrm>
              <a:off x="5149297" y="4058047"/>
              <a:ext cx="1152000"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Asennus</a:t>
              </a:r>
            </a:p>
          </p:txBody>
        </p:sp>
        <p:sp>
          <p:nvSpPr>
            <p:cNvPr id="42" name="Suorakulmio: Pyöristetyt kulmat 41">
              <a:extLst>
                <a:ext uri="{FF2B5EF4-FFF2-40B4-BE49-F238E27FC236}">
                  <a16:creationId xmlns:a16="http://schemas.microsoft.com/office/drawing/2014/main" id="{7904A813-87E9-8408-895D-8F7B0B5BA0C7}"/>
                </a:ext>
              </a:extLst>
            </p:cNvPr>
            <p:cNvSpPr/>
            <p:nvPr/>
          </p:nvSpPr>
          <p:spPr>
            <a:xfrm>
              <a:off x="5149297" y="4764256"/>
              <a:ext cx="1152000"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Osa-</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valmistus</a:t>
              </a:r>
            </a:p>
          </p:txBody>
        </p:sp>
        <p:sp>
          <p:nvSpPr>
            <p:cNvPr id="43" name="Suorakulmio: Pyöristetyt kulmat 42">
              <a:extLst>
                <a:ext uri="{FF2B5EF4-FFF2-40B4-BE49-F238E27FC236}">
                  <a16:creationId xmlns:a16="http://schemas.microsoft.com/office/drawing/2014/main" id="{74A8A1F0-0587-CFB7-83AB-79B2449FB16D}"/>
                </a:ext>
              </a:extLst>
            </p:cNvPr>
            <p:cNvSpPr/>
            <p:nvPr/>
          </p:nvSpPr>
          <p:spPr>
            <a:xfrm>
              <a:off x="5149297" y="5470464"/>
              <a:ext cx="1152000"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Tuote-suunnittelu</a:t>
              </a:r>
            </a:p>
          </p:txBody>
        </p:sp>
        <p:sp>
          <p:nvSpPr>
            <p:cNvPr id="61" name="Suorakulmio: Pyöristetyt kulmat 60">
              <a:extLst>
                <a:ext uri="{FF2B5EF4-FFF2-40B4-BE49-F238E27FC236}">
                  <a16:creationId xmlns:a16="http://schemas.microsoft.com/office/drawing/2014/main" id="{5D18BD14-09DF-6925-E7A3-94FD28E4FB82}"/>
                </a:ext>
              </a:extLst>
            </p:cNvPr>
            <p:cNvSpPr/>
            <p:nvPr/>
          </p:nvSpPr>
          <p:spPr>
            <a:xfrm>
              <a:off x="3764564" y="1478219"/>
              <a:ext cx="1247456"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Arkkitehti-suunnittelu</a:t>
              </a:r>
            </a:p>
          </p:txBody>
        </p:sp>
        <p:sp>
          <p:nvSpPr>
            <p:cNvPr id="62" name="Suorakulmio: Pyöristetyt kulmat 61">
              <a:extLst>
                <a:ext uri="{FF2B5EF4-FFF2-40B4-BE49-F238E27FC236}">
                  <a16:creationId xmlns:a16="http://schemas.microsoft.com/office/drawing/2014/main" id="{B2023ABF-671B-79AA-AC9C-8B8D25A13301}"/>
                </a:ext>
              </a:extLst>
            </p:cNvPr>
            <p:cNvSpPr/>
            <p:nvPr/>
          </p:nvSpPr>
          <p:spPr>
            <a:xfrm>
              <a:off x="3764564" y="2022055"/>
              <a:ext cx="1247456"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Rakenne-suunnittelu</a:t>
              </a:r>
            </a:p>
          </p:txBody>
        </p:sp>
        <p:sp>
          <p:nvSpPr>
            <p:cNvPr id="63" name="Suorakulmio: Pyöristetyt kulmat 62">
              <a:extLst>
                <a:ext uri="{FF2B5EF4-FFF2-40B4-BE49-F238E27FC236}">
                  <a16:creationId xmlns:a16="http://schemas.microsoft.com/office/drawing/2014/main" id="{3A03084D-B9BD-92C7-ACB4-266E74ADEA0C}"/>
                </a:ext>
              </a:extLst>
            </p:cNvPr>
            <p:cNvSpPr/>
            <p:nvPr/>
          </p:nvSpPr>
          <p:spPr>
            <a:xfrm>
              <a:off x="3764564" y="2565891"/>
              <a:ext cx="1247456" cy="4320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venir Next LT Pro"/>
                  <a:ea typeface="+mn-ea"/>
                  <a:cs typeface="+mn-cs"/>
                </a:rPr>
                <a:t>Talotekninen-suunnittelu</a:t>
              </a:r>
            </a:p>
          </p:txBody>
        </p:sp>
        <p:sp>
          <p:nvSpPr>
            <p:cNvPr id="65" name="Suorakulmio: Pyöristetyt kulmat 64">
              <a:extLst>
                <a:ext uri="{FF2B5EF4-FFF2-40B4-BE49-F238E27FC236}">
                  <a16:creationId xmlns:a16="http://schemas.microsoft.com/office/drawing/2014/main" id="{4B5569B0-DAD3-5F0E-5AF6-71AF15B2AC62}"/>
                </a:ext>
              </a:extLst>
            </p:cNvPr>
            <p:cNvSpPr/>
            <p:nvPr/>
          </p:nvSpPr>
          <p:spPr>
            <a:xfrm>
              <a:off x="2411255" y="2361094"/>
              <a:ext cx="1184334" cy="432000"/>
            </a:xfrm>
            <a:prstGeom prst="roundRect">
              <a:avLst>
                <a:gd name="adj" fmla="val 4908"/>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183858"/>
                  </a:solidFill>
                  <a:effectLst/>
                  <a:uLnTx/>
                  <a:uFillTx/>
                  <a:latin typeface="Avenir Next LT Pro"/>
                  <a:ea typeface="+mn-ea"/>
                  <a:cs typeface="+mn-cs"/>
                </a:rPr>
                <a:t>Laskenta</a:t>
              </a:r>
            </a:p>
          </p:txBody>
        </p:sp>
        <p:sp>
          <p:nvSpPr>
            <p:cNvPr id="66" name="Ellipsi 65">
              <a:extLst>
                <a:ext uri="{FF2B5EF4-FFF2-40B4-BE49-F238E27FC236}">
                  <a16:creationId xmlns:a16="http://schemas.microsoft.com/office/drawing/2014/main" id="{81677CD7-6915-00BD-7484-1D153692C8C7}"/>
                </a:ext>
              </a:extLst>
            </p:cNvPr>
            <p:cNvSpPr/>
            <p:nvPr/>
          </p:nvSpPr>
          <p:spPr>
            <a:xfrm>
              <a:off x="1624151" y="1774025"/>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1200" cap="none" spc="0" normalizeH="0" baseline="0" noProof="0">
                  <a:ln>
                    <a:noFill/>
                  </a:ln>
                  <a:solidFill>
                    <a:srgbClr val="183858"/>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i-FI" sz="1600" b="1" i="0" u="none" strike="noStrike" kern="1200" cap="none" spc="0" normalizeH="0" baseline="0" noProof="0" err="1">
                  <a:ln>
                    <a:noFill/>
                  </a:ln>
                  <a:solidFill>
                    <a:srgbClr val="183858"/>
                  </a:solidFill>
                  <a:effectLst/>
                  <a:uLnTx/>
                  <a:uFillTx/>
                  <a:latin typeface="Calibri" panose="020F0502020204030204" pitchFamily="34" charset="0"/>
                  <a:ea typeface="Calibri" panose="020F0502020204030204" pitchFamily="34" charset="0"/>
                  <a:cs typeface="Calibri" panose="020F0502020204030204" pitchFamily="34" charset="0"/>
                </a:rPr>
                <a:t>ifc</a:t>
              </a:r>
              <a:endParaRPr kumimoji="0" lang="fi-FI" sz="1600" b="1" i="0" u="none" strike="noStrike" kern="1200" cap="none" spc="0" normalizeH="0" baseline="0" noProof="0">
                <a:ln>
                  <a:noFill/>
                </a:ln>
                <a:solidFill>
                  <a:srgbClr val="183858"/>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Vapaamuotoinen: Muoto 66">
              <a:extLst>
                <a:ext uri="{FF2B5EF4-FFF2-40B4-BE49-F238E27FC236}">
                  <a16:creationId xmlns:a16="http://schemas.microsoft.com/office/drawing/2014/main" id="{4388647B-881F-AA3B-3ED7-9086FEBA3EEF}"/>
                </a:ext>
              </a:extLst>
            </p:cNvPr>
            <p:cNvSpPr/>
            <p:nvPr/>
          </p:nvSpPr>
          <p:spPr>
            <a:xfrm>
              <a:off x="1447699" y="2316776"/>
              <a:ext cx="814123" cy="727442"/>
            </a:xfrm>
            <a:custGeom>
              <a:avLst/>
              <a:gdLst>
                <a:gd name="connsiteX0" fmla="*/ 514350 w 571500"/>
                <a:gd name="connsiteY0" fmla="*/ 361950 h 533400"/>
                <a:gd name="connsiteX1" fmla="*/ 57150 w 571500"/>
                <a:gd name="connsiteY1" fmla="*/ 361950 h 533400"/>
                <a:gd name="connsiteX2" fmla="*/ 57150 w 571500"/>
                <a:gd name="connsiteY2" fmla="*/ 57150 h 533400"/>
                <a:gd name="connsiteX3" fmla="*/ 514350 w 571500"/>
                <a:gd name="connsiteY3" fmla="*/ 57150 h 533400"/>
                <a:gd name="connsiteX4" fmla="*/ 514350 w 571500"/>
                <a:gd name="connsiteY4" fmla="*/ 361950 h 533400"/>
                <a:gd name="connsiteX5" fmla="*/ 533400 w 571500"/>
                <a:gd name="connsiteY5" fmla="*/ 0 h 533400"/>
                <a:gd name="connsiteX6" fmla="*/ 38100 w 571500"/>
                <a:gd name="connsiteY6" fmla="*/ 0 h 533400"/>
                <a:gd name="connsiteX7" fmla="*/ 0 w 571500"/>
                <a:gd name="connsiteY7" fmla="*/ 38100 h 533400"/>
                <a:gd name="connsiteX8" fmla="*/ 0 w 571500"/>
                <a:gd name="connsiteY8" fmla="*/ 381000 h 533400"/>
                <a:gd name="connsiteX9" fmla="*/ 38100 w 571500"/>
                <a:gd name="connsiteY9" fmla="*/ 419100 h 533400"/>
                <a:gd name="connsiteX10" fmla="*/ 228600 w 571500"/>
                <a:gd name="connsiteY10" fmla="*/ 419100 h 533400"/>
                <a:gd name="connsiteX11" fmla="*/ 228600 w 571500"/>
                <a:gd name="connsiteY11" fmla="*/ 476250 h 533400"/>
                <a:gd name="connsiteX12" fmla="*/ 142875 w 571500"/>
                <a:gd name="connsiteY12" fmla="*/ 476250 h 533400"/>
                <a:gd name="connsiteX13" fmla="*/ 142875 w 571500"/>
                <a:gd name="connsiteY13" fmla="*/ 533400 h 533400"/>
                <a:gd name="connsiteX14" fmla="*/ 428625 w 571500"/>
                <a:gd name="connsiteY14" fmla="*/ 533400 h 533400"/>
                <a:gd name="connsiteX15" fmla="*/ 428625 w 571500"/>
                <a:gd name="connsiteY15" fmla="*/ 476250 h 533400"/>
                <a:gd name="connsiteX16" fmla="*/ 342900 w 571500"/>
                <a:gd name="connsiteY16" fmla="*/ 476250 h 533400"/>
                <a:gd name="connsiteX17" fmla="*/ 342900 w 571500"/>
                <a:gd name="connsiteY17" fmla="*/ 419100 h 533400"/>
                <a:gd name="connsiteX18" fmla="*/ 533400 w 571500"/>
                <a:gd name="connsiteY18" fmla="*/ 419100 h 533400"/>
                <a:gd name="connsiteX19" fmla="*/ 571500 w 571500"/>
                <a:gd name="connsiteY19" fmla="*/ 381000 h 533400"/>
                <a:gd name="connsiteX20" fmla="*/ 571500 w 571500"/>
                <a:gd name="connsiteY20" fmla="*/ 38100 h 533400"/>
                <a:gd name="connsiteX21" fmla="*/ 533400 w 571500"/>
                <a:gd name="connsiteY2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33400">
                  <a:moveTo>
                    <a:pt x="514350" y="361950"/>
                  </a:moveTo>
                  <a:lnTo>
                    <a:pt x="57150" y="361950"/>
                  </a:lnTo>
                  <a:lnTo>
                    <a:pt x="57150" y="57150"/>
                  </a:lnTo>
                  <a:lnTo>
                    <a:pt x="514350" y="57150"/>
                  </a:lnTo>
                  <a:lnTo>
                    <a:pt x="514350" y="361950"/>
                  </a:lnTo>
                  <a:close/>
                  <a:moveTo>
                    <a:pt x="533400" y="0"/>
                  </a:moveTo>
                  <a:lnTo>
                    <a:pt x="38100" y="0"/>
                  </a:lnTo>
                  <a:cubicBezTo>
                    <a:pt x="17145" y="0"/>
                    <a:pt x="0" y="17145"/>
                    <a:pt x="0" y="38100"/>
                  </a:cubicBezTo>
                  <a:lnTo>
                    <a:pt x="0" y="381000"/>
                  </a:lnTo>
                  <a:cubicBezTo>
                    <a:pt x="0" y="401955"/>
                    <a:pt x="17145" y="419100"/>
                    <a:pt x="38100" y="419100"/>
                  </a:cubicBezTo>
                  <a:lnTo>
                    <a:pt x="228600" y="419100"/>
                  </a:lnTo>
                  <a:lnTo>
                    <a:pt x="228600" y="476250"/>
                  </a:lnTo>
                  <a:lnTo>
                    <a:pt x="142875" y="476250"/>
                  </a:lnTo>
                  <a:lnTo>
                    <a:pt x="142875" y="533400"/>
                  </a:lnTo>
                  <a:lnTo>
                    <a:pt x="428625" y="533400"/>
                  </a:lnTo>
                  <a:lnTo>
                    <a:pt x="428625" y="476250"/>
                  </a:lnTo>
                  <a:lnTo>
                    <a:pt x="342900" y="476250"/>
                  </a:lnTo>
                  <a:lnTo>
                    <a:pt x="342900" y="419100"/>
                  </a:lnTo>
                  <a:lnTo>
                    <a:pt x="533400" y="419100"/>
                  </a:lnTo>
                  <a:cubicBezTo>
                    <a:pt x="554355" y="419100"/>
                    <a:pt x="571500" y="401955"/>
                    <a:pt x="571500" y="381000"/>
                  </a:cubicBezTo>
                  <a:lnTo>
                    <a:pt x="571500" y="38100"/>
                  </a:lnTo>
                  <a:cubicBezTo>
                    <a:pt x="571500" y="17145"/>
                    <a:pt x="554355" y="0"/>
                    <a:pt x="533400"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8" name="Suorakulmio: Pyöristetyt kulmat 67">
              <a:extLst>
                <a:ext uri="{FF2B5EF4-FFF2-40B4-BE49-F238E27FC236}">
                  <a16:creationId xmlns:a16="http://schemas.microsoft.com/office/drawing/2014/main" id="{DDAF4537-C09D-D9FE-5767-3C43F82617E6}"/>
                </a:ext>
              </a:extLst>
            </p:cNvPr>
            <p:cNvSpPr/>
            <p:nvPr/>
          </p:nvSpPr>
          <p:spPr>
            <a:xfrm>
              <a:off x="2411255" y="1812194"/>
              <a:ext cx="1184334" cy="432000"/>
            </a:xfrm>
            <a:prstGeom prst="roundRect">
              <a:avLst>
                <a:gd name="adj" fmla="val 4908"/>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200" b="1" i="0" u="none" strike="noStrike" kern="1200" cap="none" spc="0" normalizeH="0" baseline="0" noProof="0">
                  <a:ln>
                    <a:noFill/>
                  </a:ln>
                  <a:solidFill>
                    <a:srgbClr val="183858"/>
                  </a:solidFill>
                  <a:effectLst/>
                  <a:uLnTx/>
                  <a:uFillTx/>
                  <a:latin typeface="Avenir Next LT Pro"/>
                  <a:ea typeface="+mn-ea"/>
                  <a:cs typeface="+mn-cs"/>
                </a:rPr>
                <a:t>Hankekehitys</a:t>
              </a:r>
            </a:p>
          </p:txBody>
        </p:sp>
        <p:grpSp>
          <p:nvGrpSpPr>
            <p:cNvPr id="87" name="Ryhmä 86">
              <a:extLst>
                <a:ext uri="{FF2B5EF4-FFF2-40B4-BE49-F238E27FC236}">
                  <a16:creationId xmlns:a16="http://schemas.microsoft.com/office/drawing/2014/main" id="{E7A47466-F1C7-9C14-7B90-932A1C46AC9E}"/>
                </a:ext>
              </a:extLst>
            </p:cNvPr>
            <p:cNvGrpSpPr/>
            <p:nvPr/>
          </p:nvGrpSpPr>
          <p:grpSpPr>
            <a:xfrm>
              <a:off x="6799307" y="1806308"/>
              <a:ext cx="3906900" cy="324000"/>
              <a:chOff x="13227007" y="376316"/>
              <a:chExt cx="3906900" cy="360000"/>
            </a:xfrm>
          </p:grpSpPr>
          <p:sp>
            <p:nvSpPr>
              <p:cNvPr id="69" name="Suorakulmio: Pyöristetyt kulmat 68">
                <a:extLst>
                  <a:ext uri="{FF2B5EF4-FFF2-40B4-BE49-F238E27FC236}">
                    <a16:creationId xmlns:a16="http://schemas.microsoft.com/office/drawing/2014/main" id="{87869A08-ED85-12CA-9CAF-D4D2C843D509}"/>
                  </a:ext>
                </a:extLst>
              </p:cNvPr>
              <p:cNvSpPr/>
              <p:nvPr/>
            </p:nvSpPr>
            <p:spPr>
              <a:xfrm>
                <a:off x="1322700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1</a:t>
                </a:r>
              </a:p>
            </p:txBody>
          </p:sp>
          <p:sp>
            <p:nvSpPr>
              <p:cNvPr id="70" name="Suorakulmio: Pyöristetyt kulmat 69">
                <a:extLst>
                  <a:ext uri="{FF2B5EF4-FFF2-40B4-BE49-F238E27FC236}">
                    <a16:creationId xmlns:a16="http://schemas.microsoft.com/office/drawing/2014/main" id="{F366343D-822A-44FD-C145-3CF32A41F24F}"/>
                  </a:ext>
                </a:extLst>
              </p:cNvPr>
              <p:cNvSpPr/>
              <p:nvPr/>
            </p:nvSpPr>
            <p:spPr>
              <a:xfrm>
                <a:off x="1388958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2</a:t>
                </a:r>
              </a:p>
            </p:txBody>
          </p:sp>
          <p:sp>
            <p:nvSpPr>
              <p:cNvPr id="71" name="Suorakulmio: Pyöristetyt kulmat 70">
                <a:extLst>
                  <a:ext uri="{FF2B5EF4-FFF2-40B4-BE49-F238E27FC236}">
                    <a16:creationId xmlns:a16="http://schemas.microsoft.com/office/drawing/2014/main" id="{45C05855-D8B0-2813-9698-483F5633E81D}"/>
                  </a:ext>
                </a:extLst>
              </p:cNvPr>
              <p:cNvSpPr/>
              <p:nvPr/>
            </p:nvSpPr>
            <p:spPr>
              <a:xfrm>
                <a:off x="1455216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3</a:t>
                </a:r>
              </a:p>
            </p:txBody>
          </p:sp>
          <p:sp>
            <p:nvSpPr>
              <p:cNvPr id="72" name="Suorakulmio: Pyöristetyt kulmat 71">
                <a:extLst>
                  <a:ext uri="{FF2B5EF4-FFF2-40B4-BE49-F238E27FC236}">
                    <a16:creationId xmlns:a16="http://schemas.microsoft.com/office/drawing/2014/main" id="{A4E0D3AB-9CBD-D494-8054-46524C0EF3E6}"/>
                  </a:ext>
                </a:extLst>
              </p:cNvPr>
              <p:cNvSpPr/>
              <p:nvPr/>
            </p:nvSpPr>
            <p:spPr>
              <a:xfrm>
                <a:off x="1521474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4</a:t>
                </a:r>
              </a:p>
            </p:txBody>
          </p:sp>
          <p:sp>
            <p:nvSpPr>
              <p:cNvPr id="73" name="Suorakulmio: Pyöristetyt kulmat 72">
                <a:extLst>
                  <a:ext uri="{FF2B5EF4-FFF2-40B4-BE49-F238E27FC236}">
                    <a16:creationId xmlns:a16="http://schemas.microsoft.com/office/drawing/2014/main" id="{6115AF4B-D208-29E1-684C-919A0143DBCA}"/>
                  </a:ext>
                </a:extLst>
              </p:cNvPr>
              <p:cNvSpPr/>
              <p:nvPr/>
            </p:nvSpPr>
            <p:spPr>
              <a:xfrm>
                <a:off x="1587732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5</a:t>
                </a:r>
              </a:p>
            </p:txBody>
          </p:sp>
          <p:sp>
            <p:nvSpPr>
              <p:cNvPr id="74" name="Suorakulmio: Pyöristetyt kulmat 73">
                <a:extLst>
                  <a:ext uri="{FF2B5EF4-FFF2-40B4-BE49-F238E27FC236}">
                    <a16:creationId xmlns:a16="http://schemas.microsoft.com/office/drawing/2014/main" id="{EDA5A02A-BE3D-FCEF-D68B-099B8E31EEA5}"/>
                  </a:ext>
                </a:extLst>
              </p:cNvPr>
              <p:cNvSpPr/>
              <p:nvPr/>
            </p:nvSpPr>
            <p:spPr>
              <a:xfrm>
                <a:off x="16539907" y="376316"/>
                <a:ext cx="594000" cy="360000"/>
              </a:xfrm>
              <a:prstGeom prst="roundRect">
                <a:avLst>
                  <a:gd name="adj" fmla="val 4908"/>
                </a:avLst>
              </a:prstGeom>
              <a:solidFill>
                <a:srgbClr val="C3D0D7"/>
              </a:solidFill>
              <a:ln w="19050">
                <a:solidFill>
                  <a:srgbClr val="C3D0D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prstClr val="white"/>
                    </a:solidFill>
                    <a:effectLst/>
                    <a:uLnTx/>
                    <a:uFillTx/>
                    <a:latin typeface="Avenir Next LT Pro"/>
                    <a:ea typeface="+mn-ea"/>
                    <a:cs typeface="+mn-cs"/>
                  </a:rPr>
                  <a:t>6</a:t>
                </a:r>
              </a:p>
            </p:txBody>
          </p:sp>
        </p:grpSp>
        <p:grpSp>
          <p:nvGrpSpPr>
            <p:cNvPr id="88" name="Ryhmä 87">
              <a:extLst>
                <a:ext uri="{FF2B5EF4-FFF2-40B4-BE49-F238E27FC236}">
                  <a16:creationId xmlns:a16="http://schemas.microsoft.com/office/drawing/2014/main" id="{F35614B4-5DAB-BE60-45C3-7D056D10AD12}"/>
                </a:ext>
              </a:extLst>
            </p:cNvPr>
            <p:cNvGrpSpPr/>
            <p:nvPr/>
          </p:nvGrpSpPr>
          <p:grpSpPr>
            <a:xfrm>
              <a:off x="6799307" y="2212105"/>
              <a:ext cx="3906900" cy="324000"/>
              <a:chOff x="13227007" y="376316"/>
              <a:chExt cx="3906900" cy="360000"/>
            </a:xfrm>
          </p:grpSpPr>
          <p:sp>
            <p:nvSpPr>
              <p:cNvPr id="89" name="Suorakulmio: Pyöristetyt kulmat 88">
                <a:extLst>
                  <a:ext uri="{FF2B5EF4-FFF2-40B4-BE49-F238E27FC236}">
                    <a16:creationId xmlns:a16="http://schemas.microsoft.com/office/drawing/2014/main" id="{1D484CB5-C8B8-0C03-519B-CB97F9421F8E}"/>
                  </a:ext>
                </a:extLst>
              </p:cNvPr>
              <p:cNvSpPr/>
              <p:nvPr/>
            </p:nvSpPr>
            <p:spPr>
              <a:xfrm>
                <a:off x="1322700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7</a:t>
                </a:r>
              </a:p>
            </p:txBody>
          </p:sp>
          <p:sp>
            <p:nvSpPr>
              <p:cNvPr id="90" name="Suorakulmio: Pyöristetyt kulmat 89">
                <a:extLst>
                  <a:ext uri="{FF2B5EF4-FFF2-40B4-BE49-F238E27FC236}">
                    <a16:creationId xmlns:a16="http://schemas.microsoft.com/office/drawing/2014/main" id="{DFD7E446-9238-BEBC-51BB-C98413DC00D5}"/>
                  </a:ext>
                </a:extLst>
              </p:cNvPr>
              <p:cNvSpPr/>
              <p:nvPr/>
            </p:nvSpPr>
            <p:spPr>
              <a:xfrm>
                <a:off x="1388958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8</a:t>
                </a:r>
              </a:p>
            </p:txBody>
          </p:sp>
          <p:sp>
            <p:nvSpPr>
              <p:cNvPr id="91" name="Suorakulmio: Pyöristetyt kulmat 90">
                <a:extLst>
                  <a:ext uri="{FF2B5EF4-FFF2-40B4-BE49-F238E27FC236}">
                    <a16:creationId xmlns:a16="http://schemas.microsoft.com/office/drawing/2014/main" id="{CABE361E-7FF6-1320-7A23-F5A60A9E71FC}"/>
                  </a:ext>
                </a:extLst>
              </p:cNvPr>
              <p:cNvSpPr/>
              <p:nvPr/>
            </p:nvSpPr>
            <p:spPr>
              <a:xfrm>
                <a:off x="1455216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9</a:t>
                </a:r>
              </a:p>
            </p:txBody>
          </p:sp>
          <p:sp>
            <p:nvSpPr>
              <p:cNvPr id="92" name="Suorakulmio: Pyöristetyt kulmat 91">
                <a:extLst>
                  <a:ext uri="{FF2B5EF4-FFF2-40B4-BE49-F238E27FC236}">
                    <a16:creationId xmlns:a16="http://schemas.microsoft.com/office/drawing/2014/main" id="{6EF9706F-9F44-6692-3064-EAC32B157776}"/>
                  </a:ext>
                </a:extLst>
              </p:cNvPr>
              <p:cNvSpPr/>
              <p:nvPr/>
            </p:nvSpPr>
            <p:spPr>
              <a:xfrm>
                <a:off x="1521474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10</a:t>
                </a:r>
              </a:p>
            </p:txBody>
          </p:sp>
          <p:sp>
            <p:nvSpPr>
              <p:cNvPr id="93" name="Suorakulmio: Pyöristetyt kulmat 92">
                <a:extLst>
                  <a:ext uri="{FF2B5EF4-FFF2-40B4-BE49-F238E27FC236}">
                    <a16:creationId xmlns:a16="http://schemas.microsoft.com/office/drawing/2014/main" id="{A1A6F59A-12E7-DCFC-F8E3-229F2AE5D630}"/>
                  </a:ext>
                </a:extLst>
              </p:cNvPr>
              <p:cNvSpPr/>
              <p:nvPr/>
            </p:nvSpPr>
            <p:spPr>
              <a:xfrm>
                <a:off x="1587732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11</a:t>
                </a:r>
              </a:p>
            </p:txBody>
          </p:sp>
          <p:sp>
            <p:nvSpPr>
              <p:cNvPr id="94" name="Suorakulmio: Pyöristetyt kulmat 93">
                <a:extLst>
                  <a:ext uri="{FF2B5EF4-FFF2-40B4-BE49-F238E27FC236}">
                    <a16:creationId xmlns:a16="http://schemas.microsoft.com/office/drawing/2014/main" id="{796D3715-0485-FB18-178D-CFDAD820A234}"/>
                  </a:ext>
                </a:extLst>
              </p:cNvPr>
              <p:cNvSpPr/>
              <p:nvPr/>
            </p:nvSpPr>
            <p:spPr>
              <a:xfrm>
                <a:off x="16539907" y="376316"/>
                <a:ext cx="594000" cy="360000"/>
              </a:xfrm>
              <a:prstGeom prst="roundRect">
                <a:avLst>
                  <a:gd name="adj" fmla="val 4908"/>
                </a:avLst>
              </a:prstGeom>
              <a:solidFill>
                <a:srgbClr val="A0B1BE"/>
              </a:solidFill>
              <a:ln w="19050">
                <a:solidFill>
                  <a:srgbClr val="A0B1B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Tehtävä</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100" b="1" i="0" u="none" strike="noStrike" kern="1200" cap="none" spc="0" normalizeH="0" baseline="0" noProof="0">
                    <a:ln>
                      <a:noFill/>
                    </a:ln>
                    <a:solidFill>
                      <a:srgbClr val="BDCAD3"/>
                    </a:solidFill>
                    <a:effectLst/>
                    <a:uLnTx/>
                    <a:uFillTx/>
                    <a:latin typeface="Avenir Next LT Pro"/>
                    <a:ea typeface="+mn-ea"/>
                    <a:cs typeface="+mn-cs"/>
                  </a:rPr>
                  <a:t>12</a:t>
                </a:r>
              </a:p>
            </p:txBody>
          </p:sp>
        </p:grpSp>
      </p:grpSp>
      <p:grpSp>
        <p:nvGrpSpPr>
          <p:cNvPr id="50" name="Ryhmä 49">
            <a:extLst>
              <a:ext uri="{FF2B5EF4-FFF2-40B4-BE49-F238E27FC236}">
                <a16:creationId xmlns:a16="http://schemas.microsoft.com/office/drawing/2014/main" id="{A130905C-33CE-E03A-865C-03E945E24B96}"/>
              </a:ext>
            </a:extLst>
          </p:cNvPr>
          <p:cNvGrpSpPr/>
          <p:nvPr/>
        </p:nvGrpSpPr>
        <p:grpSpPr>
          <a:xfrm>
            <a:off x="9282453" y="5154855"/>
            <a:ext cx="437563" cy="1027536"/>
            <a:chOff x="9951139" y="4457583"/>
            <a:chExt cx="318448" cy="856680"/>
          </a:xfrm>
        </p:grpSpPr>
        <p:sp>
          <p:nvSpPr>
            <p:cNvPr id="51" name="Vapaamuotoinen: Muoto 50">
              <a:extLst>
                <a:ext uri="{FF2B5EF4-FFF2-40B4-BE49-F238E27FC236}">
                  <a16:creationId xmlns:a16="http://schemas.microsoft.com/office/drawing/2014/main" id="{14E8A735-57DE-D811-13A4-2D36352CD01E}"/>
                </a:ext>
              </a:extLst>
            </p:cNvPr>
            <p:cNvSpPr/>
            <p:nvPr/>
          </p:nvSpPr>
          <p:spPr>
            <a:xfrm>
              <a:off x="10052464" y="4516136"/>
              <a:ext cx="115799" cy="125551"/>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2" name="Vapaamuotoinen: Muoto 51">
              <a:extLst>
                <a:ext uri="{FF2B5EF4-FFF2-40B4-BE49-F238E27FC236}">
                  <a16:creationId xmlns:a16="http://schemas.microsoft.com/office/drawing/2014/main" id="{931FD05A-C6E9-5CEC-9AA1-E42CAB3358BE}"/>
                </a:ext>
              </a:extLst>
            </p:cNvPr>
            <p:cNvSpPr/>
            <p:nvPr/>
          </p:nvSpPr>
          <p:spPr>
            <a:xfrm>
              <a:off x="9951139" y="4657381"/>
              <a:ext cx="318448" cy="564979"/>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64979">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64980"/>
                  </a:lnTo>
                  <a:lnTo>
                    <a:pt x="144749" y="564980"/>
                  </a:lnTo>
                  <a:lnTo>
                    <a:pt x="144749" y="282490"/>
                  </a:lnTo>
                  <a:lnTo>
                    <a:pt x="173699" y="282490"/>
                  </a:lnTo>
                  <a:lnTo>
                    <a:pt x="173699" y="564980"/>
                  </a:lnTo>
                  <a:lnTo>
                    <a:pt x="231599" y="564980"/>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3" name="Kuva 45" descr="Palo mies mies tasaisella täytöllä">
              <a:extLst>
                <a:ext uri="{FF2B5EF4-FFF2-40B4-BE49-F238E27FC236}">
                  <a16:creationId xmlns:a16="http://schemas.microsoft.com/office/drawing/2014/main" id="{1679FE77-1FD9-C133-3E21-F3075941A788}"/>
                </a:ext>
              </a:extLst>
            </p:cNvPr>
            <p:cNvSpPr/>
            <p:nvPr/>
          </p:nvSpPr>
          <p:spPr>
            <a:xfrm>
              <a:off x="10015445" y="4457583"/>
              <a:ext cx="189836" cy="11573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rgbClr val="00B0F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54" name="Kuva 53" descr="Pelastusliivit tasaisella täytöllä">
              <a:extLst>
                <a:ext uri="{FF2B5EF4-FFF2-40B4-BE49-F238E27FC236}">
                  <a16:creationId xmlns:a16="http://schemas.microsoft.com/office/drawing/2014/main" id="{584853D2-4F05-F19F-99A7-E90D2ABBF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497" y="4624976"/>
              <a:ext cx="278422" cy="301869"/>
            </a:xfrm>
            <a:prstGeom prst="rect">
              <a:avLst/>
            </a:prstGeom>
          </p:spPr>
        </p:pic>
        <p:sp>
          <p:nvSpPr>
            <p:cNvPr id="56" name="Suorakulmio: Pyöristetyt kulmat 55">
              <a:extLst>
                <a:ext uri="{FF2B5EF4-FFF2-40B4-BE49-F238E27FC236}">
                  <a16:creationId xmlns:a16="http://schemas.microsoft.com/office/drawing/2014/main" id="{3E7A9F12-A079-8C26-E82F-21DB38C04C0C}"/>
                </a:ext>
              </a:extLst>
            </p:cNvPr>
            <p:cNvSpPr/>
            <p:nvPr/>
          </p:nvSpPr>
          <p:spPr>
            <a:xfrm>
              <a:off x="10060728" y="4549542"/>
              <a:ext cx="97200" cy="43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7" name="Kuva 56" descr="Aurinkolasit tasaisella täytöllä">
              <a:extLst>
                <a:ext uri="{FF2B5EF4-FFF2-40B4-BE49-F238E27FC236}">
                  <a16:creationId xmlns:a16="http://schemas.microsoft.com/office/drawing/2014/main" id="{A1C66DA0-013C-7D62-40B0-536180B172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4185" y="4495606"/>
              <a:ext cx="130285" cy="141257"/>
            </a:xfrm>
            <a:prstGeom prst="rect">
              <a:avLst/>
            </a:prstGeom>
          </p:spPr>
        </p:pic>
        <p:sp>
          <p:nvSpPr>
            <p:cNvPr id="58" name="Suorakulmio 57">
              <a:extLst>
                <a:ext uri="{FF2B5EF4-FFF2-40B4-BE49-F238E27FC236}">
                  <a16:creationId xmlns:a16="http://schemas.microsoft.com/office/drawing/2014/main" id="{37BBE39C-5854-122A-1246-6727753EF75C}"/>
                </a:ext>
              </a:extLst>
            </p:cNvPr>
            <p:cNvSpPr/>
            <p:nvPr/>
          </p:nvSpPr>
          <p:spPr>
            <a:xfrm>
              <a:off x="10024419" y="5184267"/>
              <a:ext cx="18086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0" name="Kuva 59" descr="Saapas tasaisella täytöllä">
              <a:extLst>
                <a:ext uri="{FF2B5EF4-FFF2-40B4-BE49-F238E27FC236}">
                  <a16:creationId xmlns:a16="http://schemas.microsoft.com/office/drawing/2014/main" id="{DB1E29B6-44A3-7AE6-5F68-B431D80EAF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955985" y="5147679"/>
              <a:ext cx="153344" cy="166257"/>
            </a:xfrm>
            <a:prstGeom prst="rect">
              <a:avLst/>
            </a:prstGeom>
          </p:spPr>
        </p:pic>
        <p:pic>
          <p:nvPicPr>
            <p:cNvPr id="64" name="Kuva 63" descr="Saapas tasaisella täytöllä">
              <a:extLst>
                <a:ext uri="{FF2B5EF4-FFF2-40B4-BE49-F238E27FC236}">
                  <a16:creationId xmlns:a16="http://schemas.microsoft.com/office/drawing/2014/main" id="{D5B7F866-AEA0-7928-0BDD-1C395E7F0B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2228" y="5148006"/>
              <a:ext cx="153344" cy="166257"/>
            </a:xfrm>
            <a:prstGeom prst="rect">
              <a:avLst/>
            </a:prstGeom>
          </p:spPr>
        </p:pic>
      </p:grpSp>
      <p:sp>
        <p:nvSpPr>
          <p:cNvPr id="9" name="Tekstiruutu 8">
            <a:extLst>
              <a:ext uri="{FF2B5EF4-FFF2-40B4-BE49-F238E27FC236}">
                <a16:creationId xmlns:a16="http://schemas.microsoft.com/office/drawing/2014/main" id="{63074C93-2825-B7EE-6012-71B83D21F807}"/>
              </a:ext>
            </a:extLst>
          </p:cNvPr>
          <p:cNvSpPr txBox="1"/>
          <p:nvPr/>
        </p:nvSpPr>
        <p:spPr>
          <a:xfrm>
            <a:off x="2296348" y="3425743"/>
            <a:ext cx="2194832" cy="290849"/>
          </a:xfrm>
          <a:prstGeom prst="rect">
            <a:avLst/>
          </a:prstGeom>
          <a:noFill/>
        </p:spPr>
        <p:txBody>
          <a:bodyPr wrap="non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1600" b="1" i="1" u="none" strike="noStrike" kern="0" cap="none" spc="0" normalizeH="0" baseline="0" noProof="0">
                <a:ln>
                  <a:noFill/>
                </a:ln>
                <a:solidFill>
                  <a:srgbClr val="FE5D3E"/>
                </a:solidFill>
                <a:effectLst/>
                <a:uLnTx/>
                <a:uFillTx/>
                <a:latin typeface="Avenir Next LT Pro"/>
                <a:ea typeface="+mn-ea"/>
                <a:cs typeface="+mn-cs"/>
              </a:rPr>
              <a:t>Make-To-</a:t>
            </a:r>
            <a:r>
              <a:rPr kumimoji="0" lang="fi-FI" sz="1600" b="1" i="1" u="none" strike="noStrike" kern="0" cap="none" spc="0" normalizeH="0" baseline="0" noProof="0" err="1">
                <a:ln>
                  <a:noFill/>
                </a:ln>
                <a:solidFill>
                  <a:srgbClr val="FE5D3E"/>
                </a:solidFill>
                <a:effectLst/>
                <a:uLnTx/>
                <a:uFillTx/>
                <a:latin typeface="Avenir Next LT Pro"/>
                <a:ea typeface="+mn-ea"/>
                <a:cs typeface="+mn-cs"/>
              </a:rPr>
              <a:t>Stock</a:t>
            </a:r>
            <a:r>
              <a:rPr kumimoji="0" lang="fi-FI" sz="1600" b="1" i="1" u="none" strike="noStrike" kern="0" cap="none" spc="0" normalizeH="0" baseline="0" noProof="0">
                <a:ln>
                  <a:noFill/>
                </a:ln>
                <a:solidFill>
                  <a:srgbClr val="FE5D3E"/>
                </a:solidFill>
                <a:effectLst/>
                <a:uLnTx/>
                <a:uFillTx/>
                <a:latin typeface="Avenir Next LT Pro"/>
                <a:ea typeface="+mn-ea"/>
                <a:cs typeface="+mn-cs"/>
              </a:rPr>
              <a:t>, MTS</a:t>
            </a:r>
          </a:p>
        </p:txBody>
      </p:sp>
      <p:sp>
        <p:nvSpPr>
          <p:cNvPr id="20" name="Tekstiruutu 19">
            <a:extLst>
              <a:ext uri="{FF2B5EF4-FFF2-40B4-BE49-F238E27FC236}">
                <a16:creationId xmlns:a16="http://schemas.microsoft.com/office/drawing/2014/main" id="{4E587503-39E2-980C-4BBD-41F11831DF84}"/>
              </a:ext>
            </a:extLst>
          </p:cNvPr>
          <p:cNvSpPr txBox="1"/>
          <p:nvPr/>
        </p:nvSpPr>
        <p:spPr>
          <a:xfrm>
            <a:off x="1821644" y="4120568"/>
            <a:ext cx="2644081"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600" b="1" i="1" u="none" strike="noStrike" kern="0" cap="none" spc="0" normalizeH="0" baseline="0" noProof="0" err="1">
                <a:ln>
                  <a:noFill/>
                </a:ln>
                <a:solidFill>
                  <a:srgbClr val="FFC000"/>
                </a:solidFill>
                <a:effectLst/>
                <a:uLnTx/>
                <a:uFillTx/>
                <a:latin typeface="Avenir Next LT Pro"/>
                <a:ea typeface="+mn-ea"/>
                <a:cs typeface="+mn-cs"/>
              </a:rPr>
              <a:t>Assemble</a:t>
            </a:r>
            <a:r>
              <a:rPr kumimoji="0" lang="fi-FI" sz="1600" b="1" i="1" u="none" strike="noStrike" kern="0" cap="none" spc="0" normalizeH="0" baseline="0" noProof="0">
                <a:ln>
                  <a:noFill/>
                </a:ln>
                <a:solidFill>
                  <a:srgbClr val="FFC000"/>
                </a:solidFill>
                <a:effectLst/>
                <a:uLnTx/>
                <a:uFillTx/>
                <a:latin typeface="Avenir Next LT Pro"/>
                <a:ea typeface="+mn-ea"/>
                <a:cs typeface="+mn-cs"/>
              </a:rPr>
              <a:t>-To-Order, ATO</a:t>
            </a:r>
            <a:endParaRPr kumimoji="0" lang="fi-FI" sz="1600" b="1" i="0" u="none" strike="noStrike" kern="1200" cap="none" spc="0" normalizeH="0" baseline="0" noProof="0">
              <a:ln>
                <a:noFill/>
              </a:ln>
              <a:solidFill>
                <a:srgbClr val="FFC000"/>
              </a:solidFill>
              <a:effectLst/>
              <a:uLnTx/>
              <a:uFillTx/>
              <a:latin typeface="Avenir Next LT Pro"/>
              <a:ea typeface="+mn-ea"/>
              <a:cs typeface="+mn-cs"/>
            </a:endParaRPr>
          </a:p>
        </p:txBody>
      </p:sp>
      <p:sp>
        <p:nvSpPr>
          <p:cNvPr id="21" name="Tekstiruutu 20">
            <a:extLst>
              <a:ext uri="{FF2B5EF4-FFF2-40B4-BE49-F238E27FC236}">
                <a16:creationId xmlns:a16="http://schemas.microsoft.com/office/drawing/2014/main" id="{660DA2C1-78BE-C345-545F-2F39C3970179}"/>
              </a:ext>
            </a:extLst>
          </p:cNvPr>
          <p:cNvSpPr txBox="1"/>
          <p:nvPr/>
        </p:nvSpPr>
        <p:spPr>
          <a:xfrm>
            <a:off x="1893855" y="4816690"/>
            <a:ext cx="2578807"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600" b="1" i="1" u="none" strike="noStrike" kern="0" cap="none" spc="0" normalizeH="0" baseline="0" noProof="0">
                <a:ln>
                  <a:noFill/>
                </a:ln>
                <a:solidFill>
                  <a:srgbClr val="00B0F0"/>
                </a:solidFill>
                <a:effectLst/>
                <a:uLnTx/>
                <a:uFillTx/>
                <a:latin typeface="Avenir Next LT Pro"/>
                <a:ea typeface="+mn-ea"/>
                <a:cs typeface="+mn-cs"/>
              </a:rPr>
              <a:t>Make-To-Order, MTO</a:t>
            </a:r>
            <a:endParaRPr kumimoji="0" lang="fi-FI" sz="1600" b="1" i="0" u="none" strike="noStrike" kern="1200" cap="none" spc="0" normalizeH="0" baseline="0" noProof="0">
              <a:ln>
                <a:noFill/>
              </a:ln>
              <a:solidFill>
                <a:srgbClr val="00B0F0"/>
              </a:solidFill>
              <a:effectLst/>
              <a:uLnTx/>
              <a:uFillTx/>
              <a:latin typeface="Avenir Next LT Pro"/>
              <a:ea typeface="+mn-ea"/>
              <a:cs typeface="+mn-cs"/>
            </a:endParaRPr>
          </a:p>
        </p:txBody>
      </p:sp>
      <p:sp>
        <p:nvSpPr>
          <p:cNvPr id="22" name="Tekstiruutu 21">
            <a:extLst>
              <a:ext uri="{FF2B5EF4-FFF2-40B4-BE49-F238E27FC236}">
                <a16:creationId xmlns:a16="http://schemas.microsoft.com/office/drawing/2014/main" id="{6ACE7DA1-54D2-0B75-A667-5EDEE572949C}"/>
              </a:ext>
            </a:extLst>
          </p:cNvPr>
          <p:cNvSpPr txBox="1"/>
          <p:nvPr/>
        </p:nvSpPr>
        <p:spPr>
          <a:xfrm>
            <a:off x="1958251" y="5544359"/>
            <a:ext cx="254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600" b="1" i="1" u="none" strike="noStrike" kern="0" cap="none" spc="0" normalizeH="0" baseline="0" noProof="0" err="1">
                <a:ln>
                  <a:noFill/>
                </a:ln>
                <a:solidFill>
                  <a:srgbClr val="00B050"/>
                </a:solidFill>
                <a:effectLst/>
                <a:uLnTx/>
                <a:uFillTx/>
                <a:latin typeface="Avenir Next LT Pro"/>
                <a:ea typeface="+mn-ea"/>
                <a:cs typeface="+mn-cs"/>
              </a:rPr>
              <a:t>Engineer</a:t>
            </a:r>
            <a:r>
              <a:rPr kumimoji="0" lang="fi-FI" sz="1600" b="1" i="1" u="none" strike="noStrike" kern="0" cap="none" spc="0" normalizeH="0" baseline="0" noProof="0">
                <a:ln>
                  <a:noFill/>
                </a:ln>
                <a:solidFill>
                  <a:srgbClr val="00B050"/>
                </a:solidFill>
                <a:effectLst/>
                <a:uLnTx/>
                <a:uFillTx/>
                <a:latin typeface="Avenir Next LT Pro"/>
                <a:ea typeface="+mn-ea"/>
                <a:cs typeface="+mn-cs"/>
              </a:rPr>
              <a:t>-To-Order, ETO</a:t>
            </a:r>
            <a:endParaRPr kumimoji="0" lang="fi-FI" sz="1600" b="1" i="0" u="none" strike="noStrike" kern="1200" cap="none" spc="0" normalizeH="0" baseline="0" noProof="0">
              <a:ln>
                <a:noFill/>
              </a:ln>
              <a:solidFill>
                <a:srgbClr val="00B050"/>
              </a:solidFill>
              <a:effectLst/>
              <a:uLnTx/>
              <a:uFillTx/>
              <a:latin typeface="Avenir Next LT Pro"/>
              <a:ea typeface="+mn-ea"/>
              <a:cs typeface="+mn-cs"/>
            </a:endParaRPr>
          </a:p>
        </p:txBody>
      </p:sp>
      <p:grpSp>
        <p:nvGrpSpPr>
          <p:cNvPr id="23" name="Ryhmä 22">
            <a:extLst>
              <a:ext uri="{FF2B5EF4-FFF2-40B4-BE49-F238E27FC236}">
                <a16:creationId xmlns:a16="http://schemas.microsoft.com/office/drawing/2014/main" id="{1365F935-A626-B2F7-6441-49007500CFAE}"/>
              </a:ext>
            </a:extLst>
          </p:cNvPr>
          <p:cNvGrpSpPr/>
          <p:nvPr/>
        </p:nvGrpSpPr>
        <p:grpSpPr>
          <a:xfrm>
            <a:off x="6509921" y="5467240"/>
            <a:ext cx="528324" cy="432001"/>
            <a:chOff x="3759266" y="5157392"/>
            <a:chExt cx="934479" cy="838749"/>
          </a:xfrm>
          <a:solidFill>
            <a:schemeClr val="bg1"/>
          </a:solidFill>
        </p:grpSpPr>
        <p:grpSp>
          <p:nvGrpSpPr>
            <p:cNvPr id="32" name="Ryhmä 31">
              <a:extLst>
                <a:ext uri="{FF2B5EF4-FFF2-40B4-BE49-F238E27FC236}">
                  <a16:creationId xmlns:a16="http://schemas.microsoft.com/office/drawing/2014/main" id="{AA3C448B-180D-1FAB-C880-2744C4F21ACC}"/>
                </a:ext>
              </a:extLst>
            </p:cNvPr>
            <p:cNvGrpSpPr/>
            <p:nvPr/>
          </p:nvGrpSpPr>
          <p:grpSpPr>
            <a:xfrm>
              <a:off x="3759266" y="5157392"/>
              <a:ext cx="934479" cy="838749"/>
              <a:chOff x="3759266" y="5157392"/>
              <a:chExt cx="934479" cy="838749"/>
            </a:xfrm>
            <a:grpFill/>
          </p:grpSpPr>
          <p:sp>
            <p:nvSpPr>
              <p:cNvPr id="44" name="Vapaamuotoinen: Muoto 43">
                <a:extLst>
                  <a:ext uri="{FF2B5EF4-FFF2-40B4-BE49-F238E27FC236}">
                    <a16:creationId xmlns:a16="http://schemas.microsoft.com/office/drawing/2014/main" id="{3EB8B8DC-6C11-2B30-C210-099A44879A0A}"/>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latin typeface="Avenir Next LT Pro"/>
                  <a:ea typeface="+mn-ea"/>
                  <a:cs typeface="+mn-cs"/>
                </a:endParaRPr>
              </a:p>
            </p:txBody>
          </p:sp>
          <p:sp>
            <p:nvSpPr>
              <p:cNvPr id="46" name="Vapaamuotoinen: Muoto 45">
                <a:extLst>
                  <a:ext uri="{FF2B5EF4-FFF2-40B4-BE49-F238E27FC236}">
                    <a16:creationId xmlns:a16="http://schemas.microsoft.com/office/drawing/2014/main" id="{92588EF4-21D9-C663-A535-41DE5095725C}"/>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latin typeface="Avenir Next LT Pro"/>
                  <a:ea typeface="+mn-ea"/>
                  <a:cs typeface="+mn-cs"/>
                </a:endParaRPr>
              </a:p>
            </p:txBody>
          </p:sp>
          <p:pic>
            <p:nvPicPr>
              <p:cNvPr id="47" name="Kuva 46" descr="Kahvi tasaisella täytöllä">
                <a:extLst>
                  <a:ext uri="{FF2B5EF4-FFF2-40B4-BE49-F238E27FC236}">
                    <a16:creationId xmlns:a16="http://schemas.microsoft.com/office/drawing/2014/main" id="{A9471E52-8D9A-3FD4-E5F6-E02325D636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98349" y="5700745"/>
                <a:ext cx="295396" cy="295396"/>
              </a:xfrm>
              <a:prstGeom prst="rect">
                <a:avLst/>
              </a:prstGeom>
            </p:spPr>
          </p:pic>
        </p:grpSp>
        <p:sp>
          <p:nvSpPr>
            <p:cNvPr id="36" name="Suorakulmio: Pyöristetyt kulmat 35">
              <a:extLst>
                <a:ext uri="{FF2B5EF4-FFF2-40B4-BE49-F238E27FC236}">
                  <a16:creationId xmlns:a16="http://schemas.microsoft.com/office/drawing/2014/main" id="{AB7A9B61-D422-87E9-F835-EACC0A102EEB}"/>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00" b="1" i="0" u="none" strike="noStrike" kern="0" cap="none" spc="0" normalizeH="0" baseline="0" noProof="0">
                <a:ln>
                  <a:noFill/>
                </a:ln>
                <a:solidFill>
                  <a:prstClr val="white"/>
                </a:solidFill>
                <a:effectLst/>
                <a:uLnTx/>
                <a:uFillTx/>
                <a:latin typeface="Avenir Next LT Pro"/>
                <a:ea typeface="+mn-ea"/>
                <a:cs typeface="+mn-cs"/>
              </a:endParaRPr>
            </a:p>
          </p:txBody>
        </p:sp>
      </p:grpSp>
      <p:pic>
        <p:nvPicPr>
          <p:cNvPr id="75" name="Kuva 74">
            <a:extLst>
              <a:ext uri="{FF2B5EF4-FFF2-40B4-BE49-F238E27FC236}">
                <a16:creationId xmlns:a16="http://schemas.microsoft.com/office/drawing/2014/main" id="{DA5D1AFE-1537-D3FE-0120-2108802DA2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22621" y="4782363"/>
            <a:ext cx="362986" cy="483323"/>
          </a:xfrm>
          <a:prstGeom prst="rect">
            <a:avLst/>
          </a:prstGeom>
        </p:spPr>
      </p:pic>
      <p:pic>
        <p:nvPicPr>
          <p:cNvPr id="76" name="Kuva 75" descr="Palapelin palat tasaisella täytöllä">
            <a:extLst>
              <a:ext uri="{FF2B5EF4-FFF2-40B4-BE49-F238E27FC236}">
                <a16:creationId xmlns:a16="http://schemas.microsoft.com/office/drawing/2014/main" id="{F4CE67DB-DDEB-E020-5AE8-2EA40D10A3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48795" y="4008695"/>
            <a:ext cx="505819" cy="505819"/>
          </a:xfrm>
          <a:prstGeom prst="rect">
            <a:avLst/>
          </a:prstGeom>
        </p:spPr>
      </p:pic>
      <p:pic>
        <p:nvPicPr>
          <p:cNvPr id="77" name="Kuva 76" descr="Varastorakennus tasaisella täytöllä">
            <a:extLst>
              <a:ext uri="{FF2B5EF4-FFF2-40B4-BE49-F238E27FC236}">
                <a16:creationId xmlns:a16="http://schemas.microsoft.com/office/drawing/2014/main" id="{A3AA0EC3-8409-E112-4B5E-49945990B1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45527" y="3302751"/>
            <a:ext cx="492044" cy="492044"/>
          </a:xfrm>
          <a:prstGeom prst="rect">
            <a:avLst/>
          </a:prstGeom>
        </p:spPr>
      </p:pic>
      <p:grpSp>
        <p:nvGrpSpPr>
          <p:cNvPr id="78" name="Ryhmä 77">
            <a:extLst>
              <a:ext uri="{FF2B5EF4-FFF2-40B4-BE49-F238E27FC236}">
                <a16:creationId xmlns:a16="http://schemas.microsoft.com/office/drawing/2014/main" id="{C8A8ED94-6EC8-74E1-5B17-2154AFA2C3F6}"/>
              </a:ext>
            </a:extLst>
          </p:cNvPr>
          <p:cNvGrpSpPr/>
          <p:nvPr/>
        </p:nvGrpSpPr>
        <p:grpSpPr>
          <a:xfrm>
            <a:off x="4517241" y="5515272"/>
            <a:ext cx="447269" cy="342384"/>
            <a:chOff x="8938145" y="1895816"/>
            <a:chExt cx="815630" cy="646163"/>
          </a:xfrm>
          <a:solidFill>
            <a:srgbClr val="FF0000"/>
          </a:solidFill>
        </p:grpSpPr>
        <p:sp>
          <p:nvSpPr>
            <p:cNvPr id="79" name="Tasakylkinen kolmio 78">
              <a:extLst>
                <a:ext uri="{FF2B5EF4-FFF2-40B4-BE49-F238E27FC236}">
                  <a16:creationId xmlns:a16="http://schemas.microsoft.com/office/drawing/2014/main" id="{A379CE5A-D76B-8FAC-F06C-F1D2CCF5388D}"/>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80" name="Tekstiruutu 79">
              <a:extLst>
                <a:ext uri="{FF2B5EF4-FFF2-40B4-BE49-F238E27FC236}">
                  <a16:creationId xmlns:a16="http://schemas.microsoft.com/office/drawing/2014/main" id="{A04890BE-09F8-C598-63AA-019FD1295F19}"/>
                </a:ext>
              </a:extLst>
            </p:cNvPr>
            <p:cNvSpPr txBox="1"/>
            <p:nvPr/>
          </p:nvSpPr>
          <p:spPr>
            <a:xfrm>
              <a:off x="9145871" y="1895816"/>
              <a:ext cx="397555" cy="406596"/>
            </a:xfrm>
            <a:prstGeom prst="rect">
              <a:avLst/>
            </a:prstGeom>
            <a:noFill/>
            <a:ln w="15875">
              <a:no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a:ln>
                    <a:noFill/>
                  </a:ln>
                  <a:solidFill>
                    <a:prstClr val="white"/>
                  </a:solidFill>
                  <a:effectLst/>
                  <a:uLnTx/>
                  <a:uFillTx/>
                  <a:latin typeface="Avenir Next LT Pro"/>
                  <a:ea typeface="+mn-ea"/>
                  <a:cs typeface="+mn-cs"/>
                </a:rPr>
                <a:t>OPP</a:t>
              </a:r>
            </a:p>
          </p:txBody>
        </p:sp>
      </p:grpSp>
      <p:grpSp>
        <p:nvGrpSpPr>
          <p:cNvPr id="81" name="Ryhmä 80">
            <a:extLst>
              <a:ext uri="{FF2B5EF4-FFF2-40B4-BE49-F238E27FC236}">
                <a16:creationId xmlns:a16="http://schemas.microsoft.com/office/drawing/2014/main" id="{3DC97C17-7B4C-5B8B-E0AD-C7BDB5964477}"/>
              </a:ext>
            </a:extLst>
          </p:cNvPr>
          <p:cNvGrpSpPr/>
          <p:nvPr/>
        </p:nvGrpSpPr>
        <p:grpSpPr>
          <a:xfrm>
            <a:off x="4500068" y="4817589"/>
            <a:ext cx="447269" cy="342384"/>
            <a:chOff x="8938145" y="1895816"/>
            <a:chExt cx="815630" cy="646163"/>
          </a:xfrm>
          <a:solidFill>
            <a:srgbClr val="FF0000"/>
          </a:solidFill>
        </p:grpSpPr>
        <p:sp>
          <p:nvSpPr>
            <p:cNvPr id="82" name="Tasakylkinen kolmio 81">
              <a:extLst>
                <a:ext uri="{FF2B5EF4-FFF2-40B4-BE49-F238E27FC236}">
                  <a16:creationId xmlns:a16="http://schemas.microsoft.com/office/drawing/2014/main" id="{ED1F43DB-1B1D-A552-55D0-85194152D91B}"/>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83" name="Tekstiruutu 82">
              <a:extLst>
                <a:ext uri="{FF2B5EF4-FFF2-40B4-BE49-F238E27FC236}">
                  <a16:creationId xmlns:a16="http://schemas.microsoft.com/office/drawing/2014/main" id="{36ADB819-A5FA-7441-4723-69EAEB60C817}"/>
                </a:ext>
              </a:extLst>
            </p:cNvPr>
            <p:cNvSpPr txBox="1"/>
            <p:nvPr/>
          </p:nvSpPr>
          <p:spPr>
            <a:xfrm>
              <a:off x="9145871" y="1895816"/>
              <a:ext cx="397555" cy="406596"/>
            </a:xfrm>
            <a:prstGeom prst="rect">
              <a:avLst/>
            </a:prstGeom>
            <a:noFill/>
            <a:ln w="15875">
              <a:no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a:ln>
                    <a:noFill/>
                  </a:ln>
                  <a:solidFill>
                    <a:prstClr val="white"/>
                  </a:solidFill>
                  <a:effectLst/>
                  <a:uLnTx/>
                  <a:uFillTx/>
                  <a:latin typeface="Avenir Next LT Pro"/>
                  <a:ea typeface="+mn-ea"/>
                  <a:cs typeface="+mn-cs"/>
                </a:rPr>
                <a:t>OPP</a:t>
              </a:r>
            </a:p>
          </p:txBody>
        </p:sp>
      </p:grpSp>
      <p:grpSp>
        <p:nvGrpSpPr>
          <p:cNvPr id="84" name="Ryhmä 83">
            <a:extLst>
              <a:ext uri="{FF2B5EF4-FFF2-40B4-BE49-F238E27FC236}">
                <a16:creationId xmlns:a16="http://schemas.microsoft.com/office/drawing/2014/main" id="{D968247A-F0BF-9737-C492-97EF46E26C5D}"/>
              </a:ext>
            </a:extLst>
          </p:cNvPr>
          <p:cNvGrpSpPr/>
          <p:nvPr/>
        </p:nvGrpSpPr>
        <p:grpSpPr>
          <a:xfrm>
            <a:off x="4521789" y="4119971"/>
            <a:ext cx="447269" cy="342384"/>
            <a:chOff x="8938145" y="1895816"/>
            <a:chExt cx="815630" cy="646163"/>
          </a:xfrm>
          <a:solidFill>
            <a:srgbClr val="FF0000"/>
          </a:solidFill>
        </p:grpSpPr>
        <p:sp>
          <p:nvSpPr>
            <p:cNvPr id="85" name="Tasakylkinen kolmio 84">
              <a:extLst>
                <a:ext uri="{FF2B5EF4-FFF2-40B4-BE49-F238E27FC236}">
                  <a16:creationId xmlns:a16="http://schemas.microsoft.com/office/drawing/2014/main" id="{A57CEC7A-210A-0676-1BE3-BB4FD3158587}"/>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86" name="Tekstiruutu 85">
              <a:extLst>
                <a:ext uri="{FF2B5EF4-FFF2-40B4-BE49-F238E27FC236}">
                  <a16:creationId xmlns:a16="http://schemas.microsoft.com/office/drawing/2014/main" id="{31B20519-48B5-969D-3193-7B5366FF2CB1}"/>
                </a:ext>
              </a:extLst>
            </p:cNvPr>
            <p:cNvSpPr txBox="1"/>
            <p:nvPr/>
          </p:nvSpPr>
          <p:spPr>
            <a:xfrm>
              <a:off x="9145871" y="1895816"/>
              <a:ext cx="397555" cy="406596"/>
            </a:xfrm>
            <a:prstGeom prst="rect">
              <a:avLst/>
            </a:prstGeom>
            <a:noFill/>
            <a:ln w="15875">
              <a:no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a:ln>
                    <a:noFill/>
                  </a:ln>
                  <a:solidFill>
                    <a:prstClr val="white"/>
                  </a:solidFill>
                  <a:effectLst/>
                  <a:uLnTx/>
                  <a:uFillTx/>
                  <a:latin typeface="Avenir Next LT Pro"/>
                  <a:ea typeface="+mn-ea"/>
                  <a:cs typeface="+mn-cs"/>
                </a:rPr>
                <a:t>OPP</a:t>
              </a:r>
            </a:p>
          </p:txBody>
        </p:sp>
      </p:grpSp>
      <p:grpSp>
        <p:nvGrpSpPr>
          <p:cNvPr id="102" name="Ryhmä 101">
            <a:extLst>
              <a:ext uri="{FF2B5EF4-FFF2-40B4-BE49-F238E27FC236}">
                <a16:creationId xmlns:a16="http://schemas.microsoft.com/office/drawing/2014/main" id="{A4470F4B-38A9-ECF3-C6C6-259220DD9B8E}"/>
              </a:ext>
            </a:extLst>
          </p:cNvPr>
          <p:cNvGrpSpPr/>
          <p:nvPr/>
        </p:nvGrpSpPr>
        <p:grpSpPr>
          <a:xfrm>
            <a:off x="4529135" y="3409653"/>
            <a:ext cx="447269" cy="342384"/>
            <a:chOff x="8938145" y="1895816"/>
            <a:chExt cx="815630" cy="646163"/>
          </a:xfrm>
          <a:solidFill>
            <a:srgbClr val="FF0000"/>
          </a:solidFill>
        </p:grpSpPr>
        <p:sp>
          <p:nvSpPr>
            <p:cNvPr id="103" name="Tasakylkinen kolmio 102">
              <a:extLst>
                <a:ext uri="{FF2B5EF4-FFF2-40B4-BE49-F238E27FC236}">
                  <a16:creationId xmlns:a16="http://schemas.microsoft.com/office/drawing/2014/main" id="{D8172DCA-367F-197B-7542-454E4B1C7270}"/>
                </a:ext>
              </a:extLst>
            </p:cNvPr>
            <p:cNvSpPr/>
            <p:nvPr/>
          </p:nvSpPr>
          <p:spPr>
            <a:xfrm flipV="1">
              <a:off x="8938145" y="1895816"/>
              <a:ext cx="815630" cy="646163"/>
            </a:xfrm>
            <a:prstGeom prst="triangle">
              <a:avLst/>
            </a:prstGeom>
            <a:solidFill>
              <a:srgbClr val="FF5050"/>
            </a:solidFill>
            <a:ln w="15875" cap="flat" cmpd="sng" algn="ctr">
              <a:solidFill>
                <a:sysClr val="windowText" lastClr="000000"/>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a:ln>
                  <a:noFill/>
                </a:ln>
                <a:solidFill>
                  <a:prstClr val="white"/>
                </a:solidFill>
                <a:effectLst/>
                <a:uLnTx/>
                <a:uFillTx/>
                <a:latin typeface="Avenir Next LT Pro"/>
                <a:ea typeface="+mn-ea"/>
                <a:cs typeface="Arial" panose="020B0604020202020204" pitchFamily="34" charset="0"/>
              </a:endParaRPr>
            </a:p>
          </p:txBody>
        </p:sp>
        <p:sp>
          <p:nvSpPr>
            <p:cNvPr id="104" name="Tekstiruutu 103">
              <a:extLst>
                <a:ext uri="{FF2B5EF4-FFF2-40B4-BE49-F238E27FC236}">
                  <a16:creationId xmlns:a16="http://schemas.microsoft.com/office/drawing/2014/main" id="{B4B333D3-641E-AB49-483C-CF2EE4C5511E}"/>
                </a:ext>
              </a:extLst>
            </p:cNvPr>
            <p:cNvSpPr txBox="1"/>
            <p:nvPr/>
          </p:nvSpPr>
          <p:spPr>
            <a:xfrm>
              <a:off x="9145871" y="1895816"/>
              <a:ext cx="397555" cy="406596"/>
            </a:xfrm>
            <a:prstGeom prst="rect">
              <a:avLst/>
            </a:prstGeom>
            <a:noFill/>
            <a:ln w="15875">
              <a:no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a:ln>
                    <a:noFill/>
                  </a:ln>
                  <a:solidFill>
                    <a:prstClr val="white"/>
                  </a:solidFill>
                  <a:effectLst/>
                  <a:uLnTx/>
                  <a:uFillTx/>
                  <a:latin typeface="Avenir Next LT Pro"/>
                  <a:ea typeface="+mn-ea"/>
                  <a:cs typeface="+mn-cs"/>
                </a:rPr>
                <a:t>OPP</a:t>
              </a:r>
            </a:p>
          </p:txBody>
        </p:sp>
      </p:grpSp>
      <p:sp>
        <p:nvSpPr>
          <p:cNvPr id="106" name="Tekstiruutu 105">
            <a:extLst>
              <a:ext uri="{FF2B5EF4-FFF2-40B4-BE49-F238E27FC236}">
                <a16:creationId xmlns:a16="http://schemas.microsoft.com/office/drawing/2014/main" id="{7251A06C-6C30-CBF7-168C-7B83FAD67D93}"/>
              </a:ext>
            </a:extLst>
          </p:cNvPr>
          <p:cNvSpPr txBox="1"/>
          <p:nvPr/>
        </p:nvSpPr>
        <p:spPr>
          <a:xfrm>
            <a:off x="1917700" y="6369621"/>
            <a:ext cx="50369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1" u="none" strike="noStrike" kern="1200" cap="none" spc="0" normalizeH="0" baseline="0" noProof="0">
                <a:ln>
                  <a:noFill/>
                </a:ln>
                <a:solidFill>
                  <a:srgbClr val="FF0000"/>
                </a:solidFill>
                <a:effectLst/>
                <a:uLnTx/>
                <a:uFillTx/>
                <a:latin typeface="Aptos" panose="02110004020202020204"/>
                <a:ea typeface="+mn-ea"/>
                <a:cs typeface="+mn-cs"/>
              </a:rPr>
              <a:t>OPP = Order </a:t>
            </a:r>
            <a:r>
              <a:rPr kumimoji="0" lang="fi-FI" sz="1800" b="0" i="1" u="none" strike="noStrike" kern="1200" cap="none" spc="0" normalizeH="0" baseline="0" noProof="0" err="1">
                <a:ln>
                  <a:noFill/>
                </a:ln>
                <a:solidFill>
                  <a:srgbClr val="FF0000"/>
                </a:solidFill>
                <a:effectLst/>
                <a:uLnTx/>
                <a:uFillTx/>
                <a:latin typeface="Aptos" panose="02110004020202020204"/>
                <a:ea typeface="+mn-ea"/>
                <a:cs typeface="+mn-cs"/>
              </a:rPr>
              <a:t>Penetration</a:t>
            </a:r>
            <a:r>
              <a:rPr kumimoji="0" lang="fi-FI" sz="1800" b="0" i="1" u="none" strike="noStrike" kern="1200" cap="none" spc="0" normalizeH="0" baseline="0" noProof="0">
                <a:ln>
                  <a:noFill/>
                </a:ln>
                <a:solidFill>
                  <a:srgbClr val="FF0000"/>
                </a:solidFill>
                <a:effectLst/>
                <a:uLnTx/>
                <a:uFillTx/>
                <a:latin typeface="Aptos" panose="02110004020202020204"/>
                <a:ea typeface="+mn-ea"/>
                <a:cs typeface="+mn-cs"/>
              </a:rPr>
              <a:t> Point</a:t>
            </a:r>
            <a:endParaRPr kumimoji="0" lang="fi-FI" sz="1800" b="0" i="0" u="none" strike="noStrike" kern="1200" cap="none" spc="0" normalizeH="0" baseline="0" noProof="0">
              <a:ln>
                <a:noFill/>
              </a:ln>
              <a:solidFill>
                <a:srgbClr val="FF0000"/>
              </a:solidFill>
              <a:effectLst/>
              <a:uLnTx/>
              <a:uFillTx/>
              <a:latin typeface="Avenir Next LT Pro"/>
              <a:ea typeface="+mn-ea"/>
              <a:cs typeface="+mn-cs"/>
            </a:endParaRPr>
          </a:p>
        </p:txBody>
      </p:sp>
      <p:cxnSp>
        <p:nvCxnSpPr>
          <p:cNvPr id="107" name="Suora nuoliyhdysviiva 106">
            <a:extLst>
              <a:ext uri="{FF2B5EF4-FFF2-40B4-BE49-F238E27FC236}">
                <a16:creationId xmlns:a16="http://schemas.microsoft.com/office/drawing/2014/main" id="{D134E576-4462-3517-6DF3-7A866B4214FE}"/>
              </a:ext>
            </a:extLst>
          </p:cNvPr>
          <p:cNvCxnSpPr>
            <a:cxnSpLocks/>
          </p:cNvCxnSpPr>
          <p:nvPr/>
        </p:nvCxnSpPr>
        <p:spPr>
          <a:xfrm>
            <a:off x="2245416" y="3783838"/>
            <a:ext cx="2376000" cy="0"/>
          </a:xfrm>
          <a:prstGeom prst="straightConnector1">
            <a:avLst/>
          </a:prstGeom>
          <a:noFill/>
          <a:ln w="38100" cap="flat" cmpd="sng" algn="ctr">
            <a:solidFill>
              <a:srgbClr val="FE5D3E"/>
            </a:solidFill>
            <a:prstDash val="sysDot"/>
            <a:miter lim="800000"/>
            <a:tailEnd type="triangle"/>
          </a:ln>
          <a:effectLst/>
        </p:spPr>
      </p:cxnSp>
      <p:cxnSp>
        <p:nvCxnSpPr>
          <p:cNvPr id="108" name="Suora nuoliyhdysviiva 107">
            <a:extLst>
              <a:ext uri="{FF2B5EF4-FFF2-40B4-BE49-F238E27FC236}">
                <a16:creationId xmlns:a16="http://schemas.microsoft.com/office/drawing/2014/main" id="{29AA685E-A404-B305-30FD-5235596F629E}"/>
              </a:ext>
            </a:extLst>
          </p:cNvPr>
          <p:cNvCxnSpPr>
            <a:cxnSpLocks/>
          </p:cNvCxnSpPr>
          <p:nvPr/>
        </p:nvCxnSpPr>
        <p:spPr>
          <a:xfrm>
            <a:off x="2267046" y="4490047"/>
            <a:ext cx="2376000" cy="0"/>
          </a:xfrm>
          <a:prstGeom prst="straightConnector1">
            <a:avLst/>
          </a:prstGeom>
          <a:noFill/>
          <a:ln w="38100" cap="flat" cmpd="sng" algn="ctr">
            <a:solidFill>
              <a:srgbClr val="FFC000"/>
            </a:solidFill>
            <a:prstDash val="sysDot"/>
            <a:miter lim="800000"/>
            <a:tailEnd type="triangle"/>
          </a:ln>
          <a:effectLst/>
        </p:spPr>
      </p:cxnSp>
      <p:cxnSp>
        <p:nvCxnSpPr>
          <p:cNvPr id="109" name="Suora nuoliyhdysviiva 108">
            <a:extLst>
              <a:ext uri="{FF2B5EF4-FFF2-40B4-BE49-F238E27FC236}">
                <a16:creationId xmlns:a16="http://schemas.microsoft.com/office/drawing/2014/main" id="{9486543D-D134-2804-7596-27EA96B0152D}"/>
              </a:ext>
            </a:extLst>
          </p:cNvPr>
          <p:cNvCxnSpPr>
            <a:cxnSpLocks/>
          </p:cNvCxnSpPr>
          <p:nvPr/>
        </p:nvCxnSpPr>
        <p:spPr>
          <a:xfrm>
            <a:off x="2243969" y="5154855"/>
            <a:ext cx="2376000" cy="0"/>
          </a:xfrm>
          <a:prstGeom prst="straightConnector1">
            <a:avLst/>
          </a:prstGeom>
          <a:noFill/>
          <a:ln w="38100" cap="flat" cmpd="sng" algn="ctr">
            <a:solidFill>
              <a:srgbClr val="00B0F0"/>
            </a:solidFill>
            <a:prstDash val="sysDot"/>
            <a:miter lim="800000"/>
            <a:tailEnd type="triangle"/>
          </a:ln>
          <a:effectLst/>
        </p:spPr>
      </p:cxnSp>
      <p:cxnSp>
        <p:nvCxnSpPr>
          <p:cNvPr id="110" name="Suora nuoliyhdysviiva 109">
            <a:extLst>
              <a:ext uri="{FF2B5EF4-FFF2-40B4-BE49-F238E27FC236}">
                <a16:creationId xmlns:a16="http://schemas.microsoft.com/office/drawing/2014/main" id="{A8086BB3-B868-F956-2373-79803D3C181D}"/>
              </a:ext>
            </a:extLst>
          </p:cNvPr>
          <p:cNvCxnSpPr>
            <a:cxnSpLocks/>
          </p:cNvCxnSpPr>
          <p:nvPr/>
        </p:nvCxnSpPr>
        <p:spPr>
          <a:xfrm>
            <a:off x="2267046" y="5899241"/>
            <a:ext cx="2376000" cy="0"/>
          </a:xfrm>
          <a:prstGeom prst="straightConnector1">
            <a:avLst/>
          </a:prstGeom>
          <a:noFill/>
          <a:ln w="38100" cap="flat" cmpd="sng" algn="ctr">
            <a:solidFill>
              <a:srgbClr val="00B050"/>
            </a:solidFill>
            <a:prstDash val="sysDot"/>
            <a:miter lim="800000"/>
            <a:tailEnd type="triangle"/>
          </a:ln>
          <a:effectLst/>
        </p:spPr>
      </p:cxnSp>
    </p:spTree>
    <p:extLst>
      <p:ext uri="{BB962C8B-B14F-4D97-AF65-F5344CB8AC3E}">
        <p14:creationId xmlns:p14="http://schemas.microsoft.com/office/powerpoint/2010/main" val="47004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theme/theme1.xml><?xml version="1.0" encoding="utf-8"?>
<a:theme xmlns:a="http://schemas.openxmlformats.org/drawingml/2006/main" name="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2.xml><?xml version="1.0" encoding="utf-8"?>
<a:theme xmlns:a="http://schemas.openxmlformats.org/drawingml/2006/main" name="5_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suppea.potx" id="{AFE6A3DC-1257-4246-8116-FDE5BFFC4BBF}" vid="{3FD0FB2A-762E-45F3-8A13-D3E83F04678A}"/>
    </a:ext>
  </a:extLst>
</a:theme>
</file>

<file path=ppt/theme/theme3.xml><?xml version="1.0" encoding="utf-8"?>
<a:theme xmlns:a="http://schemas.openxmlformats.org/drawingml/2006/main" name="1_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2_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7.xml><?xml version="1.0" encoding="utf-8"?>
<a:theme xmlns:a="http://schemas.openxmlformats.org/drawingml/2006/main" name="3_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8.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BE2AE432F7CD894594BFC882998AB693" ma:contentTypeVersion="20" ma:contentTypeDescription="Luo uusi asiakirja." ma:contentTypeScope="" ma:versionID="744aebb00ffe664590b795f9df0d0617">
  <xsd:schema xmlns:xsd="http://www.w3.org/2001/XMLSchema" xmlns:xs="http://www.w3.org/2001/XMLSchema" xmlns:p="http://schemas.microsoft.com/office/2006/metadata/properties" xmlns:ns1="http://schemas.microsoft.com/sharepoint/v3" xmlns:ns2="0a4d7623-cd54-45b1-b5e5-e01a0a05f5d9" xmlns:ns3="02c2afe6-977c-409b-bad0-ea046ae7687f" targetNamespace="http://schemas.microsoft.com/office/2006/metadata/properties" ma:root="true" ma:fieldsID="68b7f79cb0f2e9cb2067a2f3818ad770" ns1:_="" ns2:_="" ns3:_="">
    <xsd:import namespace="http://schemas.microsoft.com/sharepoint/v3"/>
    <xsd:import namespace="0a4d7623-cd54-45b1-b5e5-e01a0a05f5d9"/>
    <xsd:import namespace="02c2afe6-977c-409b-bad0-ea046ae768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Yhtenäisen yhteensopivuuskäytännön ominaisuudet" ma:hidden="true" ma:internalName="_ip_UnifiedCompliancePolicyProperties">
      <xsd:simpleType>
        <xsd:restriction base="dms:Note"/>
      </xsd:simpleType>
    </xsd:element>
    <xsd:element name="_ip_UnifiedCompliancePolicyUIAction" ma:index="26" nillable="true" ma:displayName="Yhtenäisen yhteensopivuuskäytännön käyttöliittymän toimint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4d7623-cd54-45b1-b5e5-e01a0a05f5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Kuvien tunnisteet" ma:readOnly="false" ma:fieldId="{5cf76f15-5ced-4ddc-b409-7134ff3c332f}" ma:taxonomyMulti="true" ma:sspId="82b0897a-976a-40fc-9eb3-43b30155ff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c2afe6-977c-409b-bad0-ea046ae7687f" elementFormDefault="qualified">
    <xsd:import namespace="http://schemas.microsoft.com/office/2006/documentManagement/types"/>
    <xsd:import namespace="http://schemas.microsoft.com/office/infopath/2007/PartnerControls"/>
    <xsd:element name="SharedWithUsers" ma:index="1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Jakamisen tiedot" ma:internalName="SharedWithDetails" ma:readOnly="true">
      <xsd:simpleType>
        <xsd:restriction base="dms:Note">
          <xsd:maxLength value="255"/>
        </xsd:restriction>
      </xsd:simpleType>
    </xsd:element>
    <xsd:element name="TaxCatchAll" ma:index="23" nillable="true" ma:displayName="Taxonomy Catch All Column" ma:hidden="true" ma:list="{86a1b0ec-028d-466b-b4b3-84d7e67e67d7}" ma:internalName="TaxCatchAll" ma:showField="CatchAllData" ma:web="02c2afe6-977c-409b-bad0-ea046ae768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4d7623-cd54-45b1-b5e5-e01a0a05f5d9">
      <Terms xmlns="http://schemas.microsoft.com/office/infopath/2007/PartnerControls"/>
    </lcf76f155ced4ddcb4097134ff3c332f>
    <TaxCatchAll xmlns="02c2afe6-977c-409b-bad0-ea046ae7687f"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10470E1-EAC2-4ACB-B124-130361B33E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4d7623-cd54-45b1-b5e5-e01a0a05f5d9"/>
    <ds:schemaRef ds:uri="02c2afe6-977c-409b-bad0-ea046ae768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D21297-73EE-4D44-8C6C-AB2D0901861B}">
  <ds:schemaRefs>
    <ds:schemaRef ds:uri="http://schemas.microsoft.com/sharepoint/v3/contenttype/forms"/>
  </ds:schemaRefs>
</ds:datastoreItem>
</file>

<file path=customXml/itemProps3.xml><?xml version="1.0" encoding="utf-8"?>
<ds:datastoreItem xmlns:ds="http://schemas.openxmlformats.org/officeDocument/2006/customXml" ds:itemID="{E263EB59-EFC5-43EA-94EF-6019DFCFEE27}">
  <ds:schemaRefs>
    <ds:schemaRef ds:uri="4b40870a-df07-405b-b3fe-9abcf6827aee"/>
    <ds:schemaRef ds:uri="94cc91cf-ef35-440c-b392-72d4f2fde2f0"/>
    <ds:schemaRef ds:uri="http://schemas.microsoft.com/office/2006/metadata/properties"/>
    <ds:schemaRef ds:uri="http://schemas.microsoft.com/office/infopath/2007/PartnerControls"/>
    <ds:schemaRef ds:uri="0a4d7623-cd54-45b1-b5e5-e01a0a05f5d9"/>
    <ds:schemaRef ds:uri="02c2afe6-977c-409b-bad0-ea046ae7687f"/>
    <ds:schemaRef ds:uri="http://schemas.microsoft.com/sharepoint/v3"/>
  </ds:schemaRefs>
</ds:datastoreItem>
</file>

<file path=docMetadata/LabelInfo.xml><?xml version="1.0" encoding="utf-8"?>
<clbl:labelList xmlns:clbl="http://schemas.microsoft.com/office/2020/mipLabelMetadata">
  <clbl:label id="{342e649a-c408-4687-a930-34aecd3b29e6}" enabled="0" method="" siteId="{342e649a-c408-4687-a930-34aecd3b29e6}" removed="1"/>
</clbl:labelList>
</file>

<file path=docProps/app.xml><?xml version="1.0" encoding="utf-8"?>
<Properties xmlns="http://schemas.openxmlformats.org/officeDocument/2006/extended-properties" xmlns:vt="http://schemas.openxmlformats.org/officeDocument/2006/docPropsVTypes">
  <TotalTime>5</TotalTime>
  <Words>5360</Words>
  <Application>Microsoft Office PowerPoint</Application>
  <PresentationFormat>Laajakuva</PresentationFormat>
  <Paragraphs>1356</Paragraphs>
  <Slides>42</Slides>
  <Notes>23</Notes>
  <HiddenSlides>1</HiddenSlides>
  <MMClips>0</MMClips>
  <ScaleCrop>false</ScaleCrop>
  <HeadingPairs>
    <vt:vector size="6" baseType="variant">
      <vt:variant>
        <vt:lpstr>Käytetyt fontit</vt:lpstr>
      </vt:variant>
      <vt:variant>
        <vt:i4>16</vt:i4>
      </vt:variant>
      <vt:variant>
        <vt:lpstr>Teema</vt:lpstr>
      </vt:variant>
      <vt:variant>
        <vt:i4>7</vt:i4>
      </vt:variant>
      <vt:variant>
        <vt:lpstr>Dian otsikot</vt:lpstr>
      </vt:variant>
      <vt:variant>
        <vt:i4>42</vt:i4>
      </vt:variant>
    </vt:vector>
  </HeadingPairs>
  <TitlesOfParts>
    <vt:vector size="65" baseType="lpstr">
      <vt:lpstr>Abadi</vt:lpstr>
      <vt:lpstr>Aharoni</vt:lpstr>
      <vt:lpstr>Aptos</vt:lpstr>
      <vt:lpstr>Aptos Display</vt:lpstr>
      <vt:lpstr>Arial</vt:lpstr>
      <vt:lpstr>Avenir Next LT Pro</vt:lpstr>
      <vt:lpstr>Avenir Next LT Pro (Leipäteksti)</vt:lpstr>
      <vt:lpstr>Avenir Next LT Pro Demi</vt:lpstr>
      <vt:lpstr>Calibri</vt:lpstr>
      <vt:lpstr>DroidSans-Bold</vt:lpstr>
      <vt:lpstr>Gotham SSm A</vt:lpstr>
      <vt:lpstr>Inter</vt:lpstr>
      <vt:lpstr>minion-pro</vt:lpstr>
      <vt:lpstr>Times New Roman</vt:lpstr>
      <vt:lpstr>Verdana</vt:lpstr>
      <vt:lpstr>Wingdings</vt:lpstr>
      <vt:lpstr>RT rakennusteollisuus</vt:lpstr>
      <vt:lpstr>5_RT rakennusteollisuus</vt:lpstr>
      <vt:lpstr>1_Office-teema</vt:lpstr>
      <vt:lpstr>1_RT rakennusteollisuus</vt:lpstr>
      <vt:lpstr>Office Theme</vt:lpstr>
      <vt:lpstr>2_RT rakennusteollisuus</vt:lpstr>
      <vt:lpstr>3_RT rakennusteollisuus</vt:lpstr>
      <vt:lpstr>Tuotetiedon ja toimitusketjun digitalisoinnin kehityshanke</vt:lpstr>
      <vt:lpstr>Sisällys</vt:lpstr>
      <vt:lpstr>Rakennusalan tiedon virtauksen tunnistetut haasteet</vt:lpstr>
      <vt:lpstr>Digitointi (Digitization)</vt:lpstr>
      <vt:lpstr>Miksi toimitusketjujen digitaalista hallintaa on syytä tavoitella?</vt:lpstr>
      <vt:lpstr>Sisällys</vt:lpstr>
      <vt:lpstr>PowerPoint-esitys</vt:lpstr>
      <vt:lpstr>PowerPoint-esitys</vt:lpstr>
      <vt:lpstr>Kohti toimitusketjujen digitaalista hallintaa</vt:lpstr>
      <vt:lpstr>RT:n esiselvitys betonielementti-toimitusketjun hallinnasta</vt:lpstr>
      <vt:lpstr>Cause map kaavio perustuen toimitusketjutyöpajan juurisyy analyysiin</vt:lpstr>
      <vt:lpstr>Betonielementtitoimitusketjun nykytilan esiselvitys </vt:lpstr>
      <vt:lpstr>PowerPoint-esitys</vt:lpstr>
      <vt:lpstr>Esimerkkejä toimitusketjun tiedonsiirron ongelmista</vt:lpstr>
      <vt:lpstr>Sisällys</vt:lpstr>
      <vt:lpstr>Kehityshankkeen organisoituminen</vt:lpstr>
      <vt:lpstr> TKT-ryhmä: BETK</vt:lpstr>
      <vt:lpstr>Sisällys</vt:lpstr>
      <vt:lpstr>RT:n tuotetiedon ja toimitusketjun digitalisoinnin kehityshanke BETK-Toimitusketjutyöryhmä</vt:lpstr>
      <vt:lpstr>Key factors to enable digital supply chain management interoperability</vt:lpstr>
      <vt:lpstr>PowerPoint-esitys</vt:lpstr>
      <vt:lpstr>Systeemisessä muutoksessa huomioitava kv-standardit</vt:lpstr>
      <vt:lpstr>PowerPoint-esitys</vt:lpstr>
      <vt:lpstr>Sisällys</vt:lpstr>
      <vt:lpstr>Tehtävät</vt:lpstr>
      <vt:lpstr>VAKIOINTI-työryhmä</vt:lpstr>
      <vt:lpstr>VAKIOINTI-työryhmä</vt:lpstr>
      <vt:lpstr>VAKIOINTI-työryhmä</vt:lpstr>
      <vt:lpstr>RAJAPINTA-työryhmä</vt:lpstr>
      <vt:lpstr>PowerPoint-esitys</vt:lpstr>
      <vt:lpstr>PowerPoint-esitys</vt:lpstr>
      <vt:lpstr>RAJAPINTA-työryhmä</vt:lpstr>
      <vt:lpstr>RAJAPINTA-työryhmä</vt:lpstr>
      <vt:lpstr>PowerPoint-esitys</vt:lpstr>
      <vt:lpstr>BETK-tuloksia </vt:lpstr>
      <vt:lpstr>PowerPoint-esitys</vt:lpstr>
      <vt:lpstr>PowerPoint-esitys</vt:lpstr>
      <vt:lpstr>PowerPoint-esitys</vt:lpstr>
      <vt:lpstr>PowerPoint-esitys</vt:lpstr>
      <vt:lpstr>PowerPoint-esitys</vt:lpstr>
      <vt:lpstr>Lisää tietoa kehityshankkeesta  BETK kotisivuilla: www.betoni.com/rakentaminen/BETK</vt:lpstr>
      <vt:lpstr>PowerPoint-esitys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Teemu Alaluusua</dc:creator>
  <cp:lastModifiedBy>Teemu Alaluusua</cp:lastModifiedBy>
  <cp:revision>3</cp:revision>
  <dcterms:created xsi:type="dcterms:W3CDTF">2025-03-06T09:32:14Z</dcterms:created>
  <dcterms:modified xsi:type="dcterms:W3CDTF">2025-10-01T09:57:44Z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0x010100BE2AE432F7CD894594BFC882998AB693</vt:lpwstr>
  </property>
  <property fmtid="{D5CDD505-2E9C-101B-9397-08002B2CF9AE}" pid="3" name="MediaServiceImageTags">
    <vt:lpwstr/>
  </property>
</Properties>
</file>